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notesMasterIdLst>
    <p:notesMasterId r:id="rId18"/>
  </p:notesMasterIdLst>
  <p:sldIdLst>
    <p:sldId id="259" r:id="rId6"/>
    <p:sldId id="295" r:id="rId7"/>
    <p:sldId id="291" r:id="rId8"/>
    <p:sldId id="260" r:id="rId9"/>
    <p:sldId id="297" r:id="rId10"/>
    <p:sldId id="262" r:id="rId11"/>
    <p:sldId id="263" r:id="rId12"/>
    <p:sldId id="294" r:id="rId13"/>
    <p:sldId id="293" r:id="rId14"/>
    <p:sldId id="292" r:id="rId15"/>
    <p:sldId id="296" r:id="rId16"/>
    <p:sldId id="261" r:id="rId17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DAA"/>
    <a:srgbClr val="005D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BD10F3-5C01-41FF-A420-B8FB076DCF62}" v="1" dt="2024-11-14T19:42:38.679"/>
    <p1510:client id="{8493C20C-E904-D01F-A275-82B388C446F3}" v="4" dt="2024-11-13T14:03:01.097"/>
    <p1510:client id="{AC93F232-F686-14F0-81CD-3D2C6B2A71B2}" v="316" dt="2024-11-13T14:34:36.7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53E3F-AE08-E146-9FC7-6EF4DD933F57}" type="datetimeFigureOut">
              <a:rPr lang="pl-PL" smtClean="0"/>
              <a:t>14.11.2024</a:t>
            </a:fld>
            <a:endParaRPr lang="pl-P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5AA96-D8BA-434E-8AE2-146E7B895DD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6394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Ändra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loggor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samt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SoMe:s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kanaler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5AA96-D8BA-434E-8AE2-146E7B895DD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7042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Ändra</a:t>
            </a:r>
            <a:r>
              <a:rPr lang="en-US">
                <a:cs typeface="Calibri"/>
              </a:rPr>
              <a:t> priser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5AA96-D8BA-434E-8AE2-146E7B895DD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5191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5AA96-D8BA-434E-8AE2-146E7B895DD4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4765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Var </a:t>
            </a:r>
            <a:r>
              <a:rPr lang="en-US" err="1">
                <a:cs typeface="Calibri"/>
              </a:rPr>
              <a:t>skickar</a:t>
            </a:r>
            <a:r>
              <a:rPr lang="en-US">
                <a:cs typeface="Calibri"/>
              </a:rPr>
              <a:t> man in </a:t>
            </a:r>
            <a:r>
              <a:rPr lang="en-US" err="1">
                <a:cs typeface="Calibri"/>
              </a:rPr>
              <a:t>produkterna</a:t>
            </a:r>
            <a:r>
              <a:rPr lang="en-US">
                <a:cs typeface="Calibri"/>
              </a:rPr>
              <a:t>? </a:t>
            </a:r>
          </a:p>
          <a:p>
            <a:r>
              <a:rPr lang="en-US" err="1">
                <a:cs typeface="Calibri"/>
              </a:rPr>
              <a:t>Storlek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på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bilderna</a:t>
            </a:r>
            <a:r>
              <a:rPr lang="en-US">
                <a:cs typeface="Calibri"/>
              </a:rPr>
              <a:t>?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5AA96-D8BA-434E-8AE2-146E7B895DD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6509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Ändra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logga</a:t>
            </a:r>
            <a:r>
              <a:rPr lang="en-US">
                <a:cs typeface="Calibri"/>
              </a:rPr>
              <a:t>/</a:t>
            </a:r>
            <a:r>
              <a:rPr lang="en-US" err="1">
                <a:cs typeface="Calibri"/>
              </a:rPr>
              <a:t>längst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ner</a:t>
            </a:r>
          </a:p>
          <a:p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Lägg</a:t>
            </a:r>
            <a:r>
              <a:rPr lang="en-US">
                <a:cs typeface="Calibri"/>
              </a:rPr>
              <a:t> till </a:t>
            </a:r>
            <a:r>
              <a:rPr lang="en-US" err="1">
                <a:cs typeface="Calibri"/>
              </a:rPr>
              <a:t>namn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975AA96-D8BA-434E-8AE2-146E7B895DD4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934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356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5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7">
            <a:extLst>
              <a:ext uri="{FF2B5EF4-FFF2-40B4-BE49-F238E27FC236}">
                <a16:creationId xmlns:a16="http://schemas.microsoft.com/office/drawing/2014/main" id="{49D0F2D4-F316-3845-9D48-F72F7049DBFB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6313" y="1514476"/>
            <a:ext cx="10125840" cy="44156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1200"/>
              </a:spcBef>
              <a:buNone/>
              <a:defRPr sz="2800">
                <a:solidFill>
                  <a:schemeClr val="bg1"/>
                </a:solidFill>
                <a:latin typeface="Meta Offc Pro" panose="020B0504030101020102" pitchFamily="34" charset="0"/>
              </a:defRPr>
            </a:lvl2pPr>
            <a:lvl3pPr marL="187200" indent="-187200">
              <a:spcBef>
                <a:spcPts val="1200"/>
              </a:spcBef>
              <a:buClr>
                <a:schemeClr val="bg1"/>
              </a:buClr>
              <a:defRPr sz="2400">
                <a:solidFill>
                  <a:schemeClr val="bg1"/>
                </a:solidFill>
                <a:latin typeface="Meta Offc Pro" panose="020B0504030101020102" pitchFamily="34" charset="0"/>
              </a:defRPr>
            </a:lvl3pPr>
            <a:lvl4pPr marL="360000" indent="-180000">
              <a:spcBef>
                <a:spcPts val="1200"/>
              </a:spcBef>
              <a:buClr>
                <a:schemeClr val="bg1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Meta Offc Pro" panose="020B0504030101020102" pitchFamily="34" charset="0"/>
              </a:defRPr>
            </a:lvl4pPr>
            <a:lvl5pPr marL="540000" indent="-182880">
              <a:spcBef>
                <a:spcPts val="1200"/>
              </a:spcBef>
              <a:buClr>
                <a:schemeClr val="bg1"/>
              </a:buClr>
              <a:buFont typeface="Arial"/>
              <a:buChar char="•"/>
              <a:defRPr sz="1800">
                <a:solidFill>
                  <a:schemeClr val="bg1"/>
                </a:solidFill>
                <a:latin typeface="Meta Offc Pro" panose="020B0504030101020102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20C01D-852D-134E-9B7D-6104972B4453}"/>
              </a:ext>
            </a:extLst>
          </p:cNvPr>
          <p:cNvSpPr txBox="1"/>
          <p:nvPr userDrawn="1"/>
        </p:nvSpPr>
        <p:spPr>
          <a:xfrm>
            <a:off x="300112" y="6417872"/>
            <a:ext cx="98618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>
              <a:tabLst>
                <a:tab pos="1897063" algn="l"/>
              </a:tabLst>
            </a:pPr>
            <a:r>
              <a:rPr lang="pl-PL" sz="1200" b="1" u="none" dirty="0">
                <a:solidFill>
                  <a:schemeClr val="bg1"/>
                </a:solidFill>
                <a:latin typeface="Meta Offc Pro" panose="020B0504030101020102" pitchFamily="34" charset="0"/>
              </a:rPr>
              <a:t>www.msc.org/se/sverige</a:t>
            </a:r>
            <a:r>
              <a:rPr lang="sv-SE" sz="1200" b="1" u="none" dirty="0">
                <a:solidFill>
                  <a:schemeClr val="bg1"/>
                </a:solidFill>
                <a:latin typeface="Meta Offc Pro" panose="020B0504030101020102" pitchFamily="34" charset="0"/>
              </a:rPr>
              <a:t>s</a:t>
            </a:r>
            <a:r>
              <a:rPr lang="pl-PL" sz="1200" b="1" u="none" dirty="0">
                <a:solidFill>
                  <a:schemeClr val="bg1"/>
                </a:solidFill>
                <a:latin typeface="Meta Offc Pro" panose="020B0504030101020102" pitchFamily="34" charset="0"/>
              </a:rPr>
              <a:t>favorit	    Facebook: MSC Sverige</a:t>
            </a:r>
            <a:r>
              <a:rPr lang="sv-SE" sz="1200" b="1" u="none" dirty="0">
                <a:solidFill>
                  <a:schemeClr val="bg1"/>
                </a:solidFill>
                <a:latin typeface="Meta Offc Pro" panose="020B0504030101020102" pitchFamily="34" charset="0"/>
              </a:rPr>
              <a:t>-</a:t>
            </a:r>
            <a:r>
              <a:rPr lang="pl-PL" sz="1200" b="1" u="none" dirty="0">
                <a:solidFill>
                  <a:schemeClr val="bg1"/>
                </a:solidFill>
                <a:latin typeface="Meta Offc Pro" panose="020B0504030101020102" pitchFamily="34" charset="0"/>
              </a:rPr>
              <a:t>Blå fisk	</a:t>
            </a:r>
            <a:r>
              <a:rPr lang="en-GB" sz="1200" b="1" dirty="0">
                <a:solidFill>
                  <a:schemeClr val="bg1"/>
                </a:solidFill>
                <a:latin typeface="Meta Offc Pro" panose="020B0504030101020102" pitchFamily="34" charset="0"/>
              </a:rPr>
              <a:t>@</a:t>
            </a:r>
            <a:r>
              <a:rPr lang="pl-PL" sz="1200" b="1" dirty="0">
                <a:solidFill>
                  <a:schemeClr val="bg1"/>
                </a:solidFill>
                <a:latin typeface="Meta Offc Pro" panose="020B0504030101020102" pitchFamily="34" charset="0"/>
              </a:rPr>
              <a:t>msc_sverige</a:t>
            </a:r>
            <a:r>
              <a:rPr lang="en-GB" sz="1200" b="1" dirty="0">
                <a:solidFill>
                  <a:schemeClr val="bg1"/>
                </a:solidFill>
                <a:latin typeface="Meta Offc Pro" panose="020B0504030101020102" pitchFamily="34" charset="0"/>
              </a:rPr>
              <a:t>          </a:t>
            </a:r>
            <a:r>
              <a:rPr lang="pl-PL" sz="1200" b="1" dirty="0">
                <a:solidFill>
                  <a:schemeClr val="bg1"/>
                </a:solidFill>
                <a:latin typeface="Meta Offc Pro" panose="020B0504030101020102" pitchFamily="34" charset="0"/>
              </a:rPr>
              <a:t>   </a:t>
            </a:r>
            <a:r>
              <a:rPr lang="en-GB" sz="1200" b="1" dirty="0">
                <a:solidFill>
                  <a:schemeClr val="bg1"/>
                </a:solidFill>
                <a:latin typeface="Meta Offc Pro" panose="020B0504030101020102" pitchFamily="34" charset="0"/>
              </a:rPr>
              <a:t>#sverigesfavorit      </a:t>
            </a:r>
            <a:endParaRPr lang="en-PL" sz="1200" b="1" dirty="0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1DB8E82-C34D-5748-A894-B1E67EC907BA}"/>
              </a:ext>
            </a:extLst>
          </p:cNvPr>
          <p:cNvCxnSpPr>
            <a:cxnSpLocks/>
          </p:cNvCxnSpPr>
          <p:nvPr userDrawn="1"/>
        </p:nvCxnSpPr>
        <p:spPr>
          <a:xfrm>
            <a:off x="363612" y="504265"/>
            <a:ext cx="11147817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1">
            <a:extLst>
              <a:ext uri="{FF2B5EF4-FFF2-40B4-BE49-F238E27FC236}">
                <a16:creationId xmlns:a16="http://schemas.microsoft.com/office/drawing/2014/main" id="{9F5E8B6A-B288-964F-AAC0-443FC16406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112" y="165847"/>
            <a:ext cx="4053263" cy="588605"/>
          </a:xfrm>
          <a:prstGeom prst="rect">
            <a:avLst/>
          </a:prstGeom>
          <a:solidFill>
            <a:srgbClr val="005DAA"/>
          </a:solidFill>
        </p:spPr>
        <p:txBody>
          <a:bodyPr wrap="none" lIns="360000" tIns="144000" rIns="360000" bIns="0" anchor="ctr">
            <a:spAutoFit/>
          </a:bodyPr>
          <a:lstStyle>
            <a:lvl1pPr algn="l">
              <a:defRPr sz="3200">
                <a:solidFill>
                  <a:schemeClr val="bg1"/>
                </a:solidFill>
                <a:latin typeface="Noto Sans Display ExtraCondense" panose="020B0502040504020204" pitchFamily="34" charset="0"/>
                <a:ea typeface="Noto Sans Display ExtraCondense" panose="020B0502040504020204" pitchFamily="34" charset="0"/>
                <a:cs typeface="Noto Sans Display ExtraCondense" panose="020B0502040504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4" name="Obraz 3" descr="Obraz zawierający tekst, Czcionka, logo, plakat&#10;&#10;Opis wygenerowany automatycznie">
            <a:extLst>
              <a:ext uri="{FF2B5EF4-FFF2-40B4-BE49-F238E27FC236}">
                <a16:creationId xmlns:a16="http://schemas.microsoft.com/office/drawing/2014/main" id="{FC9D05FC-FEC3-F961-175E-DEC90C185E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070" y="5467826"/>
            <a:ext cx="953609" cy="128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7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0A75514B-E58B-5A4E-9B28-EF0AB2CFD7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376313" y="1514476"/>
            <a:ext cx="10125840" cy="441567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spcBef>
                <a:spcPts val="1200"/>
              </a:spcBef>
              <a:buClr>
                <a:srgbClr val="005DAA"/>
              </a:buClr>
              <a:buNone/>
              <a:defRPr lang="en-GB" sz="3600" b="1" kern="1200" dirty="0">
                <a:solidFill>
                  <a:srgbClr val="005DAA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>
              <a:spcBef>
                <a:spcPts val="1200"/>
              </a:spcBef>
              <a:buClr>
                <a:srgbClr val="005DAA"/>
              </a:buClr>
              <a:buNone/>
              <a:defRPr sz="2800">
                <a:solidFill>
                  <a:srgbClr val="005DAA"/>
                </a:solidFill>
                <a:latin typeface="Meta Offc Pro" panose="020B0504030101020102" pitchFamily="34" charset="0"/>
              </a:defRPr>
            </a:lvl2pPr>
            <a:lvl3pPr marL="187200" indent="-187200">
              <a:spcBef>
                <a:spcPts val="1200"/>
              </a:spcBef>
              <a:buClr>
                <a:srgbClr val="005DAA"/>
              </a:buClr>
              <a:defRPr sz="2400">
                <a:solidFill>
                  <a:srgbClr val="005DAA"/>
                </a:solidFill>
                <a:latin typeface="Meta Offc Pro" panose="020B0504030101020102" pitchFamily="34" charset="0"/>
              </a:defRPr>
            </a:lvl3pPr>
            <a:lvl4pPr marL="360000" indent="-180000">
              <a:spcBef>
                <a:spcPts val="1200"/>
              </a:spcBef>
              <a:buClr>
                <a:srgbClr val="005DAA"/>
              </a:buClr>
              <a:buFont typeface="Arial"/>
              <a:buChar char="•"/>
              <a:defRPr sz="2000">
                <a:solidFill>
                  <a:srgbClr val="005DAA"/>
                </a:solidFill>
                <a:latin typeface="Meta Offc Pro" panose="020B0504030101020102" pitchFamily="34" charset="0"/>
              </a:defRPr>
            </a:lvl4pPr>
            <a:lvl5pPr marL="540000" indent="-182880">
              <a:spcBef>
                <a:spcPts val="1200"/>
              </a:spcBef>
              <a:buClr>
                <a:srgbClr val="005DAA"/>
              </a:buClr>
              <a:buFont typeface="Arial"/>
              <a:buChar char="•"/>
              <a:defRPr sz="1800">
                <a:solidFill>
                  <a:srgbClr val="005DAA"/>
                </a:solidFill>
                <a:latin typeface="Meta Offc Pro" panose="020B0504030101020102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C53202-9363-BB42-8042-2A228E91A431}"/>
              </a:ext>
            </a:extLst>
          </p:cNvPr>
          <p:cNvCxnSpPr>
            <a:cxnSpLocks/>
          </p:cNvCxnSpPr>
          <p:nvPr userDrawn="1"/>
        </p:nvCxnSpPr>
        <p:spPr>
          <a:xfrm>
            <a:off x="363612" y="504265"/>
            <a:ext cx="11147817" cy="0"/>
          </a:xfrm>
          <a:prstGeom prst="line">
            <a:avLst/>
          </a:prstGeom>
          <a:ln>
            <a:solidFill>
              <a:srgbClr val="00B6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958EFC9-1CA8-784E-8B49-87BCB12C61CC}"/>
              </a:ext>
            </a:extLst>
          </p:cNvPr>
          <p:cNvSpPr/>
          <p:nvPr userDrawn="1"/>
        </p:nvSpPr>
        <p:spPr>
          <a:xfrm>
            <a:off x="300114" y="161365"/>
            <a:ext cx="2087486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PL" sz="2400">
              <a:solidFill>
                <a:srgbClr val="005DAA"/>
              </a:solidFill>
              <a:latin typeface="Kankin" panose="02000506000000020004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5D1331A-5635-0D4A-B26F-59600F9E2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112" y="165847"/>
            <a:ext cx="4053263" cy="588605"/>
          </a:xfrm>
          <a:prstGeom prst="rect">
            <a:avLst/>
          </a:prstGeom>
          <a:solidFill>
            <a:schemeClr val="bg1"/>
          </a:solidFill>
        </p:spPr>
        <p:txBody>
          <a:bodyPr wrap="none" lIns="360000" tIns="144000" rIns="360000" bIns="0" anchor="ctr">
            <a:spAutoFit/>
          </a:bodyPr>
          <a:lstStyle>
            <a:lvl1pPr algn="l">
              <a:defRPr sz="3200">
                <a:solidFill>
                  <a:srgbClr val="005DAA"/>
                </a:solidFill>
                <a:latin typeface="Noto Sans Display ExtraCondense" panose="020B0502040504020204" pitchFamily="34" charset="0"/>
                <a:ea typeface="Noto Sans Display ExtraCondense" panose="020B0502040504020204" pitchFamily="34" charset="0"/>
                <a:cs typeface="Noto Sans Display ExtraCondense" panose="020B0502040504020204" pitchFamily="34" charset="0"/>
              </a:defRPr>
            </a:lvl1pPr>
          </a:lstStyle>
          <a:p>
            <a:r>
              <a:rPr lang="en-US"/>
              <a:t>CLICK TO EDIT TITLE</a:t>
            </a:r>
            <a:endParaRPr lang="en-GB"/>
          </a:p>
        </p:txBody>
      </p:sp>
      <p:pic>
        <p:nvPicPr>
          <p:cNvPr id="4" name="Obraz 3" descr="Obraz zawierający tekst, Czcionka, logo, plakat&#10;&#10;Opis wygenerowany automatycznie">
            <a:extLst>
              <a:ext uri="{FF2B5EF4-FFF2-40B4-BE49-F238E27FC236}">
                <a16:creationId xmlns:a16="http://schemas.microsoft.com/office/drawing/2014/main" id="{D8413344-E167-9B81-3184-ACF50EDC10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92070" y="5467826"/>
            <a:ext cx="953609" cy="1283473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171D7251-F3FA-22D2-68D6-EC4058FFADC7}"/>
              </a:ext>
            </a:extLst>
          </p:cNvPr>
          <p:cNvSpPr txBox="1"/>
          <p:nvPr userDrawn="1"/>
        </p:nvSpPr>
        <p:spPr>
          <a:xfrm>
            <a:off x="300112" y="6417872"/>
            <a:ext cx="9861805" cy="2769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indent="0">
              <a:tabLst>
                <a:tab pos="1897063" algn="l"/>
              </a:tabLst>
            </a:pPr>
            <a:r>
              <a:rPr lang="pl-PL" sz="1200" b="1" u="none" dirty="0">
                <a:solidFill>
                  <a:srgbClr val="005DAA"/>
                </a:solidFill>
                <a:latin typeface="Meta Offc Pro" panose="020B0504030101020102" pitchFamily="34" charset="0"/>
              </a:rPr>
              <a:t>www.msc.org/se/sverigesfavorit	    Facebook: MSC</a:t>
            </a:r>
            <a:r>
              <a:rPr lang="sv-SE" sz="1200" b="1" u="none" dirty="0">
                <a:solidFill>
                  <a:srgbClr val="005DAA"/>
                </a:solidFill>
                <a:latin typeface="Meta Offc Pro" panose="020B0504030101020102" pitchFamily="34" charset="0"/>
              </a:rPr>
              <a:t>-</a:t>
            </a:r>
            <a:r>
              <a:rPr lang="pl-PL" sz="1200" b="1" u="none" dirty="0">
                <a:solidFill>
                  <a:srgbClr val="005DAA"/>
                </a:solidFill>
                <a:latin typeface="Meta Offc Pro" panose="020B0504030101020102" pitchFamily="34" charset="0"/>
              </a:rPr>
              <a:t>Sverige Blå fisk	</a:t>
            </a:r>
            <a:r>
              <a:rPr lang="en-GB" sz="1200" b="1" dirty="0">
                <a:solidFill>
                  <a:srgbClr val="005DAA"/>
                </a:solidFill>
                <a:latin typeface="Meta Offc Pro" panose="020B0504030101020102" pitchFamily="34" charset="0"/>
              </a:rPr>
              <a:t>@</a:t>
            </a:r>
            <a:r>
              <a:rPr lang="pl-PL" sz="1200" b="1" dirty="0">
                <a:solidFill>
                  <a:srgbClr val="005DAA"/>
                </a:solidFill>
                <a:latin typeface="Meta Offc Pro" panose="020B0504030101020102" pitchFamily="34" charset="0"/>
              </a:rPr>
              <a:t>msc_sverige</a:t>
            </a:r>
            <a:r>
              <a:rPr lang="en-GB" sz="1200" b="1" dirty="0">
                <a:solidFill>
                  <a:srgbClr val="005DAA"/>
                </a:solidFill>
                <a:latin typeface="Meta Offc Pro" panose="020B0504030101020102" pitchFamily="34" charset="0"/>
              </a:rPr>
              <a:t>          </a:t>
            </a:r>
            <a:r>
              <a:rPr lang="pl-PL" sz="1200" b="1" dirty="0">
                <a:solidFill>
                  <a:srgbClr val="005DAA"/>
                </a:solidFill>
                <a:latin typeface="Meta Offc Pro" panose="020B0504030101020102" pitchFamily="34" charset="0"/>
              </a:rPr>
              <a:t>   </a:t>
            </a:r>
            <a:r>
              <a:rPr lang="en-GB" sz="1200" b="1" dirty="0">
                <a:solidFill>
                  <a:srgbClr val="005DAA"/>
                </a:solidFill>
                <a:latin typeface="Meta Offc Pro" panose="020B0504030101020102" pitchFamily="34" charset="0"/>
              </a:rPr>
              <a:t>#sverigesfavorit      </a:t>
            </a:r>
            <a:endParaRPr lang="en-PL" sz="1200" b="1" dirty="0">
              <a:solidFill>
                <a:srgbClr val="005DAA"/>
              </a:solidFill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17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B47639-AE94-DE48-9EC6-0A84AAD66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pl-P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AA204-F2DC-AE4A-9D63-D4208E0B5C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pl-P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3488F-BC8B-2B46-A74D-0FE638130A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85CFC-01F9-054E-897D-81A3CB9020AD}" type="datetimeFigureOut">
              <a:rPr lang="pl-PL" smtClean="0"/>
              <a:t>14.11.2024</a:t>
            </a:fld>
            <a:endParaRPr lang="pl-P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89854-A8D2-A94E-9A81-D79B7D647E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3B0DE-1417-AF48-A7D7-3D7A5AC404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484DC-5546-2248-B515-54961B4D92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89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49" r:id="rId2"/>
    <p:sldLayoutId id="21474836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cl/fo/cpohhzht0y93fwwp37h7c/AMs9TgrTiS2iOu3Zu44n89M?rlkey=oiih5i0esc8heqf4xy36loaq9&amp;st=by6x214f&amp;dl=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ropbox.com/scl/fo/cpohhzht0y93fwwp37h7c/AMs9TgrTiS2iOu3Zu44n89M?rlkey=oiih5i0esc8heqf4xy36loaq9&amp;e=1&amp;st=by6x214f&amp;dl=0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kim.rydeheim@msc.org" TargetMode="External"/><Relationship Id="rId4" Type="http://schemas.openxmlformats.org/officeDocument/2006/relationships/hyperlink" Target="mailto:tina.elvroth@msc.or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eg"/><Relationship Id="rId5" Type="http://schemas.openxmlformats.org/officeDocument/2006/relationships/hyperlink" Target="http://www.msc.org/pl/plebiscyt" TargetMode="External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youtube.com/shorts/p35gCy8duZs?feature=share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0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94F896E-0109-0E78-813E-434B61F5EBF9}"/>
              </a:ext>
            </a:extLst>
          </p:cNvPr>
          <p:cNvSpPr txBox="1">
            <a:spLocks/>
          </p:cNvSpPr>
          <p:nvPr/>
        </p:nvSpPr>
        <p:spPr>
          <a:xfrm>
            <a:off x="1281179" y="1628938"/>
            <a:ext cx="9636020" cy="3605331"/>
          </a:xfrm>
          <a:prstGeom prst="rect">
            <a:avLst/>
          </a:prstGeom>
        </p:spPr>
        <p:txBody>
          <a:bodyPr lIns="91440" tIns="45720" rIns="91440" bIns="45720" anchor="b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sv-SE" sz="6000" b="1">
              <a:solidFill>
                <a:schemeClr val="bg1"/>
              </a:solidFill>
              <a:latin typeface="Noto Sans Display ExtraCondense"/>
              <a:cs typeface="Calibri Light" panose="020F0302020204030204"/>
            </a:endParaRPr>
          </a:p>
          <a:p>
            <a:pPr algn="ctr"/>
            <a:endParaRPr lang="sv-SE" sz="6000" b="1">
              <a:solidFill>
                <a:schemeClr val="bg1"/>
              </a:solidFill>
              <a:latin typeface="Noto Sans Display ExtraCondense"/>
              <a:ea typeface="Noto Sans Display ExtraCondense" panose="020B0502040504020204" pitchFamily="34" charset="0"/>
              <a:cs typeface="Noto Sans Display ExtraCondense" panose="020B0502040504020204" pitchFamily="34" charset="0"/>
            </a:endParaRPr>
          </a:p>
          <a:p>
            <a:pPr algn="ctr"/>
            <a:r>
              <a:rPr lang="sv-SE" sz="6000" b="1">
                <a:solidFill>
                  <a:schemeClr val="bg1"/>
                </a:solidFill>
                <a:latin typeface="Noto Sans Display ExtraCondense"/>
                <a:ea typeface="Noto Sans Display ExtraCondense" panose="020B0502040504020204" pitchFamily="34" charset="0"/>
                <a:cs typeface="Noto Sans Display ExtraCondense" panose="020B0502040504020204" pitchFamily="34" charset="0"/>
              </a:rPr>
              <a:t>Sveriges favorit </a:t>
            </a:r>
            <a:endParaRPr lang="sv-SE">
              <a:solidFill>
                <a:schemeClr val="bg1"/>
              </a:solidFill>
              <a:latin typeface="Calibri Light" panose="020F0302020204030204"/>
              <a:ea typeface="Noto Sans Display ExtraCondense" panose="020B0502040504020204" pitchFamily="34" charset="0"/>
              <a:cs typeface="Calibri Light" panose="020F0302020204030204"/>
            </a:endParaRPr>
          </a:p>
          <a:p>
            <a:pPr algn="ctr"/>
            <a:r>
              <a:rPr lang="sv-SE" sz="6000" b="1">
                <a:solidFill>
                  <a:schemeClr val="bg1"/>
                </a:solidFill>
                <a:latin typeface="Noto Sans Display ExtraCondense"/>
                <a:ea typeface="Noto Sans Display ExtraCondense" panose="020B0502040504020204" pitchFamily="34" charset="0"/>
                <a:cs typeface="Noto Sans Display ExtraCondense" panose="020B0502040504020204" pitchFamily="34" charset="0"/>
              </a:rPr>
              <a:t>MSC-produkt 2025</a:t>
            </a:r>
            <a:endParaRPr lang="sv-SE">
              <a:solidFill>
                <a:schemeClr val="bg1"/>
              </a:solidFill>
              <a:latin typeface="Calibri Light" panose="020F0302020204030204"/>
              <a:ea typeface="Noto Sans Display ExtraCondense" panose="020B0502040504020204" pitchFamily="34" charset="0"/>
              <a:cs typeface="Calibri Light" panose="020F0302020204030204"/>
            </a:endParaRPr>
          </a:p>
          <a:p>
            <a:pPr algn="ctr"/>
            <a:endParaRPr lang="sv-SE" sz="6100" b="1">
              <a:solidFill>
                <a:schemeClr val="bg1"/>
              </a:solidFill>
              <a:cs typeface="Calibri Light" panose="020F0302020204030204"/>
            </a:endParaRPr>
          </a:p>
          <a:p>
            <a:pPr algn="ctr"/>
            <a:r>
              <a:rPr lang="sv-SE" sz="3600" b="1">
                <a:solidFill>
                  <a:schemeClr val="bg1"/>
                </a:solidFill>
                <a:latin typeface="Noto Sans Display ExtraCondense"/>
                <a:ea typeface="Noto Sans Display ExtraCondense" panose="020B0502040504020204" pitchFamily="34" charset="0"/>
                <a:cs typeface="Calibri Light"/>
              </a:rPr>
              <a:t>Konsumentens val!</a:t>
            </a:r>
          </a:p>
          <a:p>
            <a:pPr algn="ctr"/>
            <a:endParaRPr lang="sv-SE">
              <a:solidFill>
                <a:schemeClr val="bg1"/>
              </a:solidFill>
              <a:latin typeface="Noto Sans Display ExtraCondense" panose="020B0502040504020204" pitchFamily="34" charset="0"/>
              <a:ea typeface="Noto Sans Display ExtraCondense" panose="020B0502040504020204" pitchFamily="34" charset="0"/>
              <a:cs typeface="Noto Sans Display ExtraCondense" panose="020B0502040504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DCD969-2DE4-C2CA-28F4-483BA84CF6F5}"/>
              </a:ext>
            </a:extLst>
          </p:cNvPr>
          <p:cNvSpPr txBox="1"/>
          <p:nvPr/>
        </p:nvSpPr>
        <p:spPr>
          <a:xfrm>
            <a:off x="570574" y="5348437"/>
            <a:ext cx="8579184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3600">
                <a:solidFill>
                  <a:srgbClr val="F1C004"/>
                </a:solidFill>
                <a:latin typeface="Meta Offc Pro"/>
              </a:rPr>
              <a:t>Så funkar det</a:t>
            </a:r>
            <a:r>
              <a:rPr lang="pl-PL" sz="3600">
                <a:solidFill>
                  <a:srgbClr val="F1C004"/>
                </a:solidFill>
                <a:latin typeface="Clattering"/>
              </a:rPr>
              <a:t>!</a:t>
            </a:r>
          </a:p>
          <a:p>
            <a:r>
              <a:rPr lang="pl-PL" sz="1600">
                <a:solidFill>
                  <a:srgbClr val="F1C004"/>
                </a:solidFill>
                <a:latin typeface="Clattering"/>
                <a:ea typeface="Verdana"/>
              </a:rPr>
              <a:t>www.msc.org/se/sverigesfavorit</a:t>
            </a:r>
            <a:endParaRPr lang="pl-PL" sz="1600"/>
          </a:p>
          <a:p>
            <a:endParaRPr lang="pl-PL" sz="3600">
              <a:solidFill>
                <a:srgbClr val="F1C004"/>
              </a:solidFill>
              <a:latin typeface="Clattering" pitchFamily="2" charset="0"/>
            </a:endParaRPr>
          </a:p>
        </p:txBody>
      </p:sp>
      <p:pic>
        <p:nvPicPr>
          <p:cNvPr id="3" name="Bildobjekt 2" descr="En bild som visar text, Teckensnitt, logotyp, affisch&#10;&#10;Automatiskt genererad beskrivning">
            <a:extLst>
              <a:ext uri="{FF2B5EF4-FFF2-40B4-BE49-F238E27FC236}">
                <a16:creationId xmlns:a16="http://schemas.microsoft.com/office/drawing/2014/main" id="{517FA5E3-8C87-6F19-DB0E-0025D67B8D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500" y="4945652"/>
            <a:ext cx="1167144" cy="162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562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5ED1B-CF05-574D-CA91-117D7E43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47"/>
            <a:ext cx="3280615" cy="588605"/>
          </a:xfrm>
        </p:spPr>
        <p:txBody>
          <a:bodyPr/>
          <a:lstStyle/>
          <a:p>
            <a:r>
              <a:rPr lang="sv-SE"/>
              <a:t>POS MATERIAL </a:t>
            </a:r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27C21-A26A-AB4F-B473-413B3722E228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5DAA"/>
                </a:solidFill>
                <a:latin typeface="Meta Offc Pro" panose="020B0504030101020102" pitchFamily="34" charset="0"/>
              </a:rPr>
              <a:t>10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87BFE59-B639-BCAE-F64B-440A8D3DEB7D}"/>
              </a:ext>
            </a:extLst>
          </p:cNvPr>
          <p:cNvSpPr txBox="1">
            <a:spLocks/>
          </p:cNvSpPr>
          <p:nvPr/>
        </p:nvSpPr>
        <p:spPr>
          <a:xfrm>
            <a:off x="358665" y="1090637"/>
            <a:ext cx="6619651" cy="75420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1800" b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Kom ihåg att lägga till en QR-kod till www.msc.org/se/favorit - så att konsumenterna enkelt kan rösta.</a:t>
            </a:r>
            <a:endParaRPr lang="pl-PL" sz="20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pic>
        <p:nvPicPr>
          <p:cNvPr id="11" name="Picture 10" descr="A shelf with cans of food&#10;&#10;Description automatically generated">
            <a:extLst>
              <a:ext uri="{FF2B5EF4-FFF2-40B4-BE49-F238E27FC236}">
                <a16:creationId xmlns:a16="http://schemas.microsoft.com/office/drawing/2014/main" id="{1EC79332-254F-708F-D7A4-84FA60684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73" y="1870891"/>
            <a:ext cx="6482888" cy="4317603"/>
          </a:xfrm>
          <a:prstGeom prst="rect">
            <a:avLst/>
          </a:prstGeom>
        </p:spPr>
      </p:pic>
      <p:pic>
        <p:nvPicPr>
          <p:cNvPr id="13" name="Picture 12" descr="A stack of magazines with images&#10;&#10;Description automatically generated">
            <a:extLst>
              <a:ext uri="{FF2B5EF4-FFF2-40B4-BE49-F238E27FC236}">
                <a16:creationId xmlns:a16="http://schemas.microsoft.com/office/drawing/2014/main" id="{ECD34207-971A-5E80-D280-B525498DA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197" y="767152"/>
            <a:ext cx="4212828" cy="497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645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022CC-264F-4C45-ADF7-CB7A7D06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768"/>
            <a:ext cx="7890018" cy="588605"/>
          </a:xfrm>
        </p:spPr>
        <p:txBody>
          <a:bodyPr/>
          <a:lstStyle/>
          <a:p>
            <a:r>
              <a:rPr lang="pl-PL"/>
              <a:t>HUR ANVÄNDER DU VÅRT MSC-MATERIAL?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83FD3-4AFF-5F46-A360-81DB5B2FAEFC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PL">
                <a:solidFill>
                  <a:schemeClr val="bg1"/>
                </a:solidFill>
                <a:latin typeface="Meta Offc Pro"/>
              </a:rPr>
              <a:t>11</a:t>
            </a:r>
            <a:endParaRPr lang="en-PL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95D87-2479-BE4B-A61C-3B5ACA8A71B5}"/>
              </a:ext>
            </a:extLst>
          </p:cNvPr>
          <p:cNvSpPr txBox="1"/>
          <p:nvPr/>
        </p:nvSpPr>
        <p:spPr>
          <a:xfrm>
            <a:off x="284036" y="1161436"/>
            <a:ext cx="9020386" cy="25545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000">
                <a:solidFill>
                  <a:schemeClr val="bg1"/>
                </a:solidFill>
                <a:latin typeface="Meta Offc Pro"/>
              </a:rPr>
              <a:t>Det material som MSC har tagit fram kan användas kostnadsfritt av alla MSC:s partner med ett undertecknat licens- eller marknadsföringsavtal vars produkt deltar i omröstningen om ”Sveriges favorit MSC-produkt 2025”. </a:t>
            </a:r>
          </a:p>
          <a:p>
            <a:pPr>
              <a:spcAft>
                <a:spcPts val="1200"/>
              </a:spcAft>
            </a:pPr>
            <a:r>
              <a:rPr lang="sv-SE" sz="2000">
                <a:solidFill>
                  <a:schemeClr val="bg1"/>
                </a:solidFill>
                <a:latin typeface="Meta Offc Pro"/>
              </a:rPr>
              <a:t>Det är möjligt att anpassa materialet till partnerns behov (t.ex. lägga till partnerns logotyp, anpassa till företagets visuella identitet, förbereda lämpligt format). </a:t>
            </a:r>
          </a:p>
          <a:p>
            <a:pPr>
              <a:spcAft>
                <a:spcPts val="1200"/>
              </a:spcAft>
            </a:pPr>
            <a:r>
              <a:rPr lang="sv-SE" sz="2000">
                <a:solidFill>
                  <a:schemeClr val="bg1"/>
                </a:solidFill>
                <a:latin typeface="Meta Offc Pro"/>
              </a:rPr>
              <a:t>Medverkande partners kan få öppna filer för redigering eller använda stöd från en grafisk designer från MSC. </a:t>
            </a:r>
            <a:endParaRPr lang="pl-PL" sz="2000" b="1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pic>
        <p:nvPicPr>
          <p:cNvPr id="5" name="Picture 4" descr="A blue outline of a can of tuna&#10;&#10;Description automatically generated">
            <a:extLst>
              <a:ext uri="{FF2B5EF4-FFF2-40B4-BE49-F238E27FC236}">
                <a16:creationId xmlns:a16="http://schemas.microsoft.com/office/drawing/2014/main" id="{9F1C2226-D5AC-BC76-745A-9A3780EB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3606" y="1513934"/>
            <a:ext cx="1974707" cy="31031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919B77-3BF3-D1A6-8351-FC0040894643}"/>
              </a:ext>
            </a:extLst>
          </p:cNvPr>
          <p:cNvSpPr txBox="1"/>
          <p:nvPr/>
        </p:nvSpPr>
        <p:spPr>
          <a:xfrm>
            <a:off x="284036" y="4263102"/>
            <a:ext cx="9020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v-SE" sz="2000" b="1">
                <a:solidFill>
                  <a:schemeClr val="bg1"/>
                </a:solidFill>
                <a:latin typeface="Meta Offc Pro" panose="020B0504030101020102" pitchFamily="34" charset="0"/>
              </a:rPr>
              <a:t>Kom ihåg att skicka det slutliga materialet till MSC-teamet för godkännande före publicering.</a:t>
            </a:r>
            <a:endParaRPr lang="pl-PL" sz="2000" b="1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sp>
        <p:nvSpPr>
          <p:cNvPr id="7" name="Rounded Rectangle 6">
            <a:hlinkClick r:id="rId3"/>
            <a:extLst>
              <a:ext uri="{FF2B5EF4-FFF2-40B4-BE49-F238E27FC236}">
                <a16:creationId xmlns:a16="http://schemas.microsoft.com/office/drawing/2014/main" id="{48CCC80C-6E20-BD23-F40E-AF7B0620F439}"/>
              </a:ext>
            </a:extLst>
          </p:cNvPr>
          <p:cNvSpPr/>
          <p:nvPr/>
        </p:nvSpPr>
        <p:spPr>
          <a:xfrm>
            <a:off x="4649221" y="5150372"/>
            <a:ext cx="5851738" cy="891668"/>
          </a:xfrm>
          <a:prstGeom prst="roundRect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600" spc="150">
                <a:solidFill>
                  <a:schemeClr val="bg1"/>
                </a:solidFill>
                <a:latin typeface="Noto Sans Display ExtraCondense"/>
                <a:ea typeface="Noto Sans Display ExtraCondense" panose="020B0502040504020204" pitchFamily="34" charset="0"/>
                <a:cs typeface="Noto Sans Display ExtraCondense" panose="020B0502040504020204" pitchFamily="34" charset="0"/>
              </a:rPr>
              <a:t>Ladda ner filer </a:t>
            </a:r>
            <a:endParaRPr lang="en-PL" sz="1600" spc="150">
              <a:solidFill>
                <a:schemeClr val="bg1"/>
              </a:solidFill>
              <a:latin typeface="Noto Sans Display ExtraCondense"/>
              <a:ea typeface="Noto Sans Display ExtraCondense" panose="020B0502040504020204" pitchFamily="34" charset="0"/>
              <a:cs typeface="Noto Sans Display ExtraCondense" panose="020B0502040504020204" pitchFamily="34" charset="0"/>
            </a:endParaRPr>
          </a:p>
          <a:p>
            <a:pPr algn="ctr"/>
            <a:endParaRPr lang="sv-SE" sz="1300" b="1">
              <a:solidFill>
                <a:srgbClr val="FF0000"/>
              </a:solidFill>
              <a:latin typeface="Meta Offc Pro"/>
            </a:endParaRPr>
          </a:p>
          <a:p>
            <a:pPr algn="ctr"/>
            <a:r>
              <a:rPr lang="sv-SE" sz="1300" b="1">
                <a:solidFill>
                  <a:srgbClr val="FF0000"/>
                </a:solidFill>
                <a:latin typeface="Meta Offc Pro"/>
              </a:rPr>
              <a:t>LÄNK TILL HEMSIDAN! Eller </a:t>
            </a:r>
            <a:r>
              <a:rPr lang="sv-SE" sz="1300" b="1" err="1">
                <a:solidFill>
                  <a:srgbClr val="FF0000"/>
                </a:solidFill>
                <a:latin typeface="Meta Offc Pro"/>
              </a:rPr>
              <a:t>worst</a:t>
            </a:r>
            <a:r>
              <a:rPr lang="sv-SE" sz="1300" b="1">
                <a:solidFill>
                  <a:srgbClr val="FF0000"/>
                </a:solidFill>
                <a:latin typeface="Meta Offc Pro"/>
              </a:rPr>
              <a:t> </a:t>
            </a:r>
            <a:r>
              <a:rPr lang="sv-SE" sz="1300" b="1" err="1">
                <a:solidFill>
                  <a:srgbClr val="FF0000"/>
                </a:solidFill>
                <a:latin typeface="Meta Offc Pro"/>
              </a:rPr>
              <a:t>case</a:t>
            </a:r>
            <a:r>
              <a:rPr lang="sv-SE" sz="1300" b="1">
                <a:solidFill>
                  <a:srgbClr val="FF0000"/>
                </a:solidFill>
                <a:latin typeface="Meta Offc Pro"/>
              </a:rPr>
              <a:t> denna </a:t>
            </a:r>
            <a:r>
              <a:rPr lang="sv-SE" sz="1300">
                <a:solidFill>
                  <a:srgbClr val="FF0000"/>
                </a:solidFill>
                <a:ea typeface="+mn-lt"/>
                <a:cs typeface="+mn-lt"/>
                <a:hlinkClick r:id="rId4"/>
              </a:rPr>
              <a:t>PLEBISCYT-MSC-2024-materialy-graficzne-dla-Partnerow - Dropbox</a:t>
            </a:r>
            <a:endParaRPr lang="en-PL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7367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DA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022CC-264F-4C45-ADF7-CB7A7D06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296"/>
            <a:ext cx="2346064" cy="588605"/>
          </a:xfrm>
        </p:spPr>
        <p:txBody>
          <a:bodyPr/>
          <a:lstStyle/>
          <a:p>
            <a:r>
              <a:rPr lang="pl-PL"/>
              <a:t>KONTAKT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83FD3-4AFF-5F46-A360-81DB5B2FAEFC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PL">
                <a:solidFill>
                  <a:schemeClr val="bg1"/>
                </a:solidFill>
                <a:latin typeface="Meta Offc Pro"/>
              </a:rPr>
              <a:t>12</a:t>
            </a:r>
            <a:endParaRPr lang="en-PL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5A5CE4-4BB3-25ED-38B5-C0C7C2F8E390}"/>
              </a:ext>
            </a:extLst>
          </p:cNvPr>
          <p:cNvSpPr txBox="1"/>
          <p:nvPr/>
        </p:nvSpPr>
        <p:spPr>
          <a:xfrm>
            <a:off x="3945635" y="5602568"/>
            <a:ext cx="4297680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l-PL" sz="1400">
                <a:solidFill>
                  <a:schemeClr val="bg1"/>
                </a:solidFill>
                <a:latin typeface="Meta Offc Pro" panose="020B0504030101020102" pitchFamily="34" charset="0"/>
              </a:rPr>
              <a:t>© Marine </a:t>
            </a:r>
            <a:r>
              <a:rPr lang="pl-PL" sz="1400" err="1">
                <a:solidFill>
                  <a:schemeClr val="bg1"/>
                </a:solidFill>
                <a:latin typeface="Meta Offc Pro" panose="020B0504030101020102" pitchFamily="34" charset="0"/>
              </a:rPr>
              <a:t>Stewardship</a:t>
            </a:r>
            <a:r>
              <a:rPr lang="pl-PL" sz="1400">
                <a:solidFill>
                  <a:schemeClr val="bg1"/>
                </a:solidFill>
                <a:latin typeface="Meta Offc Pro" panose="020B0504030101020102" pitchFamily="34" charset="0"/>
              </a:rPr>
              <a:t> </a:t>
            </a:r>
            <a:r>
              <a:rPr lang="pl-PL" sz="1400" err="1">
                <a:solidFill>
                  <a:schemeClr val="bg1"/>
                </a:solidFill>
                <a:latin typeface="Meta Offc Pro" panose="020B0504030101020102" pitchFamily="34" charset="0"/>
              </a:rPr>
              <a:t>Council</a:t>
            </a:r>
            <a:r>
              <a:rPr lang="pl-PL" sz="1400">
                <a:solidFill>
                  <a:schemeClr val="bg1"/>
                </a:solidFill>
                <a:latin typeface="Meta Offc Pro" panose="020B0504030101020102" pitchFamily="34" charset="0"/>
              </a:rPr>
              <a:t> 2024 </a:t>
            </a:r>
          </a:p>
          <a:p>
            <a:pPr algn="ctr"/>
            <a:r>
              <a:rPr lang="pl-PL" sz="1400">
                <a:solidFill>
                  <a:schemeClr val="bg1"/>
                </a:solidFill>
                <a:latin typeface="Meta Offc Pro" panose="020B0504030101020102" pitchFamily="34" charset="0"/>
              </a:rPr>
              <a:t>www.msc.org/se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EE5AACE5-2357-5CD8-08E6-5603E2FE95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92" y="4368363"/>
            <a:ext cx="1374069" cy="984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1D3899-22E2-1948-0191-8E740157CB82}"/>
              </a:ext>
            </a:extLst>
          </p:cNvPr>
          <p:cNvSpPr txBox="1"/>
          <p:nvPr/>
        </p:nvSpPr>
        <p:spPr>
          <a:xfrm>
            <a:off x="5402594" y="2321980"/>
            <a:ext cx="2932454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>
                <a:solidFill>
                  <a:schemeClr val="bg1"/>
                </a:solidFill>
                <a:latin typeface="Kankin"/>
              </a:rPr>
              <a:t>Tina </a:t>
            </a:r>
            <a:r>
              <a:rPr lang="sv-SE" sz="2400" err="1">
                <a:solidFill>
                  <a:schemeClr val="bg1"/>
                </a:solidFill>
                <a:latin typeface="Kankin"/>
              </a:rPr>
              <a:t>Elvroth</a:t>
            </a:r>
            <a:endParaRPr lang="pl-PL" sz="2400">
              <a:solidFill>
                <a:schemeClr val="bg1"/>
              </a:solidFill>
              <a:latin typeface="Kankin" panose="02000506000000020004" pitchFamily="2" charset="0"/>
            </a:endParaRPr>
          </a:p>
          <a:p>
            <a:pPr algn="ctr"/>
            <a:r>
              <a:rPr lang="sv-SE" sz="2400">
                <a:solidFill>
                  <a:schemeClr val="bg1"/>
                </a:solidFill>
                <a:latin typeface="Kanki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tina.elvroth@msc.org</a:t>
            </a:r>
          </a:p>
          <a:p>
            <a:pPr algn="ctr"/>
            <a:r>
              <a:rPr lang="sv-SE" sz="2400">
                <a:solidFill>
                  <a:schemeClr val="bg1"/>
                </a:solidFill>
                <a:latin typeface="Kankin"/>
              </a:rPr>
              <a:t>076-136 85 75</a:t>
            </a:r>
          </a:p>
          <a:p>
            <a:pPr algn="ctr"/>
            <a:endParaRPr lang="pl-PL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8FA8D1E-4C57-C6A3-64E5-F5E57843A36E}"/>
              </a:ext>
            </a:extLst>
          </p:cNvPr>
          <p:cNvSpPr txBox="1"/>
          <p:nvPr/>
        </p:nvSpPr>
        <p:spPr>
          <a:xfrm>
            <a:off x="3048" y="894122"/>
            <a:ext cx="12188952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>
                <a:solidFill>
                  <a:schemeClr val="bg1"/>
                </a:solidFill>
                <a:latin typeface="Meta Offc Pro"/>
              </a:rPr>
              <a:t>Har du några frågor eller funderingar? Kontakta gärna oss.</a:t>
            </a:r>
            <a:endParaRPr lang="pl-PL" sz="2400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76441-744E-71ED-91B9-3A9A24E95134}"/>
              </a:ext>
            </a:extLst>
          </p:cNvPr>
          <p:cNvSpPr txBox="1"/>
          <p:nvPr/>
        </p:nvSpPr>
        <p:spPr>
          <a:xfrm>
            <a:off x="843095" y="2315944"/>
            <a:ext cx="3269721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2400">
                <a:solidFill>
                  <a:schemeClr val="bg1"/>
                </a:solidFill>
                <a:latin typeface="Kankin"/>
              </a:rPr>
              <a:t>Kim </a:t>
            </a:r>
            <a:r>
              <a:rPr lang="sv-SE" sz="2400" err="1">
                <a:solidFill>
                  <a:schemeClr val="bg1"/>
                </a:solidFill>
                <a:latin typeface="Kankin"/>
              </a:rPr>
              <a:t>Rydeheim</a:t>
            </a:r>
            <a:endParaRPr lang="pl-PL" sz="2400">
              <a:solidFill>
                <a:schemeClr val="bg1"/>
              </a:solidFill>
              <a:latin typeface="Kankin" panose="02000506000000020004" pitchFamily="2" charset="0"/>
            </a:endParaRPr>
          </a:p>
          <a:p>
            <a:pPr algn="ctr"/>
            <a:r>
              <a:rPr lang="sv-SE" sz="2400">
                <a:solidFill>
                  <a:schemeClr val="bg1"/>
                </a:solidFill>
                <a:latin typeface="Kanki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kim.rydeheim@msc.org</a:t>
            </a:r>
            <a:endParaRPr lang="sv-SE" sz="2400">
              <a:solidFill>
                <a:schemeClr val="bg1"/>
              </a:solidFill>
              <a:latin typeface="Kankin"/>
              <a:hlinkClick r:id="rId5"/>
            </a:endParaRPr>
          </a:p>
          <a:p>
            <a:pPr algn="ctr"/>
            <a:r>
              <a:rPr lang="sv-SE" sz="2400">
                <a:solidFill>
                  <a:schemeClr val="bg1"/>
                </a:solidFill>
                <a:latin typeface="Kankin"/>
              </a:rPr>
              <a:t>070-397 88 47</a:t>
            </a:r>
          </a:p>
          <a:p>
            <a:pPr algn="ctr"/>
            <a:endParaRPr lang="sv-SE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13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022CC-264F-4C45-ADF7-CB7A7D06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768"/>
            <a:ext cx="5081172" cy="588605"/>
          </a:xfrm>
        </p:spPr>
        <p:txBody>
          <a:bodyPr/>
          <a:lstStyle/>
          <a:p>
            <a:r>
              <a:rPr lang="sv-SE"/>
              <a:t>INNEHÅLLSFÖRTECKNING </a:t>
            </a:r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83FD3-4AFF-5F46-A360-81DB5B2FAEFC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>
                <a:solidFill>
                  <a:schemeClr val="bg1"/>
                </a:solidFill>
                <a:latin typeface="Meta Offc Pro" panose="020B0504030101020102" pitchFamily="34" charset="0"/>
              </a:rPr>
              <a:t>02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5922FF-8070-9EB9-1158-2769F461B9C9}"/>
              </a:ext>
            </a:extLst>
          </p:cNvPr>
          <p:cNvSpPr txBox="1"/>
          <p:nvPr/>
        </p:nvSpPr>
        <p:spPr>
          <a:xfrm>
            <a:off x="332161" y="1497702"/>
            <a:ext cx="10272879" cy="38625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sv-SE" sz="2000" dirty="0">
                <a:solidFill>
                  <a:schemeClr val="bg1"/>
                </a:solidFill>
                <a:latin typeface="Meta Offc Pro"/>
              </a:rPr>
              <a:t>KAMPANJINFORMATION          </a:t>
            </a:r>
            <a:r>
              <a:rPr lang="pl-PL" sz="2000" dirty="0">
                <a:solidFill>
                  <a:schemeClr val="bg1"/>
                </a:solidFill>
                <a:latin typeface="Meta Offc Pro" panose="020B0504030101020102" pitchFamily="34" charset="0"/>
              </a:rPr>
              <a:t>………………………………………………..……..	3</a:t>
            </a:r>
          </a:p>
          <a:p>
            <a:pPr>
              <a:spcAft>
                <a:spcPts val="600"/>
              </a:spcAft>
            </a:pPr>
            <a:r>
              <a:rPr lang="sv-SE" sz="2000" b="1" dirty="0">
                <a:solidFill>
                  <a:schemeClr val="bg1"/>
                </a:solidFill>
                <a:latin typeface="Meta Offc Pro"/>
              </a:rPr>
              <a:t>TIDSRAM                                  </a:t>
            </a: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………………………………………………….……	4</a:t>
            </a:r>
          </a:p>
          <a:p>
            <a:pPr>
              <a:spcAft>
                <a:spcPts val="600"/>
              </a:spcAft>
            </a:pPr>
            <a:r>
              <a:rPr lang="sv-SE" sz="2000" b="1" dirty="0">
                <a:solidFill>
                  <a:schemeClr val="bg1"/>
                </a:solidFill>
                <a:latin typeface="Meta Offc Pro"/>
              </a:rPr>
              <a:t>KRITERIER 	           </a:t>
            </a: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…………………….…..	5</a:t>
            </a:r>
          </a:p>
          <a:p>
            <a:pPr>
              <a:spcAft>
                <a:spcPts val="600"/>
              </a:spcAft>
            </a:pPr>
            <a:r>
              <a:rPr lang="sv-SE" sz="2000" b="1" dirty="0">
                <a:solidFill>
                  <a:schemeClr val="bg1"/>
                </a:solidFill>
                <a:latin typeface="Meta Offc Pro"/>
              </a:rPr>
              <a:t>MATERIAL FÖR PARTNERS</a:t>
            </a:r>
            <a:endParaRPr lang="pl-PL" sz="2000" b="1" dirty="0">
              <a:solidFill>
                <a:schemeClr val="bg1"/>
              </a:solidFill>
              <a:latin typeface="Meta Offc Pro" panose="020B0504030101020102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Meta Offc Pro"/>
              </a:rPr>
              <a:t>Uppmuntra att rösta </a:t>
            </a:r>
            <a:r>
              <a:rPr lang="pl-PL" sz="2000" dirty="0">
                <a:solidFill>
                  <a:schemeClr val="bg1"/>
                </a:solidFill>
                <a:latin typeface="Meta Offc Pro" panose="020B0504030101020102" pitchFamily="34" charset="0"/>
              </a:rPr>
              <a:t> …………………………………</a:t>
            </a: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	6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Meta Offc Pro"/>
              </a:rPr>
              <a:t>Kommunikation i S</a:t>
            </a:r>
            <a:r>
              <a:rPr lang="pl-PL" sz="2000" dirty="0" err="1">
                <a:solidFill>
                  <a:schemeClr val="bg1"/>
                </a:solidFill>
                <a:latin typeface="Meta Offc Pro"/>
              </a:rPr>
              <a:t>ocial</a:t>
            </a:r>
            <a:r>
              <a:rPr lang="pl-PL" sz="2000" dirty="0">
                <a:solidFill>
                  <a:schemeClr val="bg1"/>
                </a:solidFill>
                <a:latin typeface="Meta Offc Pro" panose="020B0504030101020102" pitchFamily="34" charset="0"/>
              </a:rPr>
              <a:t> Media  ………….……</a:t>
            </a: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	7 – 8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Meta Offc Pro"/>
              </a:rPr>
              <a:t>Banners </a:t>
            </a:r>
            <a:r>
              <a:rPr lang="pl-PL" sz="2000" dirty="0">
                <a:solidFill>
                  <a:schemeClr val="bg1"/>
                </a:solidFill>
                <a:latin typeface="Meta Offc Pro" panose="020B0504030101020102" pitchFamily="34" charset="0"/>
              </a:rPr>
              <a:t>/ </a:t>
            </a:r>
            <a:r>
              <a:rPr lang="sv-SE" sz="2000" dirty="0">
                <a:solidFill>
                  <a:schemeClr val="bg1"/>
                </a:solidFill>
                <a:latin typeface="Meta Offc Pro"/>
              </a:rPr>
              <a:t>sidfot för e-post </a:t>
            </a:r>
            <a:r>
              <a:rPr lang="pl-PL" sz="2000" dirty="0">
                <a:solidFill>
                  <a:schemeClr val="bg1"/>
                </a:solidFill>
                <a:latin typeface="Meta Offc Pro" panose="020B0504030101020102" pitchFamily="34" charset="0"/>
              </a:rPr>
              <a:t> …………………………………………….…</a:t>
            </a: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	9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chemeClr val="bg1"/>
                </a:solidFill>
                <a:latin typeface="Meta Offc Pro"/>
              </a:rPr>
              <a:t>POS material </a:t>
            </a:r>
            <a:r>
              <a:rPr lang="pl-PL" sz="2000" dirty="0">
                <a:solidFill>
                  <a:schemeClr val="bg1"/>
                </a:solidFill>
                <a:latin typeface="Meta Offc Pro" panose="020B0504030101020102" pitchFamily="34" charset="0"/>
              </a:rPr>
              <a:t> ………………………………………………………………………</a:t>
            </a: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	10</a:t>
            </a:r>
          </a:p>
          <a:p>
            <a:pPr>
              <a:spcAft>
                <a:spcPts val="600"/>
              </a:spcAft>
            </a:pPr>
            <a:r>
              <a:rPr lang="sv-SE" sz="2000" b="1" dirty="0">
                <a:solidFill>
                  <a:schemeClr val="bg1"/>
                </a:solidFill>
                <a:latin typeface="Meta Offc Pro"/>
              </a:rPr>
              <a:t>HUR ATT ANVÄNDA MSC-MATERIALET</a:t>
            </a: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 ………….…………………….…..	11</a:t>
            </a:r>
          </a:p>
          <a:p>
            <a:pPr>
              <a:spcAft>
                <a:spcPts val="600"/>
              </a:spcAft>
            </a:pPr>
            <a:r>
              <a:rPr lang="pl-PL" sz="2000" b="1" dirty="0">
                <a:solidFill>
                  <a:schemeClr val="bg1"/>
                </a:solidFill>
                <a:latin typeface="Meta Offc Pro" panose="020B0504030101020102" pitchFamily="34" charset="0"/>
              </a:rPr>
              <a:t>KONTAKT ……………………………………………………..…………………….…..	12</a:t>
            </a:r>
          </a:p>
        </p:txBody>
      </p:sp>
    </p:spTree>
    <p:extLst>
      <p:ext uri="{BB962C8B-B14F-4D97-AF65-F5344CB8AC3E}">
        <p14:creationId xmlns:p14="http://schemas.microsoft.com/office/powerpoint/2010/main" val="1813102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F3022CC-264F-4C45-ADF7-CB7A7D065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768"/>
            <a:ext cx="6864994" cy="588605"/>
          </a:xfrm>
        </p:spPr>
        <p:txBody>
          <a:bodyPr/>
          <a:lstStyle/>
          <a:p>
            <a:r>
              <a:rPr lang="sv-SE">
                <a:latin typeface="Noto Sans Display ExtraCondense"/>
              </a:rPr>
              <a:t>KONSUMENTENS MSC FAVORIT 2025</a:t>
            </a:r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383FD3-4AFF-5F46-A360-81DB5B2FAEFC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>
                <a:solidFill>
                  <a:schemeClr val="bg1"/>
                </a:solidFill>
                <a:latin typeface="Meta Offc Pro" panose="020B0504030101020102" pitchFamily="34" charset="0"/>
              </a:rPr>
              <a:t>03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595D87-2479-BE4B-A61C-3B5ACA8A71B5}"/>
              </a:ext>
            </a:extLst>
          </p:cNvPr>
          <p:cNvSpPr txBox="1"/>
          <p:nvPr/>
        </p:nvSpPr>
        <p:spPr>
          <a:xfrm>
            <a:off x="274140" y="902056"/>
            <a:ext cx="6596958" cy="574003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600"/>
              </a:spcAft>
            </a:pPr>
            <a:r>
              <a:rPr lang="sv-SE" dirty="0">
                <a:solidFill>
                  <a:schemeClr val="bg1"/>
                </a:solidFill>
                <a:latin typeface="Meta Offc Pro"/>
              </a:rPr>
              <a:t>Tack för att du nominerar ditt företags produkt till den första upplagan av kampanjen Sveriges MSC favoritprodukt!</a:t>
            </a:r>
            <a:endParaRPr lang="en-US" dirty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endParaRPr lang="sv-SE" dirty="0"/>
          </a:p>
          <a:p>
            <a:pPr>
              <a:spcAft>
                <a:spcPts val="600"/>
              </a:spcAft>
            </a:pPr>
            <a:r>
              <a:rPr lang="sv-SE" dirty="0">
                <a:solidFill>
                  <a:schemeClr val="bg1"/>
                </a:solidFill>
                <a:latin typeface="Meta Offc Pro"/>
              </a:rPr>
              <a:t>Genom att rösta kommer konsumenterna att välja sin favoritprodukt som är MSC-certifierad och som finns på den svenska marknaden. De som röstar har också möjlighet att vinna fina priser.</a:t>
            </a:r>
          </a:p>
          <a:p>
            <a:pPr>
              <a:spcAft>
                <a:spcPts val="600"/>
              </a:spcAft>
            </a:pPr>
            <a:r>
              <a:rPr lang="sv-SE" b="1" dirty="0">
                <a:solidFill>
                  <a:schemeClr val="bg1"/>
                </a:solidFill>
                <a:latin typeface="Meta Offc Pro"/>
              </a:rPr>
              <a:t>Nominera er produkt senast 15 december 2024!</a:t>
            </a:r>
          </a:p>
          <a:p>
            <a:pPr>
              <a:spcAft>
                <a:spcPts val="600"/>
              </a:spcAft>
            </a:pPr>
            <a:endParaRPr lang="sv-SE" b="1" dirty="0">
              <a:solidFill>
                <a:schemeClr val="bg1"/>
              </a:solidFill>
              <a:latin typeface="Meta Offc Pro"/>
            </a:endParaRPr>
          </a:p>
          <a:p>
            <a:pPr>
              <a:spcAft>
                <a:spcPts val="600"/>
              </a:spcAft>
            </a:pPr>
            <a:r>
              <a:rPr lang="sv-SE" dirty="0">
                <a:solidFill>
                  <a:schemeClr val="bg1"/>
                </a:solidFill>
                <a:latin typeface="Meta Offc Pro"/>
              </a:rPr>
              <a:t>Nu är det dags för</a:t>
            </a:r>
            <a:r>
              <a:rPr lang="sv-SE" b="1" dirty="0">
                <a:solidFill>
                  <a:schemeClr val="bg1"/>
                </a:solidFill>
                <a:latin typeface="Meta Offc Pro"/>
              </a:rPr>
              <a:t> kommunikation</a:t>
            </a:r>
            <a:r>
              <a:rPr lang="sv-SE" dirty="0">
                <a:solidFill>
                  <a:schemeClr val="bg1"/>
                </a:solidFill>
                <a:latin typeface="Meta Offc Pro"/>
              </a:rPr>
              <a:t> och aktiviteter. Använd MSC-materialet och uppmuntra konsumenterna att rösta på DIN produkt!</a:t>
            </a:r>
            <a:endParaRPr lang="pl-PL" dirty="0">
              <a:solidFill>
                <a:schemeClr val="bg1"/>
              </a:solidFill>
              <a:latin typeface="Meta Offc Pro"/>
            </a:endParaRPr>
          </a:p>
          <a:p>
            <a:pPr>
              <a:spcAft>
                <a:spcPts val="600"/>
              </a:spcAft>
            </a:pPr>
            <a:endParaRPr lang="sv-SE" dirty="0">
              <a:solidFill>
                <a:schemeClr val="bg1"/>
              </a:solidFill>
              <a:latin typeface="Meta Offc Pro"/>
            </a:endParaRPr>
          </a:p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Meta Offc Pro"/>
              </a:rPr>
              <a:t>Konsumentens tävlingsperiod:</a:t>
            </a:r>
          </a:p>
          <a:p>
            <a:pPr>
              <a:spcAft>
                <a:spcPts val="600"/>
              </a:spcAft>
            </a:pPr>
            <a:r>
              <a:rPr lang="sv-SE" sz="2400" b="1" dirty="0">
                <a:solidFill>
                  <a:schemeClr val="bg1"/>
                </a:solidFill>
                <a:latin typeface="Meta Offc Pro"/>
              </a:rPr>
              <a:t>3 mars till 13 April </a:t>
            </a:r>
            <a:r>
              <a:rPr lang="pl-PL" sz="2400" b="1" dirty="0">
                <a:solidFill>
                  <a:schemeClr val="bg1"/>
                </a:solidFill>
                <a:latin typeface="Meta Offc Pro"/>
              </a:rPr>
              <a:t>202</a:t>
            </a:r>
            <a:r>
              <a:rPr lang="sv-SE" sz="2400" b="1" dirty="0">
                <a:solidFill>
                  <a:schemeClr val="bg1"/>
                </a:solidFill>
                <a:latin typeface="Meta Offc Pro"/>
              </a:rPr>
              <a:t>5</a:t>
            </a:r>
            <a:endParaRPr lang="pl-PL" sz="2400" b="1" dirty="0">
              <a:solidFill>
                <a:schemeClr val="bg1"/>
              </a:solidFill>
              <a:latin typeface="Meta Offc Pro"/>
            </a:endParaRPr>
          </a:p>
          <a:p>
            <a:pPr>
              <a:spcAft>
                <a:spcPts val="600"/>
              </a:spcAft>
            </a:pPr>
            <a:r>
              <a:rPr lang="sv-SE" dirty="0">
                <a:solidFill>
                  <a:schemeClr val="bg1"/>
                </a:solidFill>
                <a:latin typeface="Meta Offc Pro"/>
              </a:rPr>
              <a:t>Webbsida för kampanj och röstning </a:t>
            </a:r>
            <a:endParaRPr lang="pl-PL" dirty="0">
              <a:solidFill>
                <a:schemeClr val="bg1"/>
              </a:solidFill>
              <a:latin typeface="Meta Offc Pro"/>
            </a:endParaRPr>
          </a:p>
          <a:p>
            <a:pPr>
              <a:spcAft>
                <a:spcPts val="600"/>
              </a:spcAft>
            </a:pPr>
            <a:r>
              <a:rPr lang="pl-PL" sz="2400" b="1" dirty="0">
                <a:solidFill>
                  <a:schemeClr val="bg1"/>
                </a:solidFill>
                <a:latin typeface="Meta Offc Pro"/>
              </a:rPr>
              <a:t>www.msc.org</a:t>
            </a:r>
            <a:r>
              <a:rPr lang="sv-SE" sz="2400" b="1" dirty="0">
                <a:solidFill>
                  <a:schemeClr val="bg1"/>
                </a:solidFill>
                <a:latin typeface="Meta Offc Pro"/>
              </a:rPr>
              <a:t>/se/</a:t>
            </a:r>
            <a:r>
              <a:rPr lang="sv-SE" sz="2400" b="1" dirty="0" err="1">
                <a:solidFill>
                  <a:schemeClr val="bg1"/>
                </a:solidFill>
                <a:latin typeface="Meta Offc Pro"/>
              </a:rPr>
              <a:t>sverigesfavorit</a:t>
            </a:r>
            <a:endParaRPr lang="pl-PL" sz="2400" b="1" dirty="0" err="1">
              <a:solidFill>
                <a:schemeClr val="bg1"/>
              </a:solidFill>
              <a:latin typeface="Meta Offc Pro"/>
            </a:endParaRPr>
          </a:p>
          <a:p>
            <a:pPr>
              <a:spcAft>
                <a:spcPts val="600"/>
              </a:spcAft>
            </a:pPr>
            <a:endParaRPr lang="pl-PL" sz="2400" b="1" dirty="0">
              <a:solidFill>
                <a:schemeClr val="bg1"/>
              </a:solidFill>
              <a:latin typeface="Meta Offc Pro" panose="020B0504030101020102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CFE3871-AF8D-DF22-67ED-E439A15E970A}"/>
              </a:ext>
            </a:extLst>
          </p:cNvPr>
          <p:cNvGrpSpPr/>
          <p:nvPr/>
        </p:nvGrpSpPr>
        <p:grpSpPr>
          <a:xfrm rot="713412">
            <a:off x="8435344" y="278759"/>
            <a:ext cx="2259885" cy="3635891"/>
            <a:chOff x="1826973" y="451394"/>
            <a:chExt cx="3774548" cy="5568900"/>
          </a:xfrm>
        </p:grpSpPr>
        <p:pic>
          <p:nvPicPr>
            <p:cNvPr id="12" name="Picture 11" descr="A screenshot of a website&#10;&#10;Description automatically generated">
              <a:extLst>
                <a:ext uri="{FF2B5EF4-FFF2-40B4-BE49-F238E27FC236}">
                  <a16:creationId xmlns:a16="http://schemas.microsoft.com/office/drawing/2014/main" id="{B2F135B9-2F4E-1017-C2D5-54EE83F5EC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6973" y="451394"/>
              <a:ext cx="3774548" cy="556890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8A7A88-4D30-C6AA-9982-991D10FA853A}"/>
                </a:ext>
              </a:extLst>
            </p:cNvPr>
            <p:cNvSpPr/>
            <p:nvPr/>
          </p:nvSpPr>
          <p:spPr>
            <a:xfrm>
              <a:off x="2116302" y="1447710"/>
              <a:ext cx="1420185" cy="962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19E2EA-104C-3CA6-99C4-86D0E9E01AF3}"/>
                </a:ext>
              </a:extLst>
            </p:cNvPr>
            <p:cNvSpPr txBox="1"/>
            <p:nvPr/>
          </p:nvSpPr>
          <p:spPr>
            <a:xfrm>
              <a:off x="1885921" y="1759227"/>
              <a:ext cx="2379497" cy="6045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400" kern="900" spc="50">
                  <a:solidFill>
                    <a:srgbClr val="005DAA"/>
                  </a:solidFill>
                  <a:latin typeface="Noto Sans Display ExtraCondense" panose="020B0502040504020204" pitchFamily="34" charset="0"/>
                  <a:ea typeface="Noto Sans Display ExtraCondense" panose="020B0502040504020204" pitchFamily="34" charset="0"/>
                  <a:cs typeface="Noto Sans Display ExtraCondense" panose="020B0502040504020204" pitchFamily="34" charset="0"/>
                </a:rPr>
                <a:t>WYBIERZ</a:t>
              </a:r>
            </a:p>
            <a:p>
              <a:r>
                <a:rPr lang="pl-PL" sz="400" kern="900" spc="50">
                  <a:solidFill>
                    <a:srgbClr val="005DAA"/>
                  </a:solidFill>
                  <a:latin typeface="Noto Sans Display ExtraCondense" panose="020B0502040504020204" pitchFamily="34" charset="0"/>
                  <a:ea typeface="Noto Sans Display ExtraCondense" panose="020B0502040504020204" pitchFamily="34" charset="0"/>
                  <a:cs typeface="Noto Sans Display ExtraCondense" panose="020B0502040504020204" pitchFamily="34" charset="0"/>
                </a:rPr>
                <a:t>NAJLEPSZY PRODUKT </a:t>
              </a:r>
            </a:p>
            <a:p>
              <a:r>
                <a:rPr lang="pl-PL" sz="400" kern="900" spc="50">
                  <a:solidFill>
                    <a:srgbClr val="005DAA"/>
                  </a:solidFill>
                  <a:latin typeface="Noto Sans Display ExtraCondense" panose="020B0502040504020204" pitchFamily="34" charset="0"/>
                  <a:ea typeface="Noto Sans Display ExtraCondense" panose="020B0502040504020204" pitchFamily="34" charset="0"/>
                  <a:cs typeface="Noto Sans Display ExtraCondense" panose="020B0502040504020204" pitchFamily="34" charset="0"/>
                </a:rPr>
                <a:t>MSC 2024</a:t>
              </a:r>
              <a:endParaRPr lang="pl-PL" sz="900" kern="900" spc="50">
                <a:solidFill>
                  <a:srgbClr val="005DAA"/>
                </a:solidFill>
                <a:latin typeface="Noto Sans Display ExtraCondense" panose="020B0502040504020204" pitchFamily="34" charset="0"/>
                <a:ea typeface="Noto Sans Display ExtraCondense" panose="020B0502040504020204" pitchFamily="34" charset="0"/>
                <a:cs typeface="Noto Sans Display ExtraCondense" panose="020B0502040504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11B8283-221B-31AB-2974-C4B020197D43}"/>
                </a:ext>
              </a:extLst>
            </p:cNvPr>
            <p:cNvSpPr/>
            <p:nvPr/>
          </p:nvSpPr>
          <p:spPr>
            <a:xfrm>
              <a:off x="2341370" y="3966647"/>
              <a:ext cx="2593968" cy="1230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AE8C857E-0152-4624-9133-550503978634}"/>
                </a:ext>
              </a:extLst>
            </p:cNvPr>
            <p:cNvSpPr/>
            <p:nvPr/>
          </p:nvSpPr>
          <p:spPr>
            <a:xfrm>
              <a:off x="2227608" y="4069105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CC32BD05-95A0-FE50-415B-37A42FFAE3C4}"/>
                </a:ext>
              </a:extLst>
            </p:cNvPr>
            <p:cNvSpPr/>
            <p:nvPr/>
          </p:nvSpPr>
          <p:spPr>
            <a:xfrm>
              <a:off x="2815220" y="4069105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C6CA374-06EC-EC8F-59E0-CF9A3F254C85}"/>
                </a:ext>
              </a:extLst>
            </p:cNvPr>
            <p:cNvSpPr/>
            <p:nvPr/>
          </p:nvSpPr>
          <p:spPr>
            <a:xfrm>
              <a:off x="3402832" y="4069105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6DD7BA90-B7C0-C6B0-1EB3-3A40AE4D1F82}"/>
                </a:ext>
              </a:extLst>
            </p:cNvPr>
            <p:cNvSpPr/>
            <p:nvPr/>
          </p:nvSpPr>
          <p:spPr>
            <a:xfrm>
              <a:off x="3990444" y="4069105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B0407D16-4200-30AA-FB2E-6F318B5EACDD}"/>
                </a:ext>
              </a:extLst>
            </p:cNvPr>
            <p:cNvSpPr/>
            <p:nvPr/>
          </p:nvSpPr>
          <p:spPr>
            <a:xfrm>
              <a:off x="4578056" y="4069105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69304125-8EE2-33B0-7921-29E615679EF3}"/>
                </a:ext>
              </a:extLst>
            </p:cNvPr>
            <p:cNvSpPr/>
            <p:nvPr/>
          </p:nvSpPr>
          <p:spPr>
            <a:xfrm>
              <a:off x="2227608" y="4573741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06349C78-455F-7A24-15D2-F52495C50596}"/>
                </a:ext>
              </a:extLst>
            </p:cNvPr>
            <p:cNvSpPr/>
            <p:nvPr/>
          </p:nvSpPr>
          <p:spPr>
            <a:xfrm>
              <a:off x="2815220" y="4573741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52628B9D-8584-C872-342B-0DD61541B266}"/>
                </a:ext>
              </a:extLst>
            </p:cNvPr>
            <p:cNvSpPr/>
            <p:nvPr/>
          </p:nvSpPr>
          <p:spPr>
            <a:xfrm>
              <a:off x="3402832" y="4573741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6DD01409-8B7B-9D8E-CE29-1B485A5891A3}"/>
                </a:ext>
              </a:extLst>
            </p:cNvPr>
            <p:cNvSpPr/>
            <p:nvPr/>
          </p:nvSpPr>
          <p:spPr>
            <a:xfrm>
              <a:off x="3990444" y="4573741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EE5DAF05-7E91-6D8D-DC18-E5FEEA599359}"/>
                </a:ext>
              </a:extLst>
            </p:cNvPr>
            <p:cNvSpPr/>
            <p:nvPr/>
          </p:nvSpPr>
          <p:spPr>
            <a:xfrm>
              <a:off x="4578056" y="4573741"/>
              <a:ext cx="357282" cy="357282"/>
            </a:xfrm>
            <a:prstGeom prst="roundRect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400">
                  <a:solidFill>
                    <a:srgbClr val="005DAA"/>
                  </a:solidFill>
                </a:rPr>
                <a:t>?</a:t>
              </a:r>
            </a:p>
          </p:txBody>
        </p:sp>
      </p:grpSp>
      <p:pic>
        <p:nvPicPr>
          <p:cNvPr id="6" name="Picture 5" descr="A water bottle and a bicycle&#10;&#10;Description automatically generated">
            <a:extLst>
              <a:ext uri="{FF2B5EF4-FFF2-40B4-BE49-F238E27FC236}">
                <a16:creationId xmlns:a16="http://schemas.microsoft.com/office/drawing/2014/main" id="{3C5C5854-1E87-C16C-B915-4BC0AD36B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598" y="3873891"/>
            <a:ext cx="4972705" cy="250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0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240ED74-30A2-CE3A-584C-9B297D23AFF6}"/>
              </a:ext>
            </a:extLst>
          </p:cNvPr>
          <p:cNvSpPr/>
          <p:nvPr/>
        </p:nvSpPr>
        <p:spPr>
          <a:xfrm>
            <a:off x="8311806" y="4018047"/>
            <a:ext cx="3336347" cy="14635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8AEBD264-AA7F-369A-DFF4-E49DC181002F}"/>
              </a:ext>
            </a:extLst>
          </p:cNvPr>
          <p:cNvSpPr/>
          <p:nvPr/>
        </p:nvSpPr>
        <p:spPr>
          <a:xfrm>
            <a:off x="4749209" y="4136801"/>
            <a:ext cx="3336347" cy="14635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77508C6-AFF0-134D-A9C8-327BB54F2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5296"/>
            <a:ext cx="2378124" cy="588605"/>
          </a:xfrm>
        </p:spPr>
        <p:txBody>
          <a:bodyPr/>
          <a:lstStyle/>
          <a:p>
            <a:r>
              <a:rPr lang="sv-SE">
                <a:latin typeface="Noto Sans Display ExtraCondense"/>
              </a:rPr>
              <a:t>TIDSRAM </a:t>
            </a:r>
            <a:endParaRPr lang="pl-PL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2E2620-4EF4-3B4E-85E2-1C71A5984E1F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>
                <a:solidFill>
                  <a:srgbClr val="005DAA"/>
                </a:solidFill>
                <a:latin typeface="Meta Offc Pro" panose="020B0504030101020102" pitchFamily="34" charset="0"/>
              </a:rPr>
              <a:t>04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EEE805-52D3-03C7-9D15-D7AFDA4B81C7}"/>
              </a:ext>
            </a:extLst>
          </p:cNvPr>
          <p:cNvSpPr/>
          <p:nvPr/>
        </p:nvSpPr>
        <p:spPr>
          <a:xfrm>
            <a:off x="1122472" y="26930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OKT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BE34E32-D4C2-A60B-3FD3-41782AC26F23}"/>
              </a:ext>
            </a:extLst>
          </p:cNvPr>
          <p:cNvSpPr/>
          <p:nvPr/>
        </p:nvSpPr>
        <p:spPr>
          <a:xfrm>
            <a:off x="2062272" y="26930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NOV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7F654DC-A0E7-24B1-B8C2-1BA863A9A3B4}"/>
              </a:ext>
            </a:extLst>
          </p:cNvPr>
          <p:cNvSpPr/>
          <p:nvPr/>
        </p:nvSpPr>
        <p:spPr>
          <a:xfrm>
            <a:off x="3002072" y="26930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DEC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266096-289C-1A65-5CAA-3ADE6B2DA027}"/>
              </a:ext>
            </a:extLst>
          </p:cNvPr>
          <p:cNvSpPr/>
          <p:nvPr/>
        </p:nvSpPr>
        <p:spPr>
          <a:xfrm>
            <a:off x="3941872" y="26930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JAN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BC40DC6-A52F-338B-B435-533A6BFB2216}"/>
              </a:ext>
            </a:extLst>
          </p:cNvPr>
          <p:cNvSpPr/>
          <p:nvPr/>
        </p:nvSpPr>
        <p:spPr>
          <a:xfrm>
            <a:off x="4881672" y="26930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FEB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440E63E-1A29-4707-6B12-E8AC7367895E}"/>
              </a:ext>
            </a:extLst>
          </p:cNvPr>
          <p:cNvSpPr/>
          <p:nvPr/>
        </p:nvSpPr>
        <p:spPr>
          <a:xfrm>
            <a:off x="5821472" y="26930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MAR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EA5C4C4-D742-F473-E8A9-5F7F694D9895}"/>
              </a:ext>
            </a:extLst>
          </p:cNvPr>
          <p:cNvSpPr/>
          <p:nvPr/>
        </p:nvSpPr>
        <p:spPr>
          <a:xfrm>
            <a:off x="6761272" y="26930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APR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E7D3985-48A2-97CF-44E2-DCF84F712BA1}"/>
              </a:ext>
            </a:extLst>
          </p:cNvPr>
          <p:cNvSpPr/>
          <p:nvPr/>
        </p:nvSpPr>
        <p:spPr>
          <a:xfrm>
            <a:off x="7701072" y="27057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MAJ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83F77AE-3551-160F-8853-9C28E47C626E}"/>
              </a:ext>
            </a:extLst>
          </p:cNvPr>
          <p:cNvSpPr/>
          <p:nvPr/>
        </p:nvSpPr>
        <p:spPr>
          <a:xfrm>
            <a:off x="8640872" y="27057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JUN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B50EF1-F51E-9028-F730-58B29CF8AB38}"/>
              </a:ext>
            </a:extLst>
          </p:cNvPr>
          <p:cNvSpPr/>
          <p:nvPr/>
        </p:nvSpPr>
        <p:spPr>
          <a:xfrm>
            <a:off x="9580672" y="2705723"/>
            <a:ext cx="800100" cy="279400"/>
          </a:xfrm>
          <a:prstGeom prst="round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1600">
                <a:latin typeface="Meta Offc Pro" panose="020B0504030101020102" pitchFamily="34" charset="0"/>
              </a:rPr>
              <a:t>JUL</a:t>
            </a:r>
            <a:endParaRPr lang="en-PL" sz="1600">
              <a:latin typeface="Meta Offc Pro" panose="020B0504030101020102" pitchFamily="34" charset="0"/>
            </a:endParaRPr>
          </a:p>
        </p:txBody>
      </p:sp>
      <p:sp>
        <p:nvSpPr>
          <p:cNvPr id="15" name="Chevron 14">
            <a:extLst>
              <a:ext uri="{FF2B5EF4-FFF2-40B4-BE49-F238E27FC236}">
                <a16:creationId xmlns:a16="http://schemas.microsoft.com/office/drawing/2014/main" id="{90662CA0-A19F-AAC2-63D3-44431A90BC52}"/>
              </a:ext>
            </a:extLst>
          </p:cNvPr>
          <p:cNvSpPr/>
          <p:nvPr/>
        </p:nvSpPr>
        <p:spPr>
          <a:xfrm>
            <a:off x="5822978" y="3213958"/>
            <a:ext cx="1532502" cy="588604"/>
          </a:xfrm>
          <a:prstGeom prst="chevron">
            <a:avLst/>
          </a:prstGeom>
          <a:solidFill>
            <a:srgbClr val="00B6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 b="1">
                <a:solidFill>
                  <a:schemeClr val="bg1"/>
                </a:solidFill>
                <a:latin typeface="Meta Offc Pro"/>
              </a:rPr>
              <a:t>”Tävlingsperiod” </a:t>
            </a:r>
            <a:endParaRPr lang="en-PL" sz="1400" b="1">
              <a:solidFill>
                <a:schemeClr val="bg1"/>
              </a:solidFill>
              <a:latin typeface="Meta Offc Pro"/>
            </a:endParaRPr>
          </a:p>
        </p:txBody>
      </p:sp>
      <p:sp>
        <p:nvSpPr>
          <p:cNvPr id="16" name="Chevron 15">
            <a:extLst>
              <a:ext uri="{FF2B5EF4-FFF2-40B4-BE49-F238E27FC236}">
                <a16:creationId xmlns:a16="http://schemas.microsoft.com/office/drawing/2014/main" id="{E8DEE0B0-E9C1-FB00-553D-70D96426E7D4}"/>
              </a:ext>
            </a:extLst>
          </p:cNvPr>
          <p:cNvSpPr/>
          <p:nvPr/>
        </p:nvSpPr>
        <p:spPr>
          <a:xfrm>
            <a:off x="1631065" y="3215187"/>
            <a:ext cx="2057399" cy="966094"/>
          </a:xfrm>
          <a:prstGeom prst="chevron">
            <a:avLst/>
          </a:prstGeom>
          <a:noFill/>
          <a:ln>
            <a:solidFill>
              <a:srgbClr val="00B6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400" b="1">
                <a:solidFill>
                  <a:srgbClr val="00B6DE"/>
                </a:solidFill>
                <a:latin typeface="Meta Offc Pro"/>
              </a:rPr>
              <a:t>Produktval av partner </a:t>
            </a:r>
          </a:p>
          <a:p>
            <a:pPr algn="ctr"/>
            <a:r>
              <a:rPr lang="sv-SE" sz="1400" b="1">
                <a:solidFill>
                  <a:srgbClr val="00B6DE"/>
                </a:solidFill>
                <a:latin typeface="Meta Offc Pro"/>
              </a:rPr>
              <a:t>Deadline 15 dec 2024</a:t>
            </a:r>
            <a:endParaRPr lang="sv-SE" sz="1400" b="1">
              <a:solidFill>
                <a:srgbClr val="00B6DE"/>
              </a:solidFill>
              <a:latin typeface="Meta Offc Pro" panose="020B0504030101020102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D53A58-7A71-ED5F-0870-B7990E46E3F5}"/>
              </a:ext>
            </a:extLst>
          </p:cNvPr>
          <p:cNvSpPr txBox="1"/>
          <p:nvPr/>
        </p:nvSpPr>
        <p:spPr>
          <a:xfrm>
            <a:off x="4669907" y="4333362"/>
            <a:ext cx="349250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1600" b="1">
                <a:solidFill>
                  <a:schemeClr val="bg1"/>
                </a:solidFill>
                <a:latin typeface="Meta Offc Pro"/>
              </a:rPr>
              <a:t>3 mars – 13 april </a:t>
            </a:r>
            <a:endParaRPr lang="en-US" sz="1600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sv-SE" sz="1600">
                <a:solidFill>
                  <a:schemeClr val="bg1"/>
                </a:solidFill>
                <a:latin typeface="Meta Offc Pro"/>
              </a:rPr>
              <a:t>Kampanj pågår som uppmuntrar konsumenterna att rösta på sin favoritprodukt. </a:t>
            </a:r>
            <a:endParaRPr lang="sv-SE" sz="1600">
              <a:solidFill>
                <a:schemeClr val="bg1"/>
              </a:solidFill>
              <a:cs typeface="Calibri"/>
            </a:endParaRPr>
          </a:p>
          <a:p>
            <a:pPr algn="ctr"/>
            <a:endParaRPr lang="sv-SE" sz="1600">
              <a:solidFill>
                <a:schemeClr val="tx1">
                  <a:lumMod val="65000"/>
                  <a:lumOff val="35000"/>
                </a:schemeClr>
              </a:solidFill>
              <a:latin typeface="Meta Offc Pro"/>
            </a:endParaRPr>
          </a:p>
        </p:txBody>
      </p:sp>
      <p:sp>
        <p:nvSpPr>
          <p:cNvPr id="18" name="Chevron 17">
            <a:extLst>
              <a:ext uri="{FF2B5EF4-FFF2-40B4-BE49-F238E27FC236}">
                <a16:creationId xmlns:a16="http://schemas.microsoft.com/office/drawing/2014/main" id="{21FA97EF-4139-8EAB-F101-7A735F3BC200}"/>
              </a:ext>
            </a:extLst>
          </p:cNvPr>
          <p:cNvSpPr/>
          <p:nvPr/>
        </p:nvSpPr>
        <p:spPr>
          <a:xfrm>
            <a:off x="7707085" y="3213958"/>
            <a:ext cx="4481506" cy="588604"/>
          </a:xfrm>
          <a:prstGeom prst="chevron">
            <a:avLst/>
          </a:prstGeom>
          <a:noFill/>
          <a:ln>
            <a:solidFill>
              <a:srgbClr val="00B6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sv-SE" sz="1600">
                <a:solidFill>
                  <a:srgbClr val="00B6DE"/>
                </a:solidFill>
                <a:latin typeface="Meta Offc Pro"/>
              </a:rPr>
              <a:t>Kommunikation av den vinnande produkten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88D915D-8147-E26E-F576-DCDA5D2A0E48}"/>
              </a:ext>
            </a:extLst>
          </p:cNvPr>
          <p:cNvSpPr txBox="1"/>
          <p:nvPr/>
        </p:nvSpPr>
        <p:spPr>
          <a:xfrm>
            <a:off x="8230845" y="4242480"/>
            <a:ext cx="349579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sv-SE" sz="1600" dirty="0">
                <a:solidFill>
                  <a:schemeClr val="bg1"/>
                </a:solidFill>
                <a:latin typeface="Meta Offc Pro"/>
              </a:rPr>
              <a:t>Kommunikation av vinnande produkt </a:t>
            </a:r>
            <a:endParaRPr lang="en-US" sz="1600" dirty="0">
              <a:solidFill>
                <a:schemeClr val="bg1"/>
              </a:solidFill>
              <a:latin typeface="Meta Offc Pro"/>
            </a:endParaRPr>
          </a:p>
          <a:p>
            <a:pPr algn="ctr"/>
            <a:r>
              <a:rPr lang="sv-SE" sz="1600" dirty="0">
                <a:solidFill>
                  <a:schemeClr val="bg1"/>
                </a:solidFill>
                <a:latin typeface="Meta Offc Pro"/>
              </a:rPr>
              <a:t>Sveriges favorit MSC produkt 2025</a:t>
            </a:r>
            <a:endParaRPr lang="en-PL" sz="1600" dirty="0">
              <a:solidFill>
                <a:schemeClr val="bg1"/>
              </a:solidFill>
              <a:latin typeface="Meta Offc Pro"/>
            </a:endParaRPr>
          </a:p>
          <a:p>
            <a:pPr algn="ctr"/>
            <a:r>
              <a:rPr lang="sv-SE" sz="1600" b="1" dirty="0">
                <a:solidFill>
                  <a:schemeClr val="bg1"/>
                </a:solidFill>
                <a:latin typeface="Meta Offc Pro"/>
              </a:rPr>
              <a:t>Konsumentens val!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F27720C-E9C7-D6B4-9616-A0F14D68A542}"/>
              </a:ext>
            </a:extLst>
          </p:cNvPr>
          <p:cNvSpPr txBox="1"/>
          <p:nvPr/>
        </p:nvSpPr>
        <p:spPr>
          <a:xfrm>
            <a:off x="7531665" y="1912015"/>
            <a:ext cx="4355428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1600" b="1" dirty="0">
                <a:solidFill>
                  <a:srgbClr val="00B6DE"/>
                </a:solidFill>
                <a:latin typeface="Meta Offc Pro"/>
              </a:rPr>
              <a:t>Slutet april: Tillkännagivande av resultatet </a:t>
            </a:r>
            <a:endParaRPr lang="en-US" dirty="0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sv-SE" sz="1600" b="1" dirty="0">
                <a:solidFill>
                  <a:srgbClr val="00B6DE"/>
                </a:solidFill>
                <a:latin typeface="Meta Offc Pro"/>
              </a:rPr>
              <a:t>av omröstningen!</a:t>
            </a:r>
            <a:endParaRPr lang="en-US">
              <a:cs typeface="Calibri"/>
            </a:endParaRPr>
          </a:p>
          <a:p>
            <a:endParaRPr lang="sv-SE" sz="1600" b="1">
              <a:solidFill>
                <a:srgbClr val="00B6DE"/>
              </a:solidFill>
              <a:latin typeface="Meta Offc Pro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AABF357-7DF5-5BF7-6D0D-D4A2FD25D8C3}"/>
              </a:ext>
            </a:extLst>
          </p:cNvPr>
          <p:cNvSpPr/>
          <p:nvPr/>
        </p:nvSpPr>
        <p:spPr>
          <a:xfrm>
            <a:off x="1493391" y="4661295"/>
            <a:ext cx="2712893" cy="1463557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CB599B-5AD6-3441-E0B0-1774B6B40E30}"/>
              </a:ext>
            </a:extLst>
          </p:cNvPr>
          <p:cNvSpPr txBox="1"/>
          <p:nvPr/>
        </p:nvSpPr>
        <p:spPr>
          <a:xfrm>
            <a:off x="1397308" y="4749651"/>
            <a:ext cx="2962404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Fyll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i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 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och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skicka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in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anmälningsformulär</a:t>
            </a:r>
            <a:endParaRPr lang="en-US" sz="1600">
              <a:solidFill>
                <a:schemeClr val="bg1"/>
              </a:solidFill>
              <a:latin typeface="Meta Offc Pro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Skicka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in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packshot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(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typ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av fil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samt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storlek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och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</a:t>
            </a:r>
            <a:r>
              <a:rPr lang="en-US" sz="1600" err="1">
                <a:solidFill>
                  <a:schemeClr val="bg1"/>
                </a:solidFill>
                <a:latin typeface="Meta Offc Pro"/>
                <a:cs typeface="Calibri"/>
              </a:rPr>
              <a:t>logga</a:t>
            </a:r>
            <a:r>
              <a:rPr lang="en-US" sz="1600">
                <a:solidFill>
                  <a:schemeClr val="bg1"/>
                </a:solidFill>
                <a:latin typeface="Meta Offc Pro"/>
                <a:cs typeface="Calibri"/>
              </a:rPr>
              <a:t> 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71E5855-ABF6-A16C-0FDB-4E1DC4FFC482}"/>
              </a:ext>
            </a:extLst>
          </p:cNvPr>
          <p:cNvCxnSpPr/>
          <p:nvPr/>
        </p:nvCxnSpPr>
        <p:spPr>
          <a:xfrm flipH="1">
            <a:off x="2792131" y="4179387"/>
            <a:ext cx="4173" cy="4342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02DE6B-AEA5-27F3-558E-2ECB9F3B3D3A}"/>
              </a:ext>
            </a:extLst>
          </p:cNvPr>
          <p:cNvCxnSpPr>
            <a:cxnSpLocks/>
          </p:cNvCxnSpPr>
          <p:nvPr/>
        </p:nvCxnSpPr>
        <p:spPr>
          <a:xfrm flipH="1">
            <a:off x="6532858" y="3694478"/>
            <a:ext cx="4173" cy="43423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7213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5ED1B-CF05-574D-CA91-117D7E43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47"/>
            <a:ext cx="2091572" cy="588605"/>
          </a:xfrm>
        </p:spPr>
        <p:txBody>
          <a:bodyPr/>
          <a:lstStyle/>
          <a:p>
            <a:r>
              <a:rPr lang="pl-PL" err="1">
                <a:latin typeface="Kankin"/>
              </a:rPr>
              <a:t>Kriterier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6B6B067-B508-12EB-0E2D-7AA664CD44B4}"/>
              </a:ext>
            </a:extLst>
          </p:cNvPr>
          <p:cNvSpPr txBox="1">
            <a:spLocks/>
          </p:cNvSpPr>
          <p:nvPr/>
        </p:nvSpPr>
        <p:spPr>
          <a:xfrm>
            <a:off x="2772681" y="1082956"/>
            <a:ext cx="7998951" cy="50212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sz="1800">
                <a:solidFill>
                  <a:srgbClr val="005DAA"/>
                </a:solidFill>
                <a:latin typeface="Meta Offc Pro"/>
                <a:cs typeface="Arial"/>
              </a:rPr>
              <a:t>Hur </a:t>
            </a:r>
            <a:r>
              <a:rPr lang="en" sz="1800" err="1">
                <a:solidFill>
                  <a:srgbClr val="005DAA"/>
                </a:solidFill>
                <a:latin typeface="Meta Offc Pro"/>
                <a:cs typeface="Arial"/>
              </a:rPr>
              <a:t>många</a:t>
            </a:r>
            <a:r>
              <a:rPr lang="en" sz="1800">
                <a:solidFill>
                  <a:srgbClr val="005DAA"/>
                </a:solidFill>
                <a:latin typeface="Meta Offc Pro"/>
                <a:cs typeface="Arial"/>
              </a:rPr>
              <a:t> </a:t>
            </a:r>
            <a:r>
              <a:rPr lang="en" sz="1800" err="1">
                <a:solidFill>
                  <a:srgbClr val="005DAA"/>
                </a:solidFill>
                <a:latin typeface="Meta Offc Pro"/>
                <a:cs typeface="Arial"/>
              </a:rPr>
              <a:t>produkter</a:t>
            </a:r>
            <a:r>
              <a:rPr lang="en" sz="1800">
                <a:solidFill>
                  <a:srgbClr val="005DAA"/>
                </a:solidFill>
                <a:latin typeface="Meta Offc Pro"/>
                <a:cs typeface="Arial"/>
              </a:rPr>
              <a:t> </a:t>
            </a:r>
            <a:r>
              <a:rPr lang="en" sz="1800" err="1">
                <a:solidFill>
                  <a:srgbClr val="005DAA"/>
                </a:solidFill>
                <a:latin typeface="Meta Offc Pro"/>
                <a:cs typeface="Arial"/>
              </a:rPr>
              <a:t>kan</a:t>
            </a:r>
            <a:r>
              <a:rPr lang="en" sz="1800">
                <a:solidFill>
                  <a:srgbClr val="005DAA"/>
                </a:solidFill>
                <a:latin typeface="Meta Offc Pro"/>
                <a:cs typeface="Arial"/>
              </a:rPr>
              <a:t> vi </a:t>
            </a:r>
            <a:r>
              <a:rPr lang="en" sz="1800" err="1">
                <a:solidFill>
                  <a:srgbClr val="005DAA"/>
                </a:solidFill>
                <a:latin typeface="Meta Offc Pro"/>
                <a:cs typeface="Arial"/>
              </a:rPr>
              <a:t>anmäla</a:t>
            </a:r>
            <a:r>
              <a:rPr lang="en" sz="1800">
                <a:solidFill>
                  <a:srgbClr val="005DAA"/>
                </a:solidFill>
                <a:latin typeface="Meta Offc Pro"/>
                <a:cs typeface="Arial"/>
              </a:rPr>
              <a:t>?</a:t>
            </a:r>
            <a:endParaRPr lang="en" sz="1800">
              <a:solidFill>
                <a:srgbClr val="005DAA"/>
              </a:solidFill>
            </a:endParaRPr>
          </a:p>
          <a:p>
            <a:pPr marL="285750" indent="-285750">
              <a:buChar char="•"/>
            </a:pP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En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artikel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per "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masterbrand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" </a:t>
            </a:r>
            <a:endParaRPr lang="en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" sz="1800" b="0">
              <a:solidFill>
                <a:schemeClr val="tx1">
                  <a:lumMod val="75000"/>
                  <a:lumOff val="25000"/>
                </a:schemeClr>
              </a:solidFill>
              <a:latin typeface="Meta Offc Pro"/>
              <a:cs typeface="Arial"/>
            </a:endParaRPr>
          </a:p>
          <a:p>
            <a:pPr marL="285750" indent="-285750">
              <a:buChar char="•"/>
            </a:pP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T ex: Partner X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har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5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varumärken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i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sin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portfölj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och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 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väljer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en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produkt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från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ett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varumärke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som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de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anmäler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och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tävlar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med.</a:t>
            </a:r>
            <a:endParaRPr lang="en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" sz="1800" b="0">
              <a:solidFill>
                <a:srgbClr val="005DAA"/>
              </a:solidFill>
            </a:endParaRPr>
          </a:p>
          <a:p>
            <a:r>
              <a:rPr lang="en" sz="1800" err="1">
                <a:solidFill>
                  <a:srgbClr val="005DAA"/>
                </a:solidFill>
                <a:latin typeface="Meta Offc Pro"/>
                <a:cs typeface="Arial"/>
              </a:rPr>
              <a:t>Övrigt</a:t>
            </a:r>
            <a:endParaRPr lang="en" sz="1800">
              <a:solidFill>
                <a:srgbClr val="005DAA"/>
              </a:solidFill>
              <a:latin typeface="Meta Offc Pro"/>
              <a:cs typeface="Arial"/>
            </a:endParaRPr>
          </a:p>
          <a:p>
            <a:pPr marL="285750" indent="-285750">
              <a:buChar char="•"/>
            </a:pP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Produkukten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ska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finnas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på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svenska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marknaden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under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hela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 2025 för </a:t>
            </a:r>
            <a:r>
              <a:rPr lang="en" sz="1800" b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konsument</a:t>
            </a:r>
            <a:r>
              <a:rPr lang="en" sz="1800" b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.</a:t>
            </a:r>
            <a:endParaRPr lang="en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59526-175B-BA16-4367-4384D342F493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L">
                <a:solidFill>
                  <a:srgbClr val="005DAA"/>
                </a:solidFill>
                <a:latin typeface="Meta Offc Pro" panose="020B0504030101020102" pitchFamily="34" charset="0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339422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5ED1B-CF05-574D-CA91-117D7E43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47"/>
            <a:ext cx="9311433" cy="588605"/>
          </a:xfrm>
        </p:spPr>
        <p:txBody>
          <a:bodyPr/>
          <a:lstStyle/>
          <a:p>
            <a:r>
              <a:rPr lang="sv-SE">
                <a:latin typeface="Noto Sans Display ExtraCondense"/>
              </a:rPr>
              <a:t>UPPMUNTRA TILL RÖSTER FÖR JUST DIN PRODUKT!</a:t>
            </a:r>
            <a:endParaRPr lang="pl-PL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6B6B067-B508-12EB-0E2D-7AA664CD44B4}"/>
              </a:ext>
            </a:extLst>
          </p:cNvPr>
          <p:cNvSpPr txBox="1">
            <a:spLocks/>
          </p:cNvSpPr>
          <p:nvPr/>
        </p:nvSpPr>
        <p:spPr>
          <a:xfrm>
            <a:off x="2772681" y="1017642"/>
            <a:ext cx="7998951" cy="50212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 sz="1800" b="0">
              <a:solidFill>
                <a:schemeClr val="tx1">
                  <a:lumMod val="65000"/>
                  <a:lumOff val="35000"/>
                </a:schemeClr>
              </a:solidFill>
              <a:latin typeface="Meta Offc Pro"/>
              <a:cs typeface="Arial"/>
            </a:endParaRPr>
          </a:p>
          <a:p>
            <a:r>
              <a:rPr lang="sv-SE" sz="1800" b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Uppmuntra konsumenterna att rösta på DIN produkt! Berätta för dem om omröstningen, där de kan rösta på sin favoritprodukt som är MSC-certifierad och dessutom vinna priser. </a:t>
            </a:r>
          </a:p>
          <a:p>
            <a:endParaRPr lang="sv-SE" sz="1800">
              <a:solidFill>
                <a:schemeClr val="tx1">
                  <a:lumMod val="65000"/>
                  <a:lumOff val="35000"/>
                </a:schemeClr>
              </a:solidFill>
              <a:latin typeface="Meta Offc Pro"/>
              <a:cs typeface="Arial"/>
            </a:endParaRPr>
          </a:p>
          <a:p>
            <a:r>
              <a:rPr lang="sv-SE" sz="180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Förslag på kommunikation som ert företag kan göra:</a:t>
            </a:r>
            <a:endParaRPr lang="sv-SE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Char char="•"/>
            </a:pPr>
            <a:r>
              <a:rPr lang="sv-SE" sz="1800" b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Digitala kanaler (sociala medier, webbplatsbanners, nyhetsbrev för konsumenter etc.) - länka till webbplatsen för folkomröstningen www.msc.org/se/sverigesfavorit</a:t>
            </a:r>
            <a:r>
              <a:rPr lang="sv-SE" sz="1800" b="0">
                <a:solidFill>
                  <a:srgbClr val="C00000"/>
                </a:solidFill>
                <a:latin typeface="Meta Offc Pro"/>
                <a:cs typeface="Arial"/>
              </a:rPr>
              <a:t> </a:t>
            </a:r>
            <a:endParaRPr lang="sv-SE" sz="1800" b="0">
              <a:solidFill>
                <a:srgbClr val="C00000"/>
              </a:solidFill>
              <a:cs typeface="Arial"/>
            </a:endParaRPr>
          </a:p>
          <a:p>
            <a:pPr marL="285750" indent="-285750">
              <a:buChar char="•"/>
            </a:pPr>
            <a:r>
              <a:rPr lang="sv-SE" sz="1800" b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POS-material (konsumenttidningar, affischer i butikerna, wobblers etc.) - QR-koder som leder direkt till omröstningen</a:t>
            </a:r>
          </a:p>
          <a:p>
            <a:pPr marL="285750" indent="-285750">
              <a:buChar char="•"/>
            </a:pPr>
            <a:r>
              <a:rPr lang="sv-SE" sz="1800" b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Internkommunikation – engagera kollegorna! </a:t>
            </a:r>
            <a:endParaRPr lang="sv-SE" sz="1800" b="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  <a:p>
            <a:endParaRPr lang="sv-SE" sz="1800" b="0">
              <a:solidFill>
                <a:schemeClr val="tx1">
                  <a:lumMod val="65000"/>
                  <a:lumOff val="35000"/>
                </a:schemeClr>
              </a:solidFill>
              <a:latin typeface="Meta Offc Pro"/>
              <a:cs typeface="Arial"/>
            </a:endParaRPr>
          </a:p>
          <a:p>
            <a:r>
              <a:rPr lang="sv-SE" sz="180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Kom ihåg att skicka det slutliga materialet till MSC-teamet för godkännande före publicering.</a:t>
            </a:r>
            <a:endParaRPr lang="pl-PL" sz="2000">
              <a:solidFill>
                <a:schemeClr val="tx1">
                  <a:lumMod val="65000"/>
                  <a:lumOff val="35000"/>
                </a:schemeClr>
              </a:solidFill>
              <a:cs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B59526-175B-BA16-4367-4384D342F493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PL">
                <a:solidFill>
                  <a:srgbClr val="005DAA"/>
                </a:solidFill>
                <a:latin typeface="Meta Offc Pro"/>
              </a:rPr>
              <a:t>06</a:t>
            </a:r>
            <a:endParaRPr lang="en-PL">
              <a:solidFill>
                <a:srgbClr val="005DAA"/>
              </a:solidFill>
              <a:latin typeface="Meta Offc Pro" panose="020B0504030101020102" pitchFamily="34" charset="0"/>
            </a:endParaRPr>
          </a:p>
        </p:txBody>
      </p:sp>
      <p:pic>
        <p:nvPicPr>
          <p:cNvPr id="8" name="Picture 7" descr="A qr code on a blue background&#10;&#10;Description automatically generated">
            <a:extLst>
              <a:ext uri="{FF2B5EF4-FFF2-40B4-BE49-F238E27FC236}">
                <a16:creationId xmlns:a16="http://schemas.microsoft.com/office/drawing/2014/main" id="{AC2870C7-B3CF-073F-E3C3-F6310AFB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664" y="1014984"/>
            <a:ext cx="2149983" cy="482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4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5ED1B-CF05-574D-CA91-117D7E43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47"/>
            <a:ext cx="7153278" cy="588605"/>
          </a:xfrm>
        </p:spPr>
        <p:txBody>
          <a:bodyPr/>
          <a:lstStyle/>
          <a:p>
            <a:r>
              <a:rPr lang="sv-SE">
                <a:latin typeface="Noto Sans Display ExtraCondense"/>
              </a:rPr>
              <a:t>KOMMUNIKATION I SOCIALA MEDIER </a:t>
            </a:r>
            <a:endParaRPr lang="pl-PL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F6B938C-6559-97CC-8442-1D4A4E043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325" y="767152"/>
            <a:ext cx="2677131" cy="5632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327C21-A26A-AB4F-B473-413B3722E228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PL">
                <a:solidFill>
                  <a:srgbClr val="005DAA"/>
                </a:solidFill>
                <a:latin typeface="Meta Offc Pro"/>
              </a:rPr>
              <a:t>07</a:t>
            </a:r>
            <a:endParaRPr lang="en-PL">
              <a:solidFill>
                <a:srgbClr val="005DAA"/>
              </a:solidFill>
              <a:latin typeface="Meta Offc Pro" panose="020B0504030101020102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D9647B4-2998-8C19-263C-EE4D5FA7082F}"/>
              </a:ext>
            </a:extLst>
          </p:cNvPr>
          <p:cNvGrpSpPr/>
          <p:nvPr/>
        </p:nvGrpSpPr>
        <p:grpSpPr>
          <a:xfrm>
            <a:off x="8093753" y="1504648"/>
            <a:ext cx="2442274" cy="4157773"/>
            <a:chOff x="398033" y="969434"/>
            <a:chExt cx="2955021" cy="514965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73AE72D-B41A-1450-6196-BD42609A7A6C}"/>
                </a:ext>
              </a:extLst>
            </p:cNvPr>
            <p:cNvGrpSpPr/>
            <p:nvPr/>
          </p:nvGrpSpPr>
          <p:grpSpPr>
            <a:xfrm>
              <a:off x="398033" y="986342"/>
              <a:ext cx="2955021" cy="5132743"/>
              <a:chOff x="398033" y="986342"/>
              <a:chExt cx="2955021" cy="5132743"/>
            </a:xfrm>
          </p:grpSpPr>
          <p:pic>
            <p:nvPicPr>
              <p:cNvPr id="22" name="Picture 21" descr="Graphical user interface, application&#10;&#10;Description automatically generated">
                <a:extLst>
                  <a:ext uri="{FF2B5EF4-FFF2-40B4-BE49-F238E27FC236}">
                    <a16:creationId xmlns:a16="http://schemas.microsoft.com/office/drawing/2014/main" id="{B682E1CB-5B29-BA84-A992-5EC915AC84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16" t="22801" r="66684" b="19949"/>
              <a:stretch/>
            </p:blipFill>
            <p:spPr>
              <a:xfrm>
                <a:off x="398033" y="986342"/>
                <a:ext cx="2955021" cy="513274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FECCFD85-1601-E9D5-6C0D-87172700ED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9827" y="1051223"/>
                <a:ext cx="1544111" cy="12976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08ED848D-555F-D524-C204-13F3680D9A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8655" y="1391572"/>
                <a:ext cx="2884399" cy="1000734"/>
              </a:xfrm>
              <a:prstGeom prst="rect">
                <a:avLst/>
              </a:prstGeom>
            </p:spPr>
          </p:pic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DB37D76-003C-5B87-892C-2D44DDE09E3B}"/>
                </a:ext>
              </a:extLst>
            </p:cNvPr>
            <p:cNvSpPr txBox="1"/>
            <p:nvPr/>
          </p:nvSpPr>
          <p:spPr>
            <a:xfrm>
              <a:off x="681866" y="969434"/>
              <a:ext cx="170003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PL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Nazwa Firmy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A28B2E-BFF2-7862-96B8-80A8E458169B}"/>
                </a:ext>
              </a:extLst>
            </p:cNvPr>
            <p:cNvSpPr txBox="1"/>
            <p:nvPr/>
          </p:nvSpPr>
          <p:spPr>
            <a:xfrm>
              <a:off x="398617" y="1376899"/>
              <a:ext cx="2919711" cy="106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pl-PL" sz="75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Czy wiesz, że w naszych</a:t>
              </a:r>
              <a:r>
                <a:rPr lang="pl-PL" sz="750">
                  <a:solidFill>
                    <a:srgbClr val="FF33CC"/>
                  </a:solidFill>
                </a:rPr>
                <a:t> (nazwa produktu) </a:t>
              </a:r>
              <a:r>
                <a:rPr lang="pl-PL" sz="75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znajdziesz tylko ryby pochodzące ze zrównoważonych połowów? </a:t>
              </a:r>
            </a:p>
            <a:p>
              <a:pPr>
                <a:spcAft>
                  <a:spcPts val="300"/>
                </a:spcAft>
              </a:pPr>
              <a:r>
                <a:rPr lang="pl-PL" sz="75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Już dziś zagłosuj na </a:t>
              </a:r>
              <a:r>
                <a:rPr lang="pl-PL" sz="750">
                  <a:solidFill>
                    <a:srgbClr val="FF33CC"/>
                  </a:solidFill>
                </a:rPr>
                <a:t>(nazwa produktu) </a:t>
              </a:r>
              <a:r>
                <a:rPr lang="pl-PL" sz="75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 plebiscycie na najlepszy certyfikowany produkt MSC w Polsce i wygraj atrakcyjne nagrody!  &gt;&gt; </a:t>
              </a:r>
              <a:r>
                <a:rPr lang="pl-PL" sz="750">
                  <a:solidFill>
                    <a:schemeClr val="tx1">
                      <a:lumMod val="75000"/>
                      <a:lumOff val="25000"/>
                    </a:schemeClr>
                  </a:solidFill>
                  <a:hlinkClick r:id="rId5"/>
                </a:rPr>
                <a:t>www.msc.org/pl/plebiscyt</a:t>
              </a:r>
              <a:r>
                <a:rPr lang="pl-PL" sz="75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endParaRPr lang="en-PL" sz="75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r>
                <a:rPr lang="en-PL" sz="75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@MSCPolska #NajlpeszyProduktMSC #PlebiscytMSC</a:t>
              </a:r>
            </a:p>
          </p:txBody>
        </p:sp>
      </p:grpSp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DC547912-8EB7-919F-BD92-B432D3EA1F42}"/>
              </a:ext>
            </a:extLst>
          </p:cNvPr>
          <p:cNvSpPr txBox="1">
            <a:spLocks/>
          </p:cNvSpPr>
          <p:nvPr/>
        </p:nvSpPr>
        <p:spPr>
          <a:xfrm>
            <a:off x="358665" y="1090638"/>
            <a:ext cx="7167026" cy="497328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Exempel på copy:</a:t>
            </a:r>
          </a:p>
          <a:p>
            <a:r>
              <a:rPr lang="sv-SE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Visste du att du kan hitta hållbart fångad fisk i vår (produktnamn)? Detta garanteras av det blå MSC-märkningen.</a:t>
            </a:r>
            <a:endParaRPr lang="sv-SE" sz="20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sv-SE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Rösta idag på (produktnamn) i omröstningen om den bästa certifierade MSC-produkten i Sverige och vinn fina priser!</a:t>
            </a:r>
          </a:p>
          <a:p>
            <a:r>
              <a:rPr lang="sv-SE" sz="20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Meta Offc Pro"/>
                <a:cs typeface="Arial"/>
              </a:rPr>
              <a:t>Ta reda på mer på: www.msc.org/se/sverigesfavorit</a:t>
            </a:r>
            <a:endParaRPr lang="en-PL" sz="2000" b="0" dirty="0">
              <a:solidFill>
                <a:schemeClr val="tx1">
                  <a:lumMod val="65000"/>
                  <a:lumOff val="35000"/>
                </a:schemeClr>
              </a:solidFill>
              <a:latin typeface="Meta Offc Pro"/>
              <a:cs typeface="Arial"/>
            </a:endParaRPr>
          </a:p>
          <a:p>
            <a:pPr>
              <a:spcBef>
                <a:spcPts val="600"/>
              </a:spcBef>
            </a:pPr>
            <a:endParaRPr lang="en-PL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en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Ha</a:t>
            </a:r>
            <a:r>
              <a:rPr lang="sv-SE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shtag</a:t>
            </a:r>
            <a:r>
              <a:rPr lang="en-PL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eta Offc Pro"/>
                <a:cs typeface="Arial"/>
              </a:rPr>
              <a:t>:</a:t>
            </a:r>
          </a:p>
          <a:p>
            <a:pPr>
              <a:spcBef>
                <a:spcPts val="600"/>
              </a:spcBef>
            </a:pPr>
            <a:r>
              <a:rPr lang="pl-PL" sz="200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#sverigesfavorit</a:t>
            </a:r>
          </a:p>
          <a:p>
            <a:pPr>
              <a:spcBef>
                <a:spcPts val="600"/>
              </a:spcBef>
            </a:pPr>
            <a:endParaRPr lang="pl-PL" sz="20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endParaRPr lang="pl-PL" sz="2000">
              <a:solidFill>
                <a:srgbClr val="404040"/>
              </a:solidFill>
            </a:endParaRPr>
          </a:p>
          <a:p>
            <a:pPr>
              <a:spcBef>
                <a:spcPts val="600"/>
              </a:spcBef>
            </a:pPr>
            <a:endParaRPr lang="pl-PL" sz="1800" b="0">
              <a:solidFill>
                <a:srgbClr val="404040"/>
              </a:solidFill>
            </a:endParaRPr>
          </a:p>
          <a:p>
            <a:pPr>
              <a:spcBef>
                <a:spcPts val="600"/>
              </a:spcBef>
            </a:pPr>
            <a:endParaRPr lang="en-PL" sz="1800" b="0">
              <a:solidFill>
                <a:srgbClr val="404040"/>
              </a:solidFill>
            </a:endParaRPr>
          </a:p>
          <a:p>
            <a:endParaRPr lang="pl-PL" sz="1800" b="0">
              <a:solidFill>
                <a:srgbClr val="595959"/>
              </a:solidFill>
            </a:endParaRPr>
          </a:p>
          <a:p>
            <a:endParaRPr lang="pl-PL" sz="2000"/>
          </a:p>
        </p:txBody>
      </p:sp>
      <p:sp>
        <p:nvSpPr>
          <p:cNvPr id="27" name="Content Placeholder 1">
            <a:extLst>
              <a:ext uri="{FF2B5EF4-FFF2-40B4-BE49-F238E27FC236}">
                <a16:creationId xmlns:a16="http://schemas.microsoft.com/office/drawing/2014/main" id="{2A84F2CC-F4DA-0D64-DB76-BDD1D08EE6FF}"/>
              </a:ext>
            </a:extLst>
          </p:cNvPr>
          <p:cNvSpPr txBox="1">
            <a:spLocks/>
          </p:cNvSpPr>
          <p:nvPr/>
        </p:nvSpPr>
        <p:spPr>
          <a:xfrm>
            <a:off x="3710520" y="3590360"/>
            <a:ext cx="3932599" cy="230022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endParaRPr lang="en-PL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600"/>
              </a:spcBef>
            </a:pPr>
            <a:r>
              <a:rPr lang="pl-PL" sz="2000">
                <a:solidFill>
                  <a:schemeClr val="tx1">
                    <a:lumMod val="75000"/>
                    <a:lumOff val="25000"/>
                  </a:schemeClr>
                </a:solidFill>
                <a:cs typeface="MetaSerifPro-Book" panose="02010604050101020102" pitchFamily="2" charset="0"/>
              </a:rPr>
              <a:t>Länkar till MSC</a:t>
            </a:r>
            <a:r>
              <a:rPr lang="sv-SE" sz="2000">
                <a:solidFill>
                  <a:schemeClr val="tx1">
                    <a:lumMod val="75000"/>
                    <a:lumOff val="25000"/>
                  </a:schemeClr>
                </a:solidFill>
                <a:cs typeface="MetaSerifPro-Book" panose="02010604050101020102" pitchFamily="2" charset="0"/>
              </a:rPr>
              <a:t> i sociala medier</a:t>
            </a:r>
            <a:r>
              <a:rPr lang="pl-PL" sz="2000">
                <a:solidFill>
                  <a:schemeClr val="tx1">
                    <a:lumMod val="75000"/>
                    <a:lumOff val="25000"/>
                  </a:schemeClr>
                </a:solidFill>
                <a:cs typeface="MetaSerifPro-Book" panose="02010604050101020102" pitchFamily="2" charset="0"/>
              </a:rPr>
              <a:t>:</a:t>
            </a:r>
            <a:endParaRPr lang="sv-SE" sz="2000">
              <a:solidFill>
                <a:schemeClr val="tx1">
                  <a:lumMod val="75000"/>
                  <a:lumOff val="25000"/>
                </a:schemeClr>
              </a:solidFill>
              <a:cs typeface="MetaSerifPro-Book" panose="02010604050101020102" pitchFamily="2" charset="0"/>
            </a:endParaRPr>
          </a:p>
          <a:p>
            <a:pPr>
              <a:spcBef>
                <a:spcPts val="600"/>
              </a:spcBef>
            </a:pPr>
            <a:r>
              <a:rPr lang="pl-PL" sz="1800">
                <a:solidFill>
                  <a:schemeClr val="tx1">
                    <a:lumMod val="75000"/>
                    <a:lumOff val="25000"/>
                  </a:schemeClr>
                </a:solidFill>
                <a:cs typeface="MetaSerifPro-Book" panose="02010604050101020102" pitchFamily="2" charset="0"/>
              </a:rPr>
              <a:t>Facebook</a:t>
            </a:r>
          </a:p>
          <a:p>
            <a:pPr>
              <a:spcBef>
                <a:spcPts val="600"/>
              </a:spcBef>
            </a:pPr>
            <a:r>
              <a:rPr lang="pl-PL" sz="1800">
                <a:solidFill>
                  <a:srgbClr val="3155A4"/>
                </a:solidFill>
                <a:cs typeface="MetaSerifPro-Book" panose="02010604050101020102" pitchFamily="2" charset="0"/>
              </a:rPr>
              <a:t>@MSC </a:t>
            </a:r>
            <a:r>
              <a:rPr lang="pl-PL" sz="1800" err="1">
                <a:solidFill>
                  <a:srgbClr val="3155A4"/>
                </a:solidFill>
                <a:cs typeface="MetaSerifPro-Book" panose="02010604050101020102" pitchFamily="2" charset="0"/>
              </a:rPr>
              <a:t>Sverige</a:t>
            </a:r>
            <a:r>
              <a:rPr lang="pl-PL" sz="1800">
                <a:solidFill>
                  <a:srgbClr val="3155A4"/>
                </a:solidFill>
                <a:cs typeface="MetaSerifPro-Book" panose="02010604050101020102" pitchFamily="2" charset="0"/>
              </a:rPr>
              <a:t> - </a:t>
            </a:r>
            <a:r>
              <a:rPr lang="pl-PL" sz="1800" err="1">
                <a:solidFill>
                  <a:srgbClr val="3155A4"/>
                </a:solidFill>
                <a:cs typeface="MetaSerifPro-Book" panose="02010604050101020102" pitchFamily="2" charset="0"/>
              </a:rPr>
              <a:t>Blå</a:t>
            </a:r>
            <a:r>
              <a:rPr lang="pl-PL" sz="1800">
                <a:solidFill>
                  <a:srgbClr val="3155A4"/>
                </a:solidFill>
                <a:cs typeface="MetaSerifPro-Book" panose="02010604050101020102" pitchFamily="2" charset="0"/>
              </a:rPr>
              <a:t> </a:t>
            </a:r>
            <a:r>
              <a:rPr lang="pl-PL" sz="1800" err="1">
                <a:solidFill>
                  <a:srgbClr val="3155A4"/>
                </a:solidFill>
                <a:cs typeface="MetaSerifPro-Book" panose="02010604050101020102" pitchFamily="2" charset="0"/>
              </a:rPr>
              <a:t>fisk</a:t>
            </a:r>
            <a:endParaRPr lang="pl-PL" sz="1800">
              <a:solidFill>
                <a:srgbClr val="3155A4"/>
              </a:solidFill>
              <a:cs typeface="MetaSerifPro-Book" panose="02010604050101020102" pitchFamily="2" charset="0"/>
            </a:endParaRPr>
          </a:p>
          <a:p>
            <a:pPr>
              <a:spcBef>
                <a:spcPts val="600"/>
              </a:spcBef>
            </a:pPr>
            <a:r>
              <a:rPr lang="pl-PL" sz="1800">
                <a:solidFill>
                  <a:schemeClr val="tx1">
                    <a:lumMod val="75000"/>
                    <a:lumOff val="25000"/>
                  </a:schemeClr>
                </a:solidFill>
                <a:cs typeface="MetaSerifPro-Book" panose="02010604050101020102" pitchFamily="2" charset="0"/>
              </a:rPr>
              <a:t>Instagram</a:t>
            </a:r>
          </a:p>
          <a:p>
            <a:pPr>
              <a:spcBef>
                <a:spcPts val="600"/>
              </a:spcBef>
            </a:pPr>
            <a:r>
              <a:rPr lang="pl-PL" sz="1800">
                <a:solidFill>
                  <a:srgbClr val="3155A4"/>
                </a:solidFill>
                <a:cs typeface="MetaSerifPro-Book" panose="02010604050101020102" pitchFamily="2" charset="0"/>
              </a:rPr>
              <a:t>@MSC_sverige </a:t>
            </a:r>
            <a:endParaRPr lang="pl-PL" sz="1800" b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000"/>
          </a:p>
        </p:txBody>
      </p:sp>
      <p:pic>
        <p:nvPicPr>
          <p:cNvPr id="2" name="Picture 1" descr="A blue water with a white square and a white square with text&#10;&#10;Description automatically generated with medium confidence">
            <a:extLst>
              <a:ext uri="{FF2B5EF4-FFF2-40B4-BE49-F238E27FC236}">
                <a16:creationId xmlns:a16="http://schemas.microsoft.com/office/drawing/2014/main" id="{E173F73F-9CDB-B82F-43D8-AACCEF0EDB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753" y="2798691"/>
            <a:ext cx="2449965" cy="244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8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5ED1B-CF05-574D-CA91-117D7E43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47"/>
            <a:ext cx="7802494" cy="588605"/>
          </a:xfrm>
        </p:spPr>
        <p:txBody>
          <a:bodyPr/>
          <a:lstStyle/>
          <a:p>
            <a:r>
              <a:rPr lang="pl-PL"/>
              <a:t>KOMMUNIKATION  </a:t>
            </a:r>
            <a:r>
              <a:rPr lang="pl-PL" err="1"/>
              <a:t>SoMe</a:t>
            </a:r>
            <a:r>
              <a:rPr lang="pl-PL"/>
              <a:t>  – FILM / GRAFIK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27C21-A26A-AB4F-B473-413B3722E228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PL">
                <a:solidFill>
                  <a:srgbClr val="005DAA"/>
                </a:solidFill>
                <a:latin typeface="Meta Offc Pro"/>
              </a:rPr>
              <a:t>08</a:t>
            </a:r>
            <a:endParaRPr lang="en-PL">
              <a:solidFill>
                <a:srgbClr val="005DAA"/>
              </a:solidFill>
              <a:latin typeface="Meta Offc Pro" panose="020B0504030101020102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3CBCAB-BE93-801E-373A-61D40FF07C98}"/>
              </a:ext>
            </a:extLst>
          </p:cNvPr>
          <p:cNvSpPr txBox="1">
            <a:spLocks/>
          </p:cNvSpPr>
          <p:nvPr/>
        </p:nvSpPr>
        <p:spPr>
          <a:xfrm>
            <a:off x="8389751" y="4699897"/>
            <a:ext cx="3412183" cy="8837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Grafik – format 9x16 och 1x1</a:t>
            </a:r>
            <a:endParaRPr lang="en-PL" sz="1800" b="0">
              <a:solidFill>
                <a:schemeClr val="tx1">
                  <a:lumMod val="65000"/>
                  <a:lumOff val="35000"/>
                </a:schemeClr>
              </a:solidFill>
              <a:latin typeface="Meta Offc Pro"/>
              <a:cs typeface="Arial"/>
            </a:endParaRPr>
          </a:p>
          <a:p>
            <a:endParaRPr lang="pl-PL" sz="1800" b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00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BFBB5BE9-D7FD-0645-9273-79C13F3C285C}"/>
              </a:ext>
            </a:extLst>
          </p:cNvPr>
          <p:cNvSpPr txBox="1">
            <a:spLocks/>
          </p:cNvSpPr>
          <p:nvPr/>
        </p:nvSpPr>
        <p:spPr>
          <a:xfrm>
            <a:off x="390066" y="3806748"/>
            <a:ext cx="3961543" cy="267004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000" b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Video – format 9x16 och 1x1</a:t>
            </a:r>
          </a:p>
          <a:p>
            <a:endParaRPr lang="pl-PL" sz="2000" b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pl-PL" sz="200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Videomall:</a:t>
            </a:r>
          </a:p>
          <a:p>
            <a:r>
              <a:rPr lang="pl-PL" sz="2000" b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https://youtube.com/shorts/p35gCy8duZs?feature=share</a:t>
            </a:r>
            <a:r>
              <a:rPr lang="pl-PL" sz="2000" b="0">
                <a:solidFill>
                  <a:schemeClr val="tx1">
                    <a:lumMod val="65000"/>
                    <a:lumOff val="35000"/>
                  </a:schemeClr>
                </a:solidFill>
                <a:cs typeface="Arial"/>
              </a:rPr>
              <a:t> </a:t>
            </a:r>
          </a:p>
          <a:p>
            <a:endParaRPr lang="en-PL" sz="1800" b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l-PL" sz="1800" b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000"/>
          </a:p>
        </p:txBody>
      </p:sp>
      <p:pic>
        <p:nvPicPr>
          <p:cNvPr id="9" name="Picture 8" descr="A magnifying glass and a piece of paper with a fish&#10;&#10;Description automatically generated">
            <a:extLst>
              <a:ext uri="{FF2B5EF4-FFF2-40B4-BE49-F238E27FC236}">
                <a16:creationId xmlns:a16="http://schemas.microsoft.com/office/drawing/2014/main" id="{95133D31-73C5-F5E5-186B-98BEDB661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166" y="1054743"/>
            <a:ext cx="2418588" cy="2406585"/>
          </a:xfrm>
          <a:prstGeom prst="rect">
            <a:avLst/>
          </a:prstGeom>
        </p:spPr>
      </p:pic>
      <p:pic>
        <p:nvPicPr>
          <p:cNvPr id="13" name="Picture 12" descr="A bicycle and a water pitcher&#10;&#10;Description automatically generated">
            <a:extLst>
              <a:ext uri="{FF2B5EF4-FFF2-40B4-BE49-F238E27FC236}">
                <a16:creationId xmlns:a16="http://schemas.microsoft.com/office/drawing/2014/main" id="{688C474D-DE65-4355-0075-D6C4C6E913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9644" y="1042724"/>
            <a:ext cx="2418588" cy="2430621"/>
          </a:xfrm>
          <a:prstGeom prst="rect">
            <a:avLst/>
          </a:prstGeom>
        </p:spPr>
      </p:pic>
      <p:pic>
        <p:nvPicPr>
          <p:cNvPr id="15" name="Picture 14" descr="A blue water with a white square and a white square with text&#10;&#10;Description automatically generated with medium confidence">
            <a:extLst>
              <a:ext uri="{FF2B5EF4-FFF2-40B4-BE49-F238E27FC236}">
                <a16:creationId xmlns:a16="http://schemas.microsoft.com/office/drawing/2014/main" id="{E93CB6A0-7EC6-B0C5-7073-FC59E3800A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5560" y="1042724"/>
            <a:ext cx="3515060" cy="3515060"/>
          </a:xfrm>
          <a:prstGeom prst="rect">
            <a:avLst/>
          </a:prstGeom>
        </p:spPr>
      </p:pic>
      <p:pic>
        <p:nvPicPr>
          <p:cNvPr id="17" name="Picture 16" descr="A screenshot of a phone&#10;&#10;Description automatically generated">
            <a:extLst>
              <a:ext uri="{FF2B5EF4-FFF2-40B4-BE49-F238E27FC236}">
                <a16:creationId xmlns:a16="http://schemas.microsoft.com/office/drawing/2014/main" id="{F317ADA2-A58C-4405-9FCF-B6FE4E2E5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557" y="1042724"/>
            <a:ext cx="2758678" cy="490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73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995ED1B-CF05-574D-CA91-117D7E438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8547"/>
            <a:ext cx="5550659" cy="588605"/>
          </a:xfrm>
        </p:spPr>
        <p:txBody>
          <a:bodyPr/>
          <a:lstStyle/>
          <a:p>
            <a:r>
              <a:rPr lang="sv-SE">
                <a:latin typeface="Noto Sans Display ExtraCondense"/>
              </a:rPr>
              <a:t>BANNER</a:t>
            </a:r>
            <a:r>
              <a:rPr lang="pl-PL"/>
              <a:t>, </a:t>
            </a:r>
            <a:r>
              <a:rPr lang="sv-SE">
                <a:latin typeface="Noto Sans Display ExtraCondense"/>
              </a:rPr>
              <a:t>SIDFOT FÖR E-MAIL</a:t>
            </a:r>
            <a:endParaRPr lang="pl-P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327C21-A26A-AB4F-B473-413B3722E228}"/>
              </a:ext>
            </a:extLst>
          </p:cNvPr>
          <p:cNvSpPr txBox="1"/>
          <p:nvPr/>
        </p:nvSpPr>
        <p:spPr>
          <a:xfrm>
            <a:off x="11620500" y="324569"/>
            <a:ext cx="57150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PL">
                <a:solidFill>
                  <a:srgbClr val="005DAA"/>
                </a:solidFill>
                <a:latin typeface="Meta Offc Pro"/>
              </a:rPr>
              <a:t>09</a:t>
            </a:r>
            <a:endParaRPr lang="en-PL">
              <a:solidFill>
                <a:srgbClr val="005DAA"/>
              </a:solidFill>
              <a:latin typeface="Meta Offc Pro" panose="020B0504030101020102" pitchFamily="34" charset="0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578FEE7A-DA21-4F18-94EC-C829D3FC8FEB}"/>
              </a:ext>
            </a:extLst>
          </p:cNvPr>
          <p:cNvSpPr txBox="1">
            <a:spLocks/>
          </p:cNvSpPr>
          <p:nvPr/>
        </p:nvSpPr>
        <p:spPr>
          <a:xfrm>
            <a:off x="6096000" y="7633252"/>
            <a:ext cx="4075337" cy="290488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lang="en-GB" sz="3600" b="1" kern="1200" dirty="0">
                <a:solidFill>
                  <a:schemeClr val="bg1"/>
                </a:solidFill>
                <a:latin typeface="Meta Offc Pro" panose="020B0504030101020102" pitchFamily="34" charset="0"/>
                <a:ea typeface="Meta Offc Pro" panose="020B0504030101020102" pitchFamily="34" charset="0"/>
                <a:cs typeface="Arial" panose="020B0604020202020204" pitchFamily="34" charset="0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2pPr>
            <a:lvl3pPr marL="187200" indent="-1872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3pPr>
            <a:lvl4pPr marL="360000" indent="-1800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20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4pPr>
            <a:lvl5pPr marL="54000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Font typeface="Arial"/>
              <a:buChar char="•"/>
              <a:defRPr sz="1800" kern="1200">
                <a:solidFill>
                  <a:schemeClr val="bg1"/>
                </a:solidFill>
                <a:latin typeface="Meta Offc Pro" panose="020B0504030101020102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0">
                <a:solidFill>
                  <a:schemeClr val="tx1">
                    <a:lumMod val="65000"/>
                    <a:lumOff val="35000"/>
                  </a:schemeClr>
                </a:solidFill>
              </a:rPr>
              <a:t>Warto </a:t>
            </a:r>
            <a:endParaRPr lang="pl-PL" sz="1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pl-PL" sz="20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3DBE658-1A3D-DCBD-161F-B41C6FB7A36A}"/>
              </a:ext>
            </a:extLst>
          </p:cNvPr>
          <p:cNvGrpSpPr/>
          <p:nvPr/>
        </p:nvGrpSpPr>
        <p:grpSpPr>
          <a:xfrm>
            <a:off x="3260090" y="2675844"/>
            <a:ext cx="3975538" cy="3412913"/>
            <a:chOff x="569957" y="1255720"/>
            <a:chExt cx="4521407" cy="3881530"/>
          </a:xfrm>
        </p:grpSpPr>
        <p:pic>
          <p:nvPicPr>
            <p:cNvPr id="18" name="Picture 1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E07BE82-A1A5-224B-C9B8-9CDE2AD1F6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98" t="10117" r="18111" b="9228"/>
            <a:stretch/>
          </p:blipFill>
          <p:spPr>
            <a:xfrm>
              <a:off x="569957" y="1255720"/>
              <a:ext cx="4521407" cy="3881530"/>
            </a:xfrm>
            <a:prstGeom prst="rect">
              <a:avLst/>
            </a:prstGeom>
          </p:spPr>
        </p:pic>
        <p:pic>
          <p:nvPicPr>
            <p:cNvPr id="4" name="Picture 3" descr="A screenshot of a product&#10;&#10;Description automatically generated">
              <a:extLst>
                <a:ext uri="{FF2B5EF4-FFF2-40B4-BE49-F238E27FC236}">
                  <a16:creationId xmlns:a16="http://schemas.microsoft.com/office/drawing/2014/main" id="{3C4C784D-89C5-4B75-2772-CE9F13A583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93992" y="2231289"/>
              <a:ext cx="970773" cy="1941546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9A4767-36EB-1F92-2F22-0DEA398F7600}"/>
              </a:ext>
            </a:extLst>
          </p:cNvPr>
          <p:cNvGrpSpPr/>
          <p:nvPr/>
        </p:nvGrpSpPr>
        <p:grpSpPr>
          <a:xfrm>
            <a:off x="7275413" y="2719550"/>
            <a:ext cx="3781839" cy="2521226"/>
            <a:chOff x="7589005" y="2675844"/>
            <a:chExt cx="3781839" cy="2521226"/>
          </a:xfrm>
        </p:grpSpPr>
        <p:pic>
          <p:nvPicPr>
            <p:cNvPr id="1026" name="Picture 2" descr="Email Mockup Images – Browse 28,406 Stock Photos, Vectors, and Video |  Adobe Stock">
              <a:extLst>
                <a:ext uri="{FF2B5EF4-FFF2-40B4-BE49-F238E27FC236}">
                  <a16:creationId xmlns:a16="http://schemas.microsoft.com/office/drawing/2014/main" id="{E7956630-C214-BB02-D583-812940C9F0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9005" y="2675844"/>
              <a:ext cx="3781839" cy="2521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blue sky with white text&#10;&#10;Description automatically generated">
              <a:extLst>
                <a:ext uri="{FF2B5EF4-FFF2-40B4-BE49-F238E27FC236}">
                  <a16:creationId xmlns:a16="http://schemas.microsoft.com/office/drawing/2014/main" id="{2D2C92EC-15BB-3629-2EA5-0C5747701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05376" y="3899959"/>
              <a:ext cx="731987" cy="188656"/>
            </a:xfrm>
            <a:prstGeom prst="rect">
              <a:avLst/>
            </a:prstGeom>
          </p:spPr>
        </p:pic>
      </p:grpSp>
      <p:pic>
        <p:nvPicPr>
          <p:cNvPr id="14" name="Picture 13" descr="A screenshot of a product&#10;&#10;Description automatically generated">
            <a:extLst>
              <a:ext uri="{FF2B5EF4-FFF2-40B4-BE49-F238E27FC236}">
                <a16:creationId xmlns:a16="http://schemas.microsoft.com/office/drawing/2014/main" id="{71AABFC8-B050-2A14-E5FD-7D2B5D0E6C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694" y="989755"/>
            <a:ext cx="2497364" cy="4994728"/>
          </a:xfrm>
          <a:prstGeom prst="rect">
            <a:avLst/>
          </a:prstGeom>
        </p:spPr>
      </p:pic>
      <p:pic>
        <p:nvPicPr>
          <p:cNvPr id="16" name="Picture 15" descr="A blue sky with white text&#10;&#10;Description automatically generated">
            <a:extLst>
              <a:ext uri="{FF2B5EF4-FFF2-40B4-BE49-F238E27FC236}">
                <a16:creationId xmlns:a16="http://schemas.microsoft.com/office/drawing/2014/main" id="{651F6422-7A1D-41EB-351D-709CA7FBF2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8051" y="989755"/>
            <a:ext cx="6159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6718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e255abb1-7a4b-4314-87e7-58a9c310d2fe" xsi:nil="true"/>
    <Q_x0020_Month xmlns="e255abb1-7a4b-4314-87e7-58a9c310d2fe" xsi:nil="true"/>
    <TaxCatchAll xmlns="e255abb1-7a4b-4314-87e7-58a9c310d2fe">
      <Value>6</Value>
    </TaxCatchAll>
    <Year xmlns="e255abb1-7a4b-4314-87e7-58a9c310d2fe">2020-2021</Year>
    <_dlc_DocId xmlns="e255abb1-7a4b-4314-87e7-58a9c310d2fe">MSCOUTREACH-2146980411-11566</_dlc_DocId>
    <_dlc_DocIdUrl xmlns="e255abb1-7a4b-4314-87e7-58a9c310d2fe">
      <Url>https://marinestewardshipcouncil.sharepoint.com/sites/BalticandCentralEurope/_layouts/15/DocIdRedir.aspx?ID=MSCOUTREACH-2146980411-11566</Url>
      <Description>MSCOUTREACH-2146980411-11566</Description>
    </_dlc_DocIdUrl>
    <lcf76f155ced4ddcb4097134ff3c332f xmlns="c664f3c3-1c3a-4917-991a-0f760b434519">
      <Terms xmlns="http://schemas.microsoft.com/office/infopath/2007/PartnerControls"/>
    </lcf76f155ced4ddcb4097134ff3c332f>
    <pdc99fe65dee410fbfdd1b700cf81502 xmlns="e255abb1-7a4b-4314-87e7-58a9c310d2fe">
      <Terms xmlns="http://schemas.microsoft.com/office/infopath/2007/PartnerControls"/>
    </pdc99fe65dee410fbfdd1b700cf81502>
    <lb50955f6c864f2fbbca4443df5a7b47 xmlns="e255abb1-7a4b-4314-87e7-58a9c310d2fe">
      <Terms xmlns="http://schemas.microsoft.com/office/infopath/2007/PartnerControls"/>
    </lb50955f6c864f2fbbca4443df5a7b47>
    <b88a153033754af9b07bd6042a77f3e6 xmlns="e255abb1-7a4b-4314-87e7-58a9c310d2fe">
      <Terms xmlns="http://schemas.microsoft.com/office/infopath/2007/PartnerControls">
        <TermInfo xmlns="http://schemas.microsoft.com/office/infopath/2007/PartnerControls">
          <TermName xmlns="http://schemas.microsoft.com/office/infopath/2007/PartnerControls">Poland</TermName>
          <TermId xmlns="http://schemas.microsoft.com/office/infopath/2007/PartnerControls">ecaf0f1d-46cc-43e0-86e0-97c44de1141e</TermId>
        </TermInfo>
      </Terms>
    </b88a153033754af9b07bd6042a77f3e6>
    <MediaLengthInSeconds xmlns="c664f3c3-1c3a-4917-991a-0f760b434519" xsi:nil="true"/>
    <SharedWithUsers xmlns="e255abb1-7a4b-4314-87e7-58a9c310d2fe">
      <UserInfo>
        <DisplayName/>
        <AccountId xsi:nil="true"/>
        <AccountType/>
      </UserInfo>
    </SharedWithUsers>
    <_dlc_DocIdPersistId xmlns="e255abb1-7a4b-4314-87e7-58a9c310d2fe">false</_dlc_DocIdPersistId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BCE Document" ma:contentTypeID="0x010100E8C4C4A8B9A901498D73849D85731E2E002C501469FDCDA14EAE9BC0048A375897" ma:contentTypeVersion="22" ma:contentTypeDescription="" ma:contentTypeScope="" ma:versionID="d619d64b0ec597326df23cd462a1f30c">
  <xsd:schema xmlns:xsd="http://www.w3.org/2001/XMLSchema" xmlns:xs="http://www.w3.org/2001/XMLSchema" xmlns:p="http://schemas.microsoft.com/office/2006/metadata/properties" xmlns:ns2="e255abb1-7a4b-4314-87e7-58a9c310d2fe" xmlns:ns3="c664f3c3-1c3a-4917-991a-0f760b434519" targetNamespace="http://schemas.microsoft.com/office/2006/metadata/properties" ma:root="true" ma:fieldsID="3e6425a66ecfa7c764bc290458f79ec1" ns2:_="" ns3:_="">
    <xsd:import namespace="e255abb1-7a4b-4314-87e7-58a9c310d2fe"/>
    <xsd:import namespace="c664f3c3-1c3a-4917-991a-0f760b434519"/>
    <xsd:element name="properties">
      <xsd:complexType>
        <xsd:sequence>
          <xsd:element name="documentManagement">
            <xsd:complexType>
              <xsd:all>
                <xsd:element ref="ns2:pdc99fe65dee410fbfdd1b700cf81502" minOccurs="0"/>
                <xsd:element ref="ns2:TaxCatchAll" minOccurs="0"/>
                <xsd:element ref="ns2:TaxCatchAllLabel" minOccurs="0"/>
                <xsd:element ref="ns2:lb50955f6c864f2fbbca4443df5a7b47" minOccurs="0"/>
                <xsd:element ref="ns2:Meeting_x0020_Date" minOccurs="0"/>
                <xsd:element ref="ns2:Q_x0020_Month" minOccurs="0"/>
                <xsd:element ref="ns2:Year" minOccurs="0"/>
                <xsd:element ref="ns2:b88a153033754af9b07bd6042a77f3e6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5abb1-7a4b-4314-87e7-58a9c310d2fe" elementFormDefault="qualified">
    <xsd:import namespace="http://schemas.microsoft.com/office/2006/documentManagement/types"/>
    <xsd:import namespace="http://schemas.microsoft.com/office/infopath/2007/PartnerControls"/>
    <xsd:element name="pdc99fe65dee410fbfdd1b700cf81502" ma:index="8" nillable="true" ma:taxonomy="true" ma:internalName="pdc99fe65dee410fbfdd1b700cf81502" ma:taxonomyFieldName="Outreach_x0020_Doc_x0020_type" ma:displayName="Outreach Doc type" ma:default="" ma:fieldId="{9dc99fe6-5dee-410f-bfdd-1b700cf81502}" ma:sspId="1b199611-8856-41f6-9a1b-e76f78ab8edd" ma:termSetId="a027094f-a348-4905-846d-9c38e25da0e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33cae682-a50f-4cc7-a134-6ab9aaeb0cd4}" ma:internalName="TaxCatchAll" ma:showField="CatchAllData" ma:web="e255abb1-7a4b-4314-87e7-58a9c310d2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33cae682-a50f-4cc7-a134-6ab9aaeb0cd4}" ma:internalName="TaxCatchAllLabel" ma:readOnly="true" ma:showField="CatchAllDataLabel" ma:web="e255abb1-7a4b-4314-87e7-58a9c310d2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b50955f6c864f2fbbca4443df5a7b47" ma:index="12" nillable="true" ma:taxonomy="true" ma:internalName="lb50955f6c864f2fbbca4443df5a7b47" ma:taxonomyFieldName="Outreach_x0020_Category" ma:displayName="Outreach Category" ma:default="" ma:fieldId="{5b50955f-6c86-4f2f-bbca-4443df5a7b47}" ma:sspId="1b199611-8856-41f6-9a1b-e76f78ab8edd" ma:termSetId="d064fb88-8834-4766-9621-b1d7b50354c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eting_x0020_Date" ma:index="14" nillable="true" ma:displayName="Meeting Date" ma:format="DateOnly" ma:internalName="Meeting_x0020_Date">
      <xsd:simpleType>
        <xsd:restriction base="dms:DateTime"/>
      </xsd:simpleType>
    </xsd:element>
    <xsd:element name="Q_x0020_Month" ma:index="15" nillable="true" ma:displayName="Q Month" ma:format="Dropdown" ma:internalName="Q_x0020_Month">
      <xsd:simpleType>
        <xsd:restriction base="dms:Choice">
          <xsd:enumeration value="Q1"/>
          <xsd:enumeration value="1. April"/>
          <xsd:enumeration value="2. May"/>
          <xsd:enumeration value="3. June"/>
          <xsd:enumeration value="Q2"/>
          <xsd:enumeration value="4. July"/>
          <xsd:enumeration value="5. August"/>
          <xsd:enumeration value="6. September"/>
          <xsd:enumeration value="Q3"/>
          <xsd:enumeration value="7. October"/>
          <xsd:enumeration value="8. November"/>
          <xsd:enumeration value="9. December"/>
          <xsd:enumeration value="Q4"/>
          <xsd:enumeration value="10. January"/>
          <xsd:enumeration value="11. February"/>
          <xsd:enumeration value="12. March"/>
        </xsd:restriction>
      </xsd:simpleType>
    </xsd:element>
    <xsd:element name="Year" ma:index="16" nillable="true" ma:displayName="Year" ma:format="Dropdown" ma:internalName="Year" ma:readOnly="false">
      <xsd:simpleType>
        <xsd:restriction base="dms:Choice">
          <xsd:enumeration value="2009"/>
          <xsd:enumeration value="2011"/>
          <xsd:enumeration value="2012"/>
          <xsd:enumeration value="2013"/>
          <xsd:enumeration value="2013-2014"/>
          <xsd:enumeration value="2014"/>
          <xsd:enumeration value="2014-2015"/>
          <xsd:enumeration value="2015"/>
          <xsd:enumeration value="2015-2016"/>
          <xsd:enumeration value="2016"/>
          <xsd:enumeration value="2016-2017"/>
          <xsd:enumeration value="2017"/>
          <xsd:enumeration value="2017-2018"/>
          <xsd:enumeration value="2018"/>
          <xsd:enumeration value="2018-2019"/>
          <xsd:enumeration value="2019"/>
          <xsd:enumeration value="2019-2020"/>
          <xsd:enumeration value="2020"/>
          <xsd:enumeration value="2020-2021"/>
          <xsd:enumeration value="2021"/>
          <xsd:enumeration value="2021-2022"/>
          <xsd:enumeration value="2022"/>
          <xsd:enumeration value="2022-2023"/>
          <xsd:enumeration value="2023"/>
          <xsd:enumeration value="2023-2024"/>
          <xsd:enumeration value="2024"/>
          <xsd:enumeration value="2024-2025"/>
          <xsd:enumeration value="2025"/>
          <xsd:enumeration value="2025-2026"/>
          <xsd:enumeration value="2026"/>
          <xsd:enumeration value="2026-2027"/>
        </xsd:restriction>
      </xsd:simpleType>
    </xsd:element>
    <xsd:element name="b88a153033754af9b07bd6042a77f3e6" ma:index="17" nillable="true" ma:taxonomy="true" ma:internalName="b88a153033754af9b07bd6042a77f3e6" ma:taxonomyFieldName="MSC_x0020_Location" ma:displayName="MSC Location" ma:default="" ma:fieldId="{b88a1530-3375-4af9-b07b-d6042a77f3e6}" ma:sspId="1b199611-8856-41f6-9a1b-e76f78ab8edd" ma:termSetId="6fed0f4b-0e9b-4910-a0d8-a7f1207b951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dlc_DocId" ma:index="23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64f3c3-1c3a-4917-991a-0f760b4345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2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2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3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33" nillable="true" ma:taxonomy="true" ma:internalName="lcf76f155ced4ddcb4097134ff3c332f" ma:taxonomyFieldName="MediaServiceImageTags" ma:displayName="Image Tags" ma:readOnly="false" ma:fieldId="{5cf76f15-5ced-4ddc-b409-7134ff3c332f}" ma:taxonomyMulti="true" ma:sspId="1b199611-8856-41f6-9a1b-e76f78ab8e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3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5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84B821A-21C8-442E-9B4A-48FB9CBF27EF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c664f3c3-1c3a-4917-991a-0f760b434519"/>
    <ds:schemaRef ds:uri="http://purl.org/dc/terms/"/>
    <ds:schemaRef ds:uri="http://schemas.openxmlformats.org/package/2006/metadata/core-properties"/>
    <ds:schemaRef ds:uri="e255abb1-7a4b-4314-87e7-58a9c310d2f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57DF8DA-7A6A-4213-A90D-AED316F50717}">
  <ds:schemaRefs>
    <ds:schemaRef ds:uri="c664f3c3-1c3a-4917-991a-0f760b434519"/>
    <ds:schemaRef ds:uri="e255abb1-7a4b-4314-87e7-58a9c310d2f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865CFD5-3974-4CCF-A7C2-52B0E1FECD4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B2FCF6E-38A8-421E-8E2F-AA1B46A3F771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859</Words>
  <Application>Microsoft Office PowerPoint</Application>
  <PresentationFormat>Bredbild</PresentationFormat>
  <Paragraphs>162</Paragraphs>
  <Slides>12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Clattering</vt:lpstr>
      <vt:lpstr>Kankin</vt:lpstr>
      <vt:lpstr>Meta Offc Pro</vt:lpstr>
      <vt:lpstr>MetaSerifPro-Book</vt:lpstr>
      <vt:lpstr>Noto Sans Display ExtraCondense</vt:lpstr>
      <vt:lpstr>Office Theme</vt:lpstr>
      <vt:lpstr>PowerPoint-presentation</vt:lpstr>
      <vt:lpstr>INNEHÅLLSFÖRTECKNING </vt:lpstr>
      <vt:lpstr>KONSUMENTENS MSC FAVORIT 2025</vt:lpstr>
      <vt:lpstr>TIDSRAM </vt:lpstr>
      <vt:lpstr>Kriterier</vt:lpstr>
      <vt:lpstr>UPPMUNTRA TILL RÖSTER FÖR JUST DIN PRODUKT!</vt:lpstr>
      <vt:lpstr>KOMMUNIKATION I SOCIALA MEDIER </vt:lpstr>
      <vt:lpstr>KOMMUNIKATION  SoMe  – FILM / GRAFIK</vt:lpstr>
      <vt:lpstr>BANNER, SIDFOT FÖR E-MAIL</vt:lpstr>
      <vt:lpstr>POS MATERIAL </vt:lpstr>
      <vt:lpstr>HUR ANVÄNDER DU VÅRT MSC-MATERIAL?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Joanna Ornoch</dc:creator>
  <cp:lastModifiedBy>Kim Rydeheim</cp:lastModifiedBy>
  <cp:revision>16</cp:revision>
  <dcterms:created xsi:type="dcterms:W3CDTF">2024-02-05T21:36:03Z</dcterms:created>
  <dcterms:modified xsi:type="dcterms:W3CDTF">2024-11-14T19:42:38Z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0x010100E8C4C4A8B9A901498D73849D85731E2E002C501469FDCDA14EAE9BC0048A375897</vt:lpwstr>
  </property>
  <property fmtid="{D5CDD505-2E9C-101B-9397-08002B2CF9AE}" pid="3" name="_dlc_DocIdItemGuid">
    <vt:lpwstr>7b673f73-3068-4e5f-a37b-d6f3a291b68d</vt:lpwstr>
  </property>
  <property fmtid="{D5CDD505-2E9C-101B-9397-08002B2CF9AE}" pid="4" name="Outreach Doc Type">
    <vt:lpwstr/>
  </property>
  <property fmtid="{D5CDD505-2E9C-101B-9397-08002B2CF9AE}" pid="5" name="MediaServiceImageTags">
    <vt:lpwstr/>
  </property>
  <property fmtid="{D5CDD505-2E9C-101B-9397-08002B2CF9AE}" pid="6" name="Outreach Category">
    <vt:lpwstr/>
  </property>
  <property fmtid="{D5CDD505-2E9C-101B-9397-08002B2CF9AE}" pid="7" name="MSC Location">
    <vt:lpwstr>6;#Poland|ecaf0f1d-46cc-43e0-86e0-97c44de1141e</vt:lpwstr>
  </property>
  <property fmtid="{D5CDD505-2E9C-101B-9397-08002B2CF9AE}" pid="8" name="xd_ProgID">
    <vt:lpwstr/>
  </property>
  <property fmtid="{D5CDD505-2E9C-101B-9397-08002B2CF9AE}" pid="9" name="Outreach_x0020_Doc_x0020_type">
    <vt:lpwstr/>
  </property>
  <property fmtid="{D5CDD505-2E9C-101B-9397-08002B2CF9AE}" pid="10" name="k9348e804e1948008b6d69e509b71a28">
    <vt:lpwstr/>
  </property>
  <property fmtid="{D5CDD505-2E9C-101B-9397-08002B2CF9AE}" pid="11" name="ComplianceAssetId">
    <vt:lpwstr/>
  </property>
  <property fmtid="{D5CDD505-2E9C-101B-9397-08002B2CF9AE}" pid="12" name="TemplateUrl">
    <vt:lpwstr/>
  </property>
  <property fmtid="{D5CDD505-2E9C-101B-9397-08002B2CF9AE}" pid="13" name="W365_RelatedTopic">
    <vt:lpwstr/>
  </property>
  <property fmtid="{D5CDD505-2E9C-101B-9397-08002B2CF9AE}" pid="14" name="_ExtendedDescription">
    <vt:lpwstr/>
  </property>
  <property fmtid="{D5CDD505-2E9C-101B-9397-08002B2CF9AE}" pid="15" name="W365_DepartmentContact">
    <vt:lpwstr/>
  </property>
  <property fmtid="{D5CDD505-2E9C-101B-9397-08002B2CF9AE}" pid="16" name="Account type">
    <vt:lpwstr/>
  </property>
  <property fmtid="{D5CDD505-2E9C-101B-9397-08002B2CF9AE}" pid="17" name="W365_Language">
    <vt:lpwstr/>
  </property>
  <property fmtid="{D5CDD505-2E9C-101B-9397-08002B2CF9AE}" pid="18" name="xd_Signature">
    <vt:lpwstr/>
  </property>
  <property fmtid="{D5CDD505-2E9C-101B-9397-08002B2CF9AE}" pid="19" name="Account_x0020_type">
    <vt:lpwstr/>
  </property>
  <property fmtid="{D5CDD505-2E9C-101B-9397-08002B2CF9AE}" pid="20" name="c23cb46a9ccc4914bdc1c44ba1ccc60e">
    <vt:lpwstr/>
  </property>
  <property fmtid="{D5CDD505-2E9C-101B-9397-08002B2CF9AE}" pid="21" name="ac789e093f1a45c28510bf0b2cce8b79">
    <vt:lpwstr/>
  </property>
  <property fmtid="{D5CDD505-2E9C-101B-9397-08002B2CF9AE}" pid="22" name="TriggerFlowInfo">
    <vt:lpwstr/>
  </property>
  <property fmtid="{D5CDD505-2E9C-101B-9397-08002B2CF9AE}" pid="23" name="nf41c4dd980b4137ba0c4d52fab3399d">
    <vt:lpwstr/>
  </property>
  <property fmtid="{D5CDD505-2E9C-101B-9397-08002B2CF9AE}" pid="24" name="b49947ffe1b84f9790a0de64dfa228a4">
    <vt:lpwstr>Finland|834f2310-65e6-4fe5-b7b5-b2b60be1eb1c</vt:lpwstr>
  </property>
  <property fmtid="{D5CDD505-2E9C-101B-9397-08002B2CF9AE}" pid="25" name="Outreach_x0020_Category">
    <vt:lpwstr/>
  </property>
  <property fmtid="{D5CDD505-2E9C-101B-9397-08002B2CF9AE}" pid="26" name="MSC_x0020_Location">
    <vt:lpwstr>6;#Poland|ecaf0f1d-46cc-43e0-86e0-97c44de1141e</vt:lpwstr>
  </property>
</Properties>
</file>