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27" saveSubsetFonts="1" autoCompressPictures="0">
  <p:sldMasterIdLst>
    <p:sldMasterId id="2147483648" r:id="rId1"/>
  </p:sldMasterIdLst>
  <p:notesMasterIdLst>
    <p:notesMasterId r:id="rId6"/>
  </p:notesMasterIdLst>
  <p:sldIdLst>
    <p:sldId id="326" r:id="rId2"/>
    <p:sldId id="345" r:id="rId3"/>
    <p:sldId id="344" r:id="rId4"/>
    <p:sldId id="340" r:id="rId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5DAA"/>
    <a:srgbClr val="002E6C"/>
    <a:srgbClr val="00B19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41" autoAdjust="0"/>
    <p:restoredTop sz="66517" autoAdjust="0"/>
  </p:normalViewPr>
  <p:slideViewPr>
    <p:cSldViewPr snapToGrid="0" snapToObjects="1">
      <p:cViewPr varScale="1">
        <p:scale>
          <a:sx n="100" d="100"/>
          <a:sy n="100" d="100"/>
        </p:scale>
        <p:origin x="1656" y="168"/>
      </p:cViewPr>
      <p:guideLst>
        <p:guide orient="horz" pos="1620"/>
        <p:guide pos="2880"/>
      </p:guideLst>
    </p:cSldViewPr>
  </p:slideViewPr>
  <p:outlineViewPr>
    <p:cViewPr>
      <p:scale>
        <a:sx n="33" d="100"/>
        <a:sy n="33" d="100"/>
      </p:scale>
      <p:origin x="0" y="3360"/>
    </p:cViewPr>
  </p:outlineViewPr>
  <p:notesTextViewPr>
    <p:cViewPr>
      <p:scale>
        <a:sx n="100" d="100"/>
        <a:sy n="100" d="100"/>
      </p:scale>
      <p:origin x="0" y="0"/>
    </p:cViewPr>
  </p:notesTextViewPr>
  <p:sorterViewPr>
    <p:cViewPr>
      <p:scale>
        <a:sx n="66" d="100"/>
        <a:sy n="66" d="100"/>
      </p:scale>
      <p:origin x="0" y="3344"/>
    </p:cViewPr>
  </p:sorterViewPr>
  <p:notesViewPr>
    <p:cSldViewPr snapToGrid="0" snapToObjects="1">
      <p:cViewPr varScale="1">
        <p:scale>
          <a:sx n="70" d="100"/>
          <a:sy n="70" d="100"/>
        </p:scale>
        <p:origin x="-2904"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CAA122-7A35-9745-A26A-EE8C50CA7602}" type="datetimeFigureOut">
              <a:rPr lang="en-US" smtClean="0"/>
              <a:t>6/7/22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mi-NZ"/>
              <a:t>Click to edit Master text styles</a:t>
            </a:r>
          </a:p>
          <a:p>
            <a:pPr lvl="1"/>
            <a:r>
              <a:rPr lang="mi-NZ"/>
              <a:t>Second level</a:t>
            </a:r>
          </a:p>
          <a:p>
            <a:pPr lvl="2"/>
            <a:r>
              <a:rPr lang="mi-NZ"/>
              <a:t>Third level</a:t>
            </a:r>
          </a:p>
          <a:p>
            <a:pPr lvl="3"/>
            <a:r>
              <a:rPr lang="mi-NZ"/>
              <a:t>Fourth level</a:t>
            </a:r>
          </a:p>
          <a:p>
            <a:pPr lvl="4"/>
            <a:r>
              <a:rPr lang="mi-NZ"/>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4DFFE2-AB0B-A546-BA03-FA78CA7417E4}" type="slidenum">
              <a:rPr lang="en-US" smtClean="0"/>
              <a:t>‹#›</a:t>
            </a:fld>
            <a:endParaRPr lang="en-US"/>
          </a:p>
        </p:txBody>
      </p:sp>
    </p:spTree>
    <p:extLst>
      <p:ext uri="{BB962C8B-B14F-4D97-AF65-F5344CB8AC3E}">
        <p14:creationId xmlns:p14="http://schemas.microsoft.com/office/powerpoint/2010/main" val="202144646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6096000" cy="4114800"/>
          </a:xfrm>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solidFill>
                  <a:srgbClr val="175EAA"/>
                </a:solidFill>
                <a:latin typeface="Arial"/>
                <a:cs typeface="Arial"/>
              </a:rPr>
              <a:t>TEACHER </a:t>
            </a:r>
            <a:r>
              <a:rPr lang="en-US" sz="1200" b="1" dirty="0">
                <a:solidFill>
                  <a:srgbClr val="005DAA"/>
                </a:solidFill>
                <a:latin typeface="Arial"/>
                <a:cs typeface="Arial"/>
              </a:rPr>
              <a:t>NOTES</a:t>
            </a:r>
            <a:endParaRPr lang="en-US" b="1" dirty="0">
              <a:solidFill>
                <a:srgbClr val="005DAA"/>
              </a:solidFill>
              <a:latin typeface="Arial"/>
              <a:cs typeface="Arial"/>
            </a:endParaRPr>
          </a:p>
          <a:p>
            <a:endParaRPr lang="en-US" dirty="0"/>
          </a:p>
          <a:p>
            <a:r>
              <a:rPr lang="en-US" dirty="0"/>
              <a:t>https://</a:t>
            </a:r>
            <a:r>
              <a:rPr lang="en-US" dirty="0" err="1"/>
              <a:t>www.youtube.com</a:t>
            </a:r>
            <a:r>
              <a:rPr lang="en-US" dirty="0"/>
              <a:t>/</a:t>
            </a:r>
            <a:r>
              <a:rPr lang="en-US" dirty="0" err="1"/>
              <a:t>watch?v</a:t>
            </a:r>
            <a:r>
              <a:rPr lang="en-US" dirty="0"/>
              <a:t>=s1jg8-LZXws </a:t>
            </a:r>
          </a:p>
        </p:txBody>
      </p:sp>
      <p:sp>
        <p:nvSpPr>
          <p:cNvPr id="4" name="Slide Number Placeholder 3"/>
          <p:cNvSpPr>
            <a:spLocks noGrp="1"/>
          </p:cNvSpPr>
          <p:nvPr>
            <p:ph type="sldNum" sz="quarter" idx="10"/>
          </p:nvPr>
        </p:nvSpPr>
        <p:spPr/>
        <p:txBody>
          <a:bodyPr/>
          <a:lstStyle/>
          <a:p>
            <a:fld id="{F84DFFE2-AB0B-A546-BA03-FA78CA7417E4}" type="slidenum">
              <a:rPr lang="en-US" smtClean="0"/>
              <a:t>27</a:t>
            </a:fld>
            <a:endParaRPr lang="en-US"/>
          </a:p>
        </p:txBody>
      </p:sp>
    </p:spTree>
    <p:extLst>
      <p:ext uri="{BB962C8B-B14F-4D97-AF65-F5344CB8AC3E}">
        <p14:creationId xmlns:p14="http://schemas.microsoft.com/office/powerpoint/2010/main" val="2763070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6096000" cy="4114800"/>
          </a:xfrm>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solidFill>
                  <a:srgbClr val="175EAA"/>
                </a:solidFill>
                <a:latin typeface="Arial"/>
                <a:cs typeface="Arial"/>
              </a:rPr>
              <a:t>TEACHER </a:t>
            </a:r>
            <a:r>
              <a:rPr lang="en-US" sz="1200" b="1" dirty="0">
                <a:solidFill>
                  <a:srgbClr val="005DAA"/>
                </a:solidFill>
                <a:latin typeface="Arial"/>
                <a:cs typeface="Arial"/>
              </a:rPr>
              <a:t>NOTES</a:t>
            </a:r>
            <a:endParaRPr lang="en-US" b="1" dirty="0">
              <a:solidFill>
                <a:srgbClr val="005DAA"/>
              </a:solidFill>
              <a:latin typeface="Arial"/>
              <a:cs typeface="Arial"/>
            </a:endParaRPr>
          </a:p>
          <a:p>
            <a:endParaRPr lang="en-US" dirty="0">
              <a:latin typeface="Arial"/>
              <a:cs typeface="Arial"/>
            </a:endParaRPr>
          </a:p>
          <a:p>
            <a:r>
              <a:rPr lang="en-US" dirty="0">
                <a:latin typeface="Arial"/>
                <a:cs typeface="Arial"/>
              </a:rPr>
              <a:t>Sea</a:t>
            </a:r>
            <a:r>
              <a:rPr lang="en-US" baseline="0" dirty="0">
                <a:latin typeface="Arial"/>
                <a:cs typeface="Arial"/>
              </a:rPr>
              <a:t> pens are animals and belong to the phylum </a:t>
            </a:r>
            <a:r>
              <a:rPr lang="en-US" baseline="0" dirty="0" err="1">
                <a:latin typeface="Arial"/>
                <a:cs typeface="Arial"/>
              </a:rPr>
              <a:t>cnidaria</a:t>
            </a:r>
            <a:r>
              <a:rPr lang="en-US" baseline="0" dirty="0">
                <a:latin typeface="Arial"/>
                <a:cs typeface="Arial"/>
              </a:rPr>
              <a:t> (known for their stinging cells). Other cnidarians include sea anemone, jelly fish and corals.  Sea pens grow up to 45cm tall and are found on sandy seafloors in the ocean at depths of 45 </a:t>
            </a:r>
            <a:r>
              <a:rPr lang="mr-IN" baseline="0" dirty="0">
                <a:latin typeface="Arial"/>
                <a:cs typeface="Arial"/>
              </a:rPr>
              <a:t>–</a:t>
            </a:r>
            <a:r>
              <a:rPr lang="en-US" baseline="0" dirty="0">
                <a:latin typeface="Arial"/>
                <a:cs typeface="Arial"/>
              </a:rPr>
              <a:t> 225m. </a:t>
            </a:r>
          </a:p>
          <a:p>
            <a:endParaRPr lang="en-US" baseline="0" dirty="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baseline="0" dirty="0">
                <a:solidFill>
                  <a:srgbClr val="175EAA"/>
                </a:solidFill>
                <a:latin typeface="Arial"/>
                <a:cs typeface="Arial"/>
              </a:rPr>
              <a:t>USEFUL RESOURCES / RĀRANGI PUKAPUKA</a:t>
            </a:r>
            <a:endParaRPr lang="en-US" b="1" baseline="0" dirty="0">
              <a:latin typeface="Arial"/>
              <a:cs typeface="Arial"/>
            </a:endParaRPr>
          </a:p>
          <a:p>
            <a:endParaRPr lang="en-US" baseline="0" dirty="0">
              <a:latin typeface="Arial"/>
              <a:cs typeface="Arial"/>
            </a:endParaRPr>
          </a:p>
          <a:p>
            <a:r>
              <a:rPr lang="en-US" dirty="0">
                <a:latin typeface="Arial"/>
                <a:cs typeface="Arial"/>
              </a:rPr>
              <a:t>For more information on sea pens</a:t>
            </a:r>
            <a:r>
              <a:rPr lang="en-US" baseline="0" dirty="0">
                <a:latin typeface="Arial"/>
                <a:cs typeface="Arial"/>
              </a:rPr>
              <a:t> see: https://</a:t>
            </a:r>
            <a:r>
              <a:rPr lang="en-US" baseline="0" dirty="0" err="1">
                <a:latin typeface="Arial"/>
                <a:cs typeface="Arial"/>
              </a:rPr>
              <a:t>www.montereybayaquarium.org</a:t>
            </a:r>
            <a:r>
              <a:rPr lang="en-US" baseline="0" dirty="0">
                <a:latin typeface="Arial"/>
                <a:cs typeface="Arial"/>
              </a:rPr>
              <a:t>/animals/animals-a-to-z/sea-pen</a:t>
            </a:r>
          </a:p>
        </p:txBody>
      </p:sp>
      <p:sp>
        <p:nvSpPr>
          <p:cNvPr id="4" name="Slide Number Placeholder 3"/>
          <p:cNvSpPr>
            <a:spLocks noGrp="1"/>
          </p:cNvSpPr>
          <p:nvPr>
            <p:ph type="sldNum" sz="quarter" idx="10"/>
          </p:nvPr>
        </p:nvSpPr>
        <p:spPr/>
        <p:txBody>
          <a:bodyPr/>
          <a:lstStyle/>
          <a:p>
            <a:fld id="{F84DFFE2-AB0B-A546-BA03-FA78CA7417E4}" type="slidenum">
              <a:rPr lang="en-US" smtClean="0"/>
              <a:t>28</a:t>
            </a:fld>
            <a:endParaRPr lang="en-US"/>
          </a:p>
        </p:txBody>
      </p:sp>
    </p:spTree>
    <p:extLst>
      <p:ext uri="{BB962C8B-B14F-4D97-AF65-F5344CB8AC3E}">
        <p14:creationId xmlns:p14="http://schemas.microsoft.com/office/powerpoint/2010/main" val="2763070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6096000" cy="4114800"/>
          </a:xfrm>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solidFill>
                  <a:srgbClr val="175EAA"/>
                </a:solidFill>
                <a:latin typeface="Arial"/>
                <a:cs typeface="Arial"/>
              </a:rPr>
              <a:t>TEACHER </a:t>
            </a:r>
            <a:r>
              <a:rPr lang="en-US" sz="1200" b="1" dirty="0">
                <a:solidFill>
                  <a:srgbClr val="005DAA"/>
                </a:solidFill>
                <a:latin typeface="Arial"/>
                <a:cs typeface="Arial"/>
              </a:rPr>
              <a:t>NOTES</a:t>
            </a:r>
            <a:endParaRPr lang="en-US" b="1" dirty="0">
              <a:solidFill>
                <a:srgbClr val="005DAA"/>
              </a:solidFill>
              <a:latin typeface="Arial"/>
              <a:cs typeface="Arial"/>
            </a:endParaRPr>
          </a:p>
          <a:p>
            <a:endParaRPr lang="en-US" dirty="0"/>
          </a:p>
        </p:txBody>
      </p:sp>
      <p:sp>
        <p:nvSpPr>
          <p:cNvPr id="4" name="Slide Number Placeholder 3"/>
          <p:cNvSpPr>
            <a:spLocks noGrp="1"/>
          </p:cNvSpPr>
          <p:nvPr>
            <p:ph type="sldNum" sz="quarter" idx="10"/>
          </p:nvPr>
        </p:nvSpPr>
        <p:spPr/>
        <p:txBody>
          <a:bodyPr/>
          <a:lstStyle/>
          <a:p>
            <a:fld id="{F84DFFE2-AB0B-A546-BA03-FA78CA7417E4}" type="slidenum">
              <a:rPr lang="en-US" smtClean="0"/>
              <a:t>29</a:t>
            </a:fld>
            <a:endParaRPr lang="en-US"/>
          </a:p>
        </p:txBody>
      </p:sp>
    </p:spTree>
    <p:extLst>
      <p:ext uri="{BB962C8B-B14F-4D97-AF65-F5344CB8AC3E}">
        <p14:creationId xmlns:p14="http://schemas.microsoft.com/office/powerpoint/2010/main" val="1636711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6096000" cy="4114800"/>
          </a:xfrm>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solidFill>
                  <a:srgbClr val="175EAA"/>
                </a:solidFill>
                <a:latin typeface="Arial"/>
                <a:cs typeface="Arial"/>
              </a:rPr>
              <a:t>TEACHER </a:t>
            </a:r>
            <a:r>
              <a:rPr lang="en-US" sz="1200" b="1" dirty="0">
                <a:solidFill>
                  <a:srgbClr val="005DAA"/>
                </a:solidFill>
                <a:latin typeface="Arial"/>
                <a:cs typeface="Arial"/>
              </a:rPr>
              <a:t>NOTES</a:t>
            </a:r>
            <a:endParaRPr lang="en-US" b="1" dirty="0">
              <a:solidFill>
                <a:srgbClr val="005DAA"/>
              </a:solidFill>
              <a:latin typeface="Arial"/>
              <a:cs typeface="Arial"/>
            </a:endParaRPr>
          </a:p>
          <a:p>
            <a:endParaRPr lang="en-US" dirty="0">
              <a:latin typeface="Arial"/>
              <a:cs typeface="Arial"/>
            </a:endParaRPr>
          </a:p>
          <a:p>
            <a:r>
              <a:rPr lang="en-US" dirty="0">
                <a:latin typeface="Arial"/>
                <a:cs typeface="Arial"/>
              </a:rPr>
              <a:t>Film URL: https://</a:t>
            </a:r>
            <a:r>
              <a:rPr lang="en-US" dirty="0" err="1">
                <a:latin typeface="Arial"/>
                <a:cs typeface="Arial"/>
              </a:rPr>
              <a:t>www.youtube.com</a:t>
            </a:r>
            <a:r>
              <a:rPr lang="en-US" dirty="0">
                <a:latin typeface="Arial"/>
                <a:cs typeface="Arial"/>
              </a:rPr>
              <a:t>/</a:t>
            </a:r>
            <a:r>
              <a:rPr lang="en-US" dirty="0" err="1">
                <a:latin typeface="Arial"/>
                <a:cs typeface="Arial"/>
              </a:rPr>
              <a:t>watch?v</a:t>
            </a:r>
            <a:r>
              <a:rPr lang="en-US" dirty="0">
                <a:latin typeface="Arial"/>
                <a:cs typeface="Arial"/>
              </a:rPr>
              <a:t>=s1jg8-LZXws</a:t>
            </a:r>
          </a:p>
          <a:p>
            <a:endParaRPr lang="en-US" dirty="0">
              <a:latin typeface="Arial"/>
              <a:cs typeface="Arial"/>
            </a:endParaRPr>
          </a:p>
          <a:p>
            <a:r>
              <a:rPr lang="en-US" b="1" dirty="0">
                <a:solidFill>
                  <a:srgbClr val="005DAA"/>
                </a:solidFill>
                <a:latin typeface="Arial"/>
                <a:cs typeface="Arial"/>
              </a:rPr>
              <a:t>MAHI / ACTIVITY</a:t>
            </a:r>
          </a:p>
          <a:p>
            <a:endParaRPr lang="en-US" dirty="0">
              <a:latin typeface="Arial"/>
              <a:cs typeface="Arial"/>
            </a:endParaRPr>
          </a:p>
          <a:p>
            <a:r>
              <a:rPr lang="en-US" dirty="0">
                <a:latin typeface="Arial"/>
                <a:cs typeface="Arial"/>
              </a:rPr>
              <a:t>Activity</a:t>
            </a:r>
            <a:r>
              <a:rPr lang="en-US" baseline="0" dirty="0">
                <a:latin typeface="Arial"/>
                <a:cs typeface="Arial"/>
              </a:rPr>
              <a:t> 4.1 Bycatch in a bucket is a game that can be played indoors and encourages learners to experience how hard it is to catch just the species that you want! </a:t>
            </a:r>
          </a:p>
          <a:p>
            <a:endParaRPr lang="en-US" baseline="0" dirty="0">
              <a:latin typeface="Arial"/>
              <a:cs typeface="Arial"/>
            </a:endParaRPr>
          </a:p>
          <a:p>
            <a:r>
              <a:rPr lang="en-US" baseline="0" dirty="0">
                <a:latin typeface="Arial"/>
                <a:cs typeface="Arial"/>
              </a:rPr>
              <a:t>Scratch home page URL: https://</a:t>
            </a:r>
            <a:r>
              <a:rPr lang="en-US" baseline="0" dirty="0" err="1">
                <a:latin typeface="Arial"/>
                <a:cs typeface="Arial"/>
              </a:rPr>
              <a:t>scratch.mit.edu</a:t>
            </a:r>
            <a:r>
              <a:rPr lang="en-US" baseline="0" dirty="0">
                <a:latin typeface="Arial"/>
                <a:cs typeface="Arial"/>
              </a:rPr>
              <a:t> </a:t>
            </a:r>
          </a:p>
          <a:p>
            <a:endParaRPr lang="en-US" baseline="0" dirty="0">
              <a:latin typeface="Arial"/>
              <a:cs typeface="Arial"/>
            </a:endParaRPr>
          </a:p>
          <a:p>
            <a:r>
              <a:rPr lang="en-US" baseline="0" dirty="0">
                <a:latin typeface="Arial"/>
                <a:cs typeface="Arial"/>
              </a:rPr>
              <a:t>Scratch example game URL: https://</a:t>
            </a:r>
            <a:r>
              <a:rPr lang="en-US" baseline="0" dirty="0" err="1">
                <a:latin typeface="Arial"/>
                <a:cs typeface="Arial"/>
              </a:rPr>
              <a:t>scratch.mit.edu</a:t>
            </a:r>
            <a:r>
              <a:rPr lang="en-US" baseline="0" dirty="0">
                <a:latin typeface="Arial"/>
                <a:cs typeface="Arial"/>
              </a:rPr>
              <a:t>/projects/181036139/</a:t>
            </a:r>
            <a:endParaRPr lang="en-US" dirty="0">
              <a:latin typeface="Arial"/>
              <a:cs typeface="Arial"/>
            </a:endParaRPr>
          </a:p>
        </p:txBody>
      </p:sp>
      <p:sp>
        <p:nvSpPr>
          <p:cNvPr id="4" name="Slide Number Placeholder 3"/>
          <p:cNvSpPr>
            <a:spLocks noGrp="1"/>
          </p:cNvSpPr>
          <p:nvPr>
            <p:ph type="sldNum" sz="quarter" idx="10"/>
          </p:nvPr>
        </p:nvSpPr>
        <p:spPr/>
        <p:txBody>
          <a:bodyPr/>
          <a:lstStyle/>
          <a:p>
            <a:fld id="{F84DFFE2-AB0B-A546-BA03-FA78CA7417E4}" type="slidenum">
              <a:rPr lang="en-US" smtClean="0"/>
              <a:t>30</a:t>
            </a:fld>
            <a:endParaRPr lang="en-US"/>
          </a:p>
        </p:txBody>
      </p:sp>
    </p:spTree>
    <p:extLst>
      <p:ext uri="{BB962C8B-B14F-4D97-AF65-F5344CB8AC3E}">
        <p14:creationId xmlns:p14="http://schemas.microsoft.com/office/powerpoint/2010/main" val="3092185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mi-NZ" dirty="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mi-NZ" dirty="0"/>
              <a:t>Click to edit Master subtitle style</a:t>
            </a:r>
            <a:endParaRPr lang="en-US" dirty="0"/>
          </a:p>
        </p:txBody>
      </p:sp>
    </p:spTree>
    <p:extLst>
      <p:ext uri="{BB962C8B-B14F-4D97-AF65-F5344CB8AC3E}">
        <p14:creationId xmlns:p14="http://schemas.microsoft.com/office/powerpoint/2010/main" val="4266037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3911"/>
            <a:ext cx="8229600" cy="758428"/>
          </a:xfrm>
        </p:spPr>
        <p:txBody>
          <a:bodyPr>
            <a:normAutofit/>
          </a:bodyPr>
          <a:lstStyle>
            <a:lvl1pPr algn="l">
              <a:defRPr sz="3300">
                <a:solidFill>
                  <a:schemeClr val="bg1"/>
                </a:solidFill>
              </a:defRPr>
            </a:lvl1pPr>
          </a:lstStyle>
          <a:p>
            <a:r>
              <a:rPr lang="mi-NZ" dirty="0"/>
              <a:t>Click to edit Master title style</a:t>
            </a:r>
            <a:endParaRPr lang="en-US" dirty="0"/>
          </a:p>
        </p:txBody>
      </p:sp>
      <p:sp>
        <p:nvSpPr>
          <p:cNvPr id="3" name="Content Placeholder 2"/>
          <p:cNvSpPr>
            <a:spLocks noGrp="1"/>
          </p:cNvSpPr>
          <p:nvPr>
            <p:ph idx="1"/>
          </p:nvPr>
        </p:nvSpPr>
        <p:spPr/>
        <p:txBody>
          <a:bodyPr/>
          <a:lstStyle/>
          <a:p>
            <a:pPr lvl="0"/>
            <a:r>
              <a:rPr lang="mi-NZ"/>
              <a:t>Click to edit Master text styles</a:t>
            </a:r>
          </a:p>
          <a:p>
            <a:pPr lvl="1"/>
            <a:r>
              <a:rPr lang="mi-NZ"/>
              <a:t>Second level</a:t>
            </a:r>
          </a:p>
          <a:p>
            <a:pPr lvl="2"/>
            <a:r>
              <a:rPr lang="mi-NZ"/>
              <a:t>Third level</a:t>
            </a:r>
          </a:p>
          <a:p>
            <a:pPr lvl="3"/>
            <a:r>
              <a:rPr lang="mi-NZ"/>
              <a:t>Fourth level</a:t>
            </a:r>
          </a:p>
          <a:p>
            <a:pPr lvl="4"/>
            <a:r>
              <a:rPr lang="mi-NZ"/>
              <a:t>Fifth level</a:t>
            </a:r>
            <a:endParaRPr lang="en-US"/>
          </a:p>
        </p:txBody>
      </p:sp>
    </p:spTree>
    <p:extLst>
      <p:ext uri="{BB962C8B-B14F-4D97-AF65-F5344CB8AC3E}">
        <p14:creationId xmlns:p14="http://schemas.microsoft.com/office/powerpoint/2010/main" val="2506952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95403"/>
            <a:ext cx="4038600" cy="32402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mi-NZ" dirty="0"/>
              <a:t>Click to edit Master text styles</a:t>
            </a:r>
          </a:p>
          <a:p>
            <a:pPr lvl="1"/>
            <a:r>
              <a:rPr lang="mi-NZ" dirty="0"/>
              <a:t>Second level</a:t>
            </a:r>
          </a:p>
          <a:p>
            <a:pPr lvl="2"/>
            <a:r>
              <a:rPr lang="mi-NZ" dirty="0"/>
              <a:t>Third level</a:t>
            </a:r>
          </a:p>
          <a:p>
            <a:pPr lvl="3"/>
            <a:r>
              <a:rPr lang="mi-NZ" dirty="0"/>
              <a:t>Fourth level</a:t>
            </a:r>
          </a:p>
          <a:p>
            <a:pPr lvl="4"/>
            <a:r>
              <a:rPr lang="mi-NZ" dirty="0"/>
              <a:t>Fifth level</a:t>
            </a:r>
            <a:endParaRPr lang="en-US" dirty="0"/>
          </a:p>
        </p:txBody>
      </p:sp>
      <p:sp>
        <p:nvSpPr>
          <p:cNvPr id="4" name="Content Placeholder 3"/>
          <p:cNvSpPr>
            <a:spLocks noGrp="1"/>
          </p:cNvSpPr>
          <p:nvPr>
            <p:ph sz="half" idx="2"/>
          </p:nvPr>
        </p:nvSpPr>
        <p:spPr>
          <a:xfrm>
            <a:off x="4648200" y="1195403"/>
            <a:ext cx="4038600" cy="32402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mi-NZ"/>
              <a:t>Click to edit Master text styles</a:t>
            </a:r>
          </a:p>
          <a:p>
            <a:pPr lvl="1"/>
            <a:r>
              <a:rPr lang="mi-NZ"/>
              <a:t>Second level</a:t>
            </a:r>
          </a:p>
          <a:p>
            <a:pPr lvl="2"/>
            <a:r>
              <a:rPr lang="mi-NZ"/>
              <a:t>Third level</a:t>
            </a:r>
          </a:p>
          <a:p>
            <a:pPr lvl="3"/>
            <a:r>
              <a:rPr lang="mi-NZ"/>
              <a:t>Fourth level</a:t>
            </a:r>
          </a:p>
          <a:p>
            <a:pPr lvl="4"/>
            <a:r>
              <a:rPr lang="mi-NZ"/>
              <a:t>Fifth level</a:t>
            </a:r>
            <a:endParaRPr lang="en-US"/>
          </a:p>
        </p:txBody>
      </p:sp>
      <p:sp>
        <p:nvSpPr>
          <p:cNvPr id="8" name="Title 1"/>
          <p:cNvSpPr>
            <a:spLocks noGrp="1"/>
          </p:cNvSpPr>
          <p:nvPr>
            <p:ph type="title"/>
          </p:nvPr>
        </p:nvSpPr>
        <p:spPr>
          <a:xfrm>
            <a:off x="457200" y="93911"/>
            <a:ext cx="8229600" cy="758428"/>
          </a:xfrm>
        </p:spPr>
        <p:txBody>
          <a:bodyPr>
            <a:normAutofit/>
          </a:bodyPr>
          <a:lstStyle>
            <a:lvl1pPr algn="l">
              <a:defRPr sz="3300">
                <a:solidFill>
                  <a:schemeClr val="bg1"/>
                </a:solidFill>
              </a:defRPr>
            </a:lvl1pPr>
          </a:lstStyle>
          <a:p>
            <a:r>
              <a:rPr lang="mi-NZ" dirty="0"/>
              <a:t>Click to edit Master title style</a:t>
            </a:r>
            <a:endParaRPr lang="en-US" dirty="0"/>
          </a:p>
        </p:txBody>
      </p:sp>
    </p:spTree>
    <p:extLst>
      <p:ext uri="{BB962C8B-B14F-4D97-AF65-F5344CB8AC3E}">
        <p14:creationId xmlns:p14="http://schemas.microsoft.com/office/powerpoint/2010/main" val="326219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457200" y="93911"/>
            <a:ext cx="8229600" cy="758428"/>
          </a:xfrm>
        </p:spPr>
        <p:txBody>
          <a:bodyPr>
            <a:normAutofit/>
          </a:bodyPr>
          <a:lstStyle>
            <a:lvl1pPr algn="l">
              <a:defRPr sz="3300">
                <a:solidFill>
                  <a:schemeClr val="bg1"/>
                </a:solidFill>
              </a:defRPr>
            </a:lvl1pPr>
          </a:lstStyle>
          <a:p>
            <a:r>
              <a:rPr lang="mi-NZ" dirty="0"/>
              <a:t>Click to edit Master title style</a:t>
            </a:r>
            <a:endParaRPr lang="en-US" dirty="0"/>
          </a:p>
        </p:txBody>
      </p:sp>
    </p:spTree>
    <p:extLst>
      <p:ext uri="{BB962C8B-B14F-4D97-AF65-F5344CB8AC3E}">
        <p14:creationId xmlns:p14="http://schemas.microsoft.com/office/powerpoint/2010/main" val="2417595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p:cNvSpPr>
            <a:spLocks noGrp="1"/>
          </p:cNvSpPr>
          <p:nvPr>
            <p:ph type="title"/>
          </p:nvPr>
        </p:nvSpPr>
        <p:spPr>
          <a:xfrm>
            <a:off x="457200" y="93911"/>
            <a:ext cx="8229600" cy="758428"/>
          </a:xfrm>
        </p:spPr>
        <p:txBody>
          <a:bodyPr>
            <a:normAutofit/>
          </a:bodyPr>
          <a:lstStyle>
            <a:lvl1pPr algn="l">
              <a:defRPr sz="3300">
                <a:solidFill>
                  <a:schemeClr val="bg1"/>
                </a:solidFill>
              </a:defRPr>
            </a:lvl1pPr>
          </a:lstStyle>
          <a:p>
            <a:r>
              <a:rPr lang="mi-NZ" dirty="0"/>
              <a:t>Click to edit Master title style</a:t>
            </a:r>
            <a:endParaRPr lang="en-US" dirty="0"/>
          </a:p>
        </p:txBody>
      </p:sp>
    </p:spTree>
    <p:extLst>
      <p:ext uri="{BB962C8B-B14F-4D97-AF65-F5344CB8AC3E}">
        <p14:creationId xmlns:p14="http://schemas.microsoft.com/office/powerpoint/2010/main" val="1127439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file://localhost/Users/rika/Dropbox/MSC%20Job/2020/MSC%20templates%20and%20graphics/FISH%20SWIRL/Rika%20final%20banner%20files/Rect%20Banner%20Fish%20Swirl%20SMALL.png" TargetMode="External"/><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31267"/>
            <a:ext cx="8229600" cy="758428"/>
          </a:xfrm>
          <a:prstGeom prst="rect">
            <a:avLst/>
          </a:prstGeom>
        </p:spPr>
        <p:txBody>
          <a:bodyPr vert="horz" lIns="91440" tIns="45720" rIns="91440" bIns="45720" rtlCol="0" anchor="ctr">
            <a:normAutofit/>
          </a:bodyPr>
          <a:lstStyle/>
          <a:p>
            <a:r>
              <a:rPr lang="mi-NZ"/>
              <a:t>Click to edit Master title style</a:t>
            </a:r>
            <a:endParaRPr lang="en-US"/>
          </a:p>
        </p:txBody>
      </p:sp>
      <p:sp>
        <p:nvSpPr>
          <p:cNvPr id="3" name="Text Placeholder 2"/>
          <p:cNvSpPr>
            <a:spLocks noGrp="1"/>
          </p:cNvSpPr>
          <p:nvPr>
            <p:ph type="body" idx="1"/>
          </p:nvPr>
        </p:nvSpPr>
        <p:spPr>
          <a:xfrm>
            <a:off x="457200" y="1200151"/>
            <a:ext cx="8229600" cy="3039793"/>
          </a:xfrm>
          <a:prstGeom prst="rect">
            <a:avLst/>
          </a:prstGeom>
        </p:spPr>
        <p:txBody>
          <a:bodyPr vert="horz" lIns="91440" tIns="45720" rIns="91440" bIns="45720" rtlCol="0">
            <a:normAutofit/>
          </a:bodyPr>
          <a:lstStyle/>
          <a:p>
            <a:pPr lvl="0"/>
            <a:r>
              <a:rPr lang="mi-NZ"/>
              <a:t>Click to edit Master text styles</a:t>
            </a:r>
          </a:p>
          <a:p>
            <a:pPr lvl="1"/>
            <a:r>
              <a:rPr lang="mi-NZ"/>
              <a:t>Second level</a:t>
            </a:r>
          </a:p>
          <a:p>
            <a:pPr lvl="2"/>
            <a:r>
              <a:rPr lang="mi-NZ"/>
              <a:t>Third level</a:t>
            </a:r>
          </a:p>
          <a:p>
            <a:pPr lvl="3"/>
            <a:r>
              <a:rPr lang="mi-NZ"/>
              <a:t>Fourth level</a:t>
            </a:r>
          </a:p>
          <a:p>
            <a:pPr lvl="4"/>
            <a:r>
              <a:rPr lang="mi-NZ"/>
              <a:t>Fifth level</a:t>
            </a:r>
            <a:endParaRPr lang="en-US"/>
          </a:p>
        </p:txBody>
      </p:sp>
      <p:pic>
        <p:nvPicPr>
          <p:cNvPr id="7" name="Rect Banner Fish Swirl SMALL.png" descr="/Users/rika/Dropbox/MSC Job/2020/MSC templates and graphics/FISH SWIRL/Rika final banner files/Rect Banner Fish Swirl SMALL.png"/>
          <p:cNvPicPr>
            <a:picLocks noChangeAspect="1"/>
          </p:cNvPicPr>
          <p:nvPr userDrawn="1"/>
        </p:nvPicPr>
        <p:blipFill rotWithShape="1">
          <a:blip r:embed="rId7" r:link="rId8" cstate="print">
            <a:extLst>
              <a:ext uri="{28A0092B-C50C-407E-A947-70E740481C1C}">
                <a14:useLocalDpi xmlns:a14="http://schemas.microsoft.com/office/drawing/2010/main"/>
              </a:ext>
            </a:extLst>
          </a:blip>
          <a:srcRect t="12015"/>
          <a:stretch/>
        </p:blipFill>
        <p:spPr>
          <a:xfrm>
            <a:off x="1734" y="-94079"/>
            <a:ext cx="9142275" cy="1058486"/>
          </a:xfrm>
          <a:prstGeom prst="rect">
            <a:avLst/>
          </a:prstGeom>
        </p:spPr>
      </p:pic>
      <p:sp>
        <p:nvSpPr>
          <p:cNvPr id="9" name="Slide Number Placeholder 5"/>
          <p:cNvSpPr txBox="1">
            <a:spLocks/>
          </p:cNvSpPr>
          <p:nvPr userDrawn="1"/>
        </p:nvSpPr>
        <p:spPr>
          <a:xfrm>
            <a:off x="8531682" y="4665975"/>
            <a:ext cx="482600"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0545C6F-B84F-9E45-99FB-1A159270FA95}" type="slidenum">
              <a:rPr lang="en-US" smtClean="0">
                <a:solidFill>
                  <a:srgbClr val="005DAA"/>
                </a:solidFill>
              </a:rPr>
              <a:pPr/>
              <a:t>‹#›</a:t>
            </a:fld>
            <a:endParaRPr lang="en-US" dirty="0">
              <a:solidFill>
                <a:srgbClr val="005DAA"/>
              </a:solidFill>
            </a:endParaRPr>
          </a:p>
        </p:txBody>
      </p:sp>
      <p:pic>
        <p:nvPicPr>
          <p:cNvPr id="8" name="Picture 7">
            <a:extLst>
              <a:ext uri="{FF2B5EF4-FFF2-40B4-BE49-F238E27FC236}">
                <a16:creationId xmlns:a16="http://schemas.microsoft.com/office/drawing/2014/main" id="{6F59C91D-2048-8A3F-CE98-74E1CCFB5FAA}"/>
              </a:ext>
            </a:extLst>
          </p:cNvPr>
          <p:cNvPicPr>
            <a:picLocks noChangeAspect="1"/>
          </p:cNvPicPr>
          <p:nvPr userDrawn="1"/>
        </p:nvPicPr>
        <p:blipFill>
          <a:blip r:embed="rId9"/>
          <a:stretch>
            <a:fillRect/>
          </a:stretch>
        </p:blipFill>
        <p:spPr>
          <a:xfrm>
            <a:off x="0" y="4258982"/>
            <a:ext cx="8554065" cy="827452"/>
          </a:xfrm>
          <a:prstGeom prst="rect">
            <a:avLst/>
          </a:prstGeom>
        </p:spPr>
      </p:pic>
    </p:spTree>
    <p:extLst>
      <p:ext uri="{BB962C8B-B14F-4D97-AF65-F5344CB8AC3E}">
        <p14:creationId xmlns:p14="http://schemas.microsoft.com/office/powerpoint/2010/main" val="33297629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hf hdr="0" ftr="0" dt="0"/>
  <p:txStyles>
    <p:titleStyle>
      <a:lvl1pPr algn="ctr" defTabSz="457200" rtl="0" eaLnBrk="1" latinLnBrk="0" hangingPunct="1">
        <a:spcBef>
          <a:spcPct val="0"/>
        </a:spcBef>
        <a:buNone/>
        <a:defRPr sz="4100" kern="1200">
          <a:solidFill>
            <a:schemeClr val="tx1"/>
          </a:solidFill>
          <a:latin typeface="Arial Narrow"/>
          <a:ea typeface="+mj-ea"/>
          <a:cs typeface="Arial Narrow"/>
        </a:defRPr>
      </a:lvl1pPr>
    </p:titleStyle>
    <p:bodyStyle>
      <a:lvl1pPr marL="342900" indent="-342900" algn="l" defTabSz="457200" rtl="0" eaLnBrk="1" latinLnBrk="0" hangingPunct="1">
        <a:lnSpc>
          <a:spcPct val="112000"/>
        </a:lnSpc>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lnSpc>
          <a:spcPct val="112000"/>
        </a:lnSpc>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lnSpc>
          <a:spcPct val="112000"/>
        </a:lnSpc>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lnSpc>
          <a:spcPct val="112000"/>
        </a:lnSpc>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lnSpc>
          <a:spcPct val="112000"/>
        </a:lnSpc>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www.youtube.com/watch?v=s1jg8-LZXw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youtube.com/watch?v=_3od7CqoQfs&amp;feature=emb_logo" TargetMode="External"/><Relationship Id="rId5" Type="http://schemas.openxmlformats.org/officeDocument/2006/relationships/hyperlink" Target="https://scratch.mit.edu/projects/181036139/" TargetMode="External"/><Relationship Id="rId4" Type="http://schemas.openxmlformats.org/officeDocument/2006/relationships/hyperlink" Target="https://scratch.mit.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lue_YellowSquare.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4624" y="2245804"/>
            <a:ext cx="5509080" cy="2496750"/>
          </a:xfrm>
          <a:prstGeom prst="rect">
            <a:avLst/>
          </a:prstGeom>
        </p:spPr>
      </p:pic>
      <p:sp>
        <p:nvSpPr>
          <p:cNvPr id="3" name="Content Placeholder 2"/>
          <p:cNvSpPr>
            <a:spLocks noGrp="1"/>
          </p:cNvSpPr>
          <p:nvPr>
            <p:ph idx="1"/>
          </p:nvPr>
        </p:nvSpPr>
        <p:spPr>
          <a:xfrm>
            <a:off x="197846" y="957612"/>
            <a:ext cx="4916241" cy="3685990"/>
          </a:xfrm>
        </p:spPr>
        <p:txBody>
          <a:bodyPr>
            <a:normAutofit fontScale="77500" lnSpcReduction="20000"/>
          </a:bodyPr>
          <a:lstStyle/>
          <a:p>
            <a:pPr marL="0" indent="0">
              <a:spcBef>
                <a:spcPts val="600"/>
              </a:spcBef>
              <a:buNone/>
            </a:pPr>
            <a:r>
              <a:rPr lang="en-AU" sz="2900" b="1" dirty="0">
                <a:solidFill>
                  <a:srgbClr val="00B194"/>
                </a:solidFill>
                <a:latin typeface="Arial Narrow"/>
                <a:cs typeface="Arial Narrow"/>
              </a:rPr>
              <a:t>KŌRERORERO / DISCUSSION</a:t>
            </a:r>
            <a:endParaRPr lang="en-AU" sz="2900" b="1" dirty="0">
              <a:solidFill>
                <a:srgbClr val="175EAA"/>
              </a:solidFill>
              <a:latin typeface="Arial Narrow"/>
              <a:cs typeface="Arial Narrow"/>
            </a:endParaRPr>
          </a:p>
          <a:p>
            <a:pPr marL="0" indent="0">
              <a:spcBef>
                <a:spcPts val="600"/>
              </a:spcBef>
              <a:spcAft>
                <a:spcPts val="600"/>
              </a:spcAft>
              <a:buNone/>
            </a:pPr>
            <a:r>
              <a:rPr lang="en-US" sz="2300" dirty="0"/>
              <a:t>Two important ways that fishing can affect the marine environment are:</a:t>
            </a:r>
          </a:p>
          <a:p>
            <a:pPr>
              <a:spcBef>
                <a:spcPts val="300"/>
              </a:spcBef>
              <a:spcAft>
                <a:spcPts val="300"/>
              </a:spcAft>
              <a:buAutoNum type="arabicParenBoth"/>
            </a:pPr>
            <a:r>
              <a:rPr lang="en-US" sz="2300" dirty="0"/>
              <a:t> Habitat damage </a:t>
            </a:r>
          </a:p>
          <a:p>
            <a:pPr>
              <a:spcBef>
                <a:spcPts val="300"/>
              </a:spcBef>
              <a:spcAft>
                <a:spcPts val="300"/>
              </a:spcAft>
              <a:buAutoNum type="arabicParenBoth"/>
            </a:pPr>
            <a:r>
              <a:rPr lang="en-US" sz="2300" dirty="0"/>
              <a:t> Bycatch</a:t>
            </a:r>
          </a:p>
          <a:p>
            <a:pPr>
              <a:spcBef>
                <a:spcPts val="300"/>
              </a:spcBef>
              <a:spcAft>
                <a:spcPts val="300"/>
              </a:spcAft>
              <a:buAutoNum type="arabicParenBoth"/>
            </a:pPr>
            <a:endParaRPr lang="en-US" sz="1400" dirty="0"/>
          </a:p>
          <a:p>
            <a:pPr marL="0" indent="0">
              <a:spcBef>
                <a:spcPts val="300"/>
              </a:spcBef>
              <a:buNone/>
            </a:pPr>
            <a:r>
              <a:rPr lang="en-AU" sz="2900" b="1" dirty="0">
                <a:solidFill>
                  <a:srgbClr val="00B6DE"/>
                </a:solidFill>
                <a:latin typeface="Arial Narrow"/>
                <a:cs typeface="Arial Narrow"/>
              </a:rPr>
              <a:t>HE PĀTAI / CONSIDER THIS</a:t>
            </a:r>
          </a:p>
          <a:p>
            <a:pPr marL="0" indent="0">
              <a:lnSpc>
                <a:spcPct val="132000"/>
              </a:lnSpc>
              <a:spcBef>
                <a:spcPts val="300"/>
              </a:spcBef>
              <a:spcAft>
                <a:spcPts val="300"/>
              </a:spcAft>
              <a:buNone/>
            </a:pPr>
            <a:r>
              <a:rPr lang="x-none" sz="2300" dirty="0"/>
              <a:t>Consider with a partner: (1) Have you ever caught an animal by mistake? (2) Or hurt the home of an animal?  (3) What happened and how did you feel?</a:t>
            </a:r>
            <a:endParaRPr lang="en-US" sz="2300" dirty="0"/>
          </a:p>
          <a:p>
            <a:pPr>
              <a:spcBef>
                <a:spcPts val="600"/>
              </a:spcBef>
              <a:spcAft>
                <a:spcPts val="600"/>
              </a:spcAft>
              <a:buAutoNum type="arabicParenBoth"/>
            </a:pPr>
            <a:endParaRPr lang="en-US" sz="2200" dirty="0"/>
          </a:p>
        </p:txBody>
      </p:sp>
      <p:sp>
        <p:nvSpPr>
          <p:cNvPr id="4" name="Title 1"/>
          <p:cNvSpPr txBox="1">
            <a:spLocks/>
          </p:cNvSpPr>
          <p:nvPr/>
        </p:nvSpPr>
        <p:spPr>
          <a:xfrm>
            <a:off x="197846" y="93911"/>
            <a:ext cx="8843688" cy="758428"/>
          </a:xfrm>
          <a:prstGeom prst="rect">
            <a:avLst/>
          </a:prstGeom>
        </p:spPr>
        <p:txBody>
          <a:bodyPr vert="horz" lIns="91440" tIns="45720" rIns="91440" bIns="45720" rtlCol="0" anchor="ctr">
            <a:normAutofit fontScale="90000" lnSpcReduction="10000"/>
          </a:bodyPr>
          <a:lstStyle>
            <a:lvl1pPr algn="l" defTabSz="457200" rtl="0" eaLnBrk="1" latinLnBrk="0" hangingPunct="1">
              <a:spcBef>
                <a:spcPct val="0"/>
              </a:spcBef>
              <a:buNone/>
              <a:defRPr sz="3300" kern="1200">
                <a:solidFill>
                  <a:schemeClr val="bg1"/>
                </a:solidFill>
                <a:latin typeface="Arial Narrow"/>
                <a:ea typeface="+mj-ea"/>
                <a:cs typeface="Arial Narrow"/>
              </a:defRPr>
            </a:lvl1pPr>
          </a:lstStyle>
          <a:p>
            <a:r>
              <a:rPr lang="en-AU" dirty="0"/>
              <a:t>ENVIRONMENTAL IMPACTS OF FISHING (PRINCIPLE 2)</a:t>
            </a:r>
            <a:br>
              <a:rPr lang="en-AU" dirty="0"/>
            </a:br>
            <a:r>
              <a:rPr lang="en-AU" sz="2000" dirty="0"/>
              <a:t>Focus Question: </a:t>
            </a:r>
            <a:r>
              <a:rPr lang="x-none" sz="2000" dirty="0"/>
              <a:t>How does fishing impact habitat and non target species? </a:t>
            </a:r>
            <a:endParaRPr lang="en-AU" sz="2000" dirty="0"/>
          </a:p>
        </p:txBody>
      </p:sp>
      <p:pic>
        <p:nvPicPr>
          <p:cNvPr id="11" name="Picture 10" descr="Blue_YellowSquare.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985481" y="627337"/>
            <a:ext cx="4131877" cy="4210872"/>
          </a:xfrm>
          <a:prstGeom prst="rect">
            <a:avLst/>
          </a:prstGeom>
        </p:spPr>
      </p:pic>
      <p:sp>
        <p:nvSpPr>
          <p:cNvPr id="12" name="Content Placeholder 2"/>
          <p:cNvSpPr txBox="1">
            <a:spLocks/>
          </p:cNvSpPr>
          <p:nvPr/>
        </p:nvSpPr>
        <p:spPr>
          <a:xfrm>
            <a:off x="5114087" y="1235819"/>
            <a:ext cx="3703569" cy="1315914"/>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lnSpc>
                <a:spcPct val="112000"/>
              </a:lnSpc>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lnSpc>
                <a:spcPct val="112000"/>
              </a:lnSpc>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lnSpc>
                <a:spcPct val="112000"/>
              </a:lnSpc>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lnSpc>
                <a:spcPct val="112000"/>
              </a:lnSpc>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lnSpc>
                <a:spcPct val="112000"/>
              </a:lnSpc>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AU" sz="2200" b="1" dirty="0">
                <a:solidFill>
                  <a:srgbClr val="002E6C"/>
                </a:solidFill>
                <a:latin typeface="Arial Narrow"/>
                <a:cs typeface="Arial Narrow"/>
              </a:rPr>
              <a:t>MĀTAKI TĒNEI / WATCH THIS</a:t>
            </a:r>
          </a:p>
          <a:p>
            <a:pPr marL="0" indent="0" algn="ctr">
              <a:buFont typeface="Arial"/>
              <a:buNone/>
            </a:pPr>
            <a:r>
              <a:rPr lang="en-AU" sz="2000" dirty="0"/>
              <a:t>Short video [2:11] on </a:t>
            </a:r>
            <a:r>
              <a:rPr lang="en-AU" sz="2000" dirty="0">
                <a:hlinkClick r:id="rId4"/>
              </a:rPr>
              <a:t>marine habitat and species protection </a:t>
            </a:r>
            <a:r>
              <a:rPr lang="en-AU" sz="2000" dirty="0"/>
              <a:t>(Principle Two) </a:t>
            </a:r>
          </a:p>
          <a:p>
            <a:pPr marL="0" indent="0">
              <a:buFont typeface="Arial"/>
              <a:buNone/>
            </a:pPr>
            <a:endParaRPr lang="en-AU" sz="600" dirty="0"/>
          </a:p>
        </p:txBody>
      </p:sp>
      <p:pic>
        <p:nvPicPr>
          <p:cNvPr id="13" name="Picture 12" descr="Screenshot 2020-06-05 12.39.24.png">
            <a:hlinkClick r:id="rId4"/>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440432" y="2551733"/>
            <a:ext cx="3301400" cy="1631734"/>
          </a:xfrm>
          <a:prstGeom prst="rect">
            <a:avLst/>
          </a:prstGeom>
        </p:spPr>
      </p:pic>
    </p:spTree>
    <p:extLst>
      <p:ext uri="{BB962C8B-B14F-4D97-AF65-F5344CB8AC3E}">
        <p14:creationId xmlns:p14="http://schemas.microsoft.com/office/powerpoint/2010/main" val="3721987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animEffect transition="in" filter="dissolve">
                                      <p:cBhvr>
                                        <p:cTn id="21" dur="500"/>
                                        <p:tgtEl>
                                          <p:spTgt spid="12">
                                            <p:txEl>
                                              <p:pRg st="0" end="0"/>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12">
                                            <p:txEl>
                                              <p:pRg st="1" end="1"/>
                                            </p:txEl>
                                          </p:spTgt>
                                        </p:tgtEl>
                                        <p:attrNameLst>
                                          <p:attrName>style.visibility</p:attrName>
                                        </p:attrNameLst>
                                      </p:cBhvr>
                                      <p:to>
                                        <p:strVal val="visible"/>
                                      </p:to>
                                    </p:set>
                                    <p:animEffect transition="in" filter="dissolve">
                                      <p:cBhvr>
                                        <p:cTn id="24" dur="500"/>
                                        <p:tgtEl>
                                          <p:spTgt spid="12">
                                            <p:txEl>
                                              <p:pRg st="1" end="1"/>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dissolv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par>
                                <p:cTn id="33" presetID="9" presetClass="entr" presetSubtype="0"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dissolve">
                                      <p:cBhvr>
                                        <p:cTn id="3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4715" y="1071330"/>
            <a:ext cx="4283277" cy="3621305"/>
          </a:xfrm>
        </p:spPr>
        <p:txBody>
          <a:bodyPr>
            <a:normAutofit/>
          </a:bodyPr>
          <a:lstStyle/>
          <a:p>
            <a:pPr marL="0" indent="0">
              <a:spcBef>
                <a:spcPts val="600"/>
              </a:spcBef>
              <a:spcAft>
                <a:spcPts val="600"/>
              </a:spcAft>
              <a:buNone/>
            </a:pPr>
            <a:r>
              <a:rPr lang="en-AU" sz="1800" b="1" dirty="0">
                <a:solidFill>
                  <a:srgbClr val="00B194"/>
                </a:solidFill>
                <a:latin typeface="Arial Narrow"/>
                <a:cs typeface="Arial Narrow"/>
              </a:rPr>
              <a:t>KŌRERORERO / DISCUSSION</a:t>
            </a:r>
            <a:endParaRPr lang="en-AU" sz="1800" b="1" dirty="0">
              <a:solidFill>
                <a:srgbClr val="175EAA"/>
              </a:solidFill>
              <a:latin typeface="Arial Narrow"/>
              <a:cs typeface="Arial Narrow"/>
            </a:endParaRPr>
          </a:p>
          <a:p>
            <a:pPr marL="0" indent="0">
              <a:spcBef>
                <a:spcPts val="600"/>
              </a:spcBef>
              <a:spcAft>
                <a:spcPts val="600"/>
              </a:spcAft>
              <a:buNone/>
            </a:pPr>
            <a:r>
              <a:rPr lang="en-US" sz="1800" dirty="0">
                <a:solidFill>
                  <a:srgbClr val="005DAA"/>
                </a:solidFill>
              </a:rPr>
              <a:t>(1) Habitat damage </a:t>
            </a:r>
            <a:r>
              <a:rPr lang="en-US" sz="1800" dirty="0"/>
              <a:t>happens when fishing gear damages the seafloor</a:t>
            </a:r>
          </a:p>
          <a:p>
            <a:pPr>
              <a:spcBef>
                <a:spcPts val="600"/>
              </a:spcBef>
              <a:spcAft>
                <a:spcPts val="600"/>
              </a:spcAft>
            </a:pPr>
            <a:r>
              <a:rPr lang="en-US" sz="1800" dirty="0"/>
              <a:t>Fishing gear can damage delicate seafloor habitats where there are endangered or slow-growing creatures such as sea pens and sponges grow</a:t>
            </a:r>
          </a:p>
        </p:txBody>
      </p:sp>
      <p:sp>
        <p:nvSpPr>
          <p:cNvPr id="4" name="Title 1"/>
          <p:cNvSpPr txBox="1">
            <a:spLocks/>
          </p:cNvSpPr>
          <p:nvPr/>
        </p:nvSpPr>
        <p:spPr>
          <a:xfrm>
            <a:off x="254714" y="93911"/>
            <a:ext cx="8786819" cy="758428"/>
          </a:xfrm>
          <a:prstGeom prst="rect">
            <a:avLst/>
          </a:prstGeom>
        </p:spPr>
        <p:txBody>
          <a:bodyPr vert="horz" lIns="91440" tIns="45720" rIns="91440" bIns="45720" rtlCol="0" anchor="ctr">
            <a:normAutofit fontScale="90000"/>
          </a:bodyPr>
          <a:lstStyle>
            <a:lvl1pPr algn="l" defTabSz="457200" rtl="0" eaLnBrk="1" latinLnBrk="0" hangingPunct="1">
              <a:spcBef>
                <a:spcPct val="0"/>
              </a:spcBef>
              <a:buNone/>
              <a:defRPr sz="3300" kern="1200">
                <a:solidFill>
                  <a:schemeClr val="bg1"/>
                </a:solidFill>
                <a:latin typeface="Arial Narrow"/>
                <a:ea typeface="+mj-ea"/>
                <a:cs typeface="Arial Narrow"/>
              </a:defRPr>
            </a:lvl1pPr>
          </a:lstStyle>
          <a:p>
            <a:r>
              <a:rPr lang="en-AU" dirty="0"/>
              <a:t>ENVIRONMENTAL IMPACTS OF FISHING (PRINCIPLE 2)</a:t>
            </a:r>
            <a:endParaRPr lang="en-AU" sz="2000" dirty="0"/>
          </a:p>
        </p:txBody>
      </p:sp>
      <p:pic>
        <p:nvPicPr>
          <p:cNvPr id="7" name="Picture 6" descr="RS10026_iStock-seapen-naturediver-scr.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728570" y="1211982"/>
            <a:ext cx="3312963" cy="2483946"/>
          </a:xfrm>
          <a:prstGeom prst="rect">
            <a:avLst/>
          </a:prstGeom>
        </p:spPr>
      </p:pic>
      <p:sp>
        <p:nvSpPr>
          <p:cNvPr id="8" name="TextBox 7"/>
          <p:cNvSpPr txBox="1"/>
          <p:nvPr/>
        </p:nvSpPr>
        <p:spPr>
          <a:xfrm>
            <a:off x="6937972" y="3695928"/>
            <a:ext cx="923713" cy="369332"/>
          </a:xfrm>
          <a:prstGeom prst="rect">
            <a:avLst/>
          </a:prstGeom>
          <a:noFill/>
        </p:spPr>
        <p:txBody>
          <a:bodyPr wrap="none" rtlCol="0">
            <a:spAutoFit/>
          </a:bodyPr>
          <a:lstStyle/>
          <a:p>
            <a:r>
              <a:rPr lang="en-US" dirty="0"/>
              <a:t>Sea Pen</a:t>
            </a:r>
          </a:p>
        </p:txBody>
      </p:sp>
      <p:sp>
        <p:nvSpPr>
          <p:cNvPr id="9" name="Rounded Rectangular Callout 8"/>
          <p:cNvSpPr/>
          <p:nvPr/>
        </p:nvSpPr>
        <p:spPr>
          <a:xfrm>
            <a:off x="4395957" y="3165520"/>
            <a:ext cx="1463918" cy="1060816"/>
          </a:xfrm>
          <a:prstGeom prst="wedgeRoundRectCallout">
            <a:avLst>
              <a:gd name="adj1" fmla="val -97012"/>
              <a:gd name="adj2" fmla="val 38760"/>
              <a:gd name="adj3" fmla="val 16667"/>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300"/>
              </a:spcBef>
              <a:spcAft>
                <a:spcPts val="300"/>
              </a:spcAft>
            </a:pPr>
            <a:r>
              <a:rPr lang="en-US" dirty="0">
                <a:solidFill>
                  <a:srgbClr val="175EAA"/>
                </a:solidFill>
                <a:latin typeface="MetaPro-Normal"/>
                <a:cs typeface="MetaPro-Normal"/>
              </a:rPr>
              <a:t>Is a sea pen an animal or a plant?</a:t>
            </a:r>
          </a:p>
        </p:txBody>
      </p:sp>
      <p:pic>
        <p:nvPicPr>
          <p:cNvPr id="10" name="Picture 9" descr="Blue_Fishes.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177108" y="3492492"/>
            <a:ext cx="2095500" cy="956005"/>
          </a:xfrm>
          <a:prstGeom prst="rect">
            <a:avLst/>
          </a:prstGeom>
        </p:spPr>
      </p:pic>
    </p:spTree>
    <p:extLst>
      <p:ext uri="{BB962C8B-B14F-4D97-AF65-F5344CB8AC3E}">
        <p14:creationId xmlns:p14="http://schemas.microsoft.com/office/powerpoint/2010/main" val="1705052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3">
            <a:extLst>
              <a:ext uri="{28A0092B-C50C-407E-A947-70E740481C1C}">
                <a14:useLocalDpi xmlns:a14="http://schemas.microsoft.com/office/drawing/2010/main"/>
              </a:ext>
            </a:extLst>
          </a:blip>
          <a:srcRect/>
          <a:stretch>
            <a:fillRect/>
          </a:stretch>
        </p:blipFill>
        <p:spPr bwMode="auto">
          <a:xfrm>
            <a:off x="5035906" y="976565"/>
            <a:ext cx="3831668" cy="3766811"/>
          </a:xfrm>
          <a:prstGeom prst="rect">
            <a:avLst/>
          </a:prstGeom>
          <a:noFill/>
          <a:ln>
            <a:noFill/>
          </a:ln>
        </p:spPr>
      </p:pic>
      <p:sp>
        <p:nvSpPr>
          <p:cNvPr id="3" name="Content Placeholder 2"/>
          <p:cNvSpPr>
            <a:spLocks noGrp="1"/>
          </p:cNvSpPr>
          <p:nvPr>
            <p:ph idx="1"/>
          </p:nvPr>
        </p:nvSpPr>
        <p:spPr>
          <a:xfrm>
            <a:off x="132693" y="976565"/>
            <a:ext cx="5122589" cy="3823738"/>
          </a:xfrm>
        </p:spPr>
        <p:txBody>
          <a:bodyPr>
            <a:normAutofit lnSpcReduction="10000"/>
          </a:bodyPr>
          <a:lstStyle/>
          <a:p>
            <a:pPr marL="0" indent="0">
              <a:spcBef>
                <a:spcPts val="600"/>
              </a:spcBef>
              <a:spcAft>
                <a:spcPts val="600"/>
              </a:spcAft>
              <a:buNone/>
            </a:pPr>
            <a:r>
              <a:rPr lang="en-AU" sz="1800" b="1" dirty="0">
                <a:solidFill>
                  <a:srgbClr val="00B194"/>
                </a:solidFill>
                <a:latin typeface="Arial Narrow"/>
                <a:cs typeface="Arial Narrow"/>
              </a:rPr>
              <a:t>KŌRERORERO / DISCUSSION</a:t>
            </a:r>
            <a:endParaRPr lang="en-AU" sz="1800" b="1" dirty="0">
              <a:solidFill>
                <a:srgbClr val="175EAA"/>
              </a:solidFill>
              <a:latin typeface="Arial Narrow"/>
              <a:cs typeface="Arial Narrow"/>
            </a:endParaRPr>
          </a:p>
          <a:p>
            <a:pPr marL="0" indent="0">
              <a:spcBef>
                <a:spcPts val="600"/>
              </a:spcBef>
              <a:spcAft>
                <a:spcPts val="600"/>
              </a:spcAft>
              <a:buNone/>
            </a:pPr>
            <a:r>
              <a:rPr lang="en-US" sz="1800" dirty="0">
                <a:solidFill>
                  <a:srgbClr val="005DAA"/>
                </a:solidFill>
              </a:rPr>
              <a:t>(2) Bycatch (or unwanted catch) </a:t>
            </a:r>
            <a:r>
              <a:rPr lang="en-US" sz="1800" dirty="0"/>
              <a:t>happens when fish or other marine species are caught by accident while trying to catch another type of fish</a:t>
            </a:r>
          </a:p>
          <a:p>
            <a:pPr>
              <a:spcBef>
                <a:spcPts val="600"/>
              </a:spcBef>
              <a:spcAft>
                <a:spcPts val="600"/>
              </a:spcAft>
            </a:pPr>
            <a:r>
              <a:rPr lang="en-US" sz="1800" dirty="0"/>
              <a:t>Marine life caught as bycatch can include: </a:t>
            </a:r>
          </a:p>
          <a:p>
            <a:pPr lvl="1">
              <a:spcBef>
                <a:spcPts val="600"/>
              </a:spcBef>
              <a:spcAft>
                <a:spcPts val="600"/>
              </a:spcAft>
            </a:pPr>
            <a:r>
              <a:rPr lang="en-US" sz="1400" dirty="0"/>
              <a:t>Whales and dolphins</a:t>
            </a:r>
          </a:p>
          <a:p>
            <a:pPr lvl="1">
              <a:spcBef>
                <a:spcPts val="600"/>
              </a:spcBef>
              <a:spcAft>
                <a:spcPts val="600"/>
              </a:spcAft>
            </a:pPr>
            <a:r>
              <a:rPr lang="en-US" sz="1400" dirty="0"/>
              <a:t>Seals and sea lions</a:t>
            </a:r>
          </a:p>
          <a:p>
            <a:pPr lvl="1">
              <a:spcBef>
                <a:spcPts val="600"/>
              </a:spcBef>
              <a:spcAft>
                <a:spcPts val="600"/>
              </a:spcAft>
            </a:pPr>
            <a:r>
              <a:rPr lang="en-US" sz="1400" dirty="0"/>
              <a:t>Seabirds (like </a:t>
            </a:r>
            <a:r>
              <a:rPr lang="en-US" sz="1400" dirty="0" err="1"/>
              <a:t>Tāiko</a:t>
            </a:r>
            <a:r>
              <a:rPr lang="en-US" sz="1400" dirty="0"/>
              <a:t>, the Black Petrel))</a:t>
            </a:r>
          </a:p>
          <a:p>
            <a:pPr lvl="1">
              <a:spcBef>
                <a:spcPts val="600"/>
              </a:spcBef>
              <a:spcAft>
                <a:spcPts val="600"/>
              </a:spcAft>
            </a:pPr>
            <a:r>
              <a:rPr lang="en-US" sz="1400" dirty="0"/>
              <a:t>Turtles, sharks and rays</a:t>
            </a:r>
          </a:p>
          <a:p>
            <a:pPr lvl="1">
              <a:spcBef>
                <a:spcPts val="600"/>
              </a:spcBef>
              <a:spcAft>
                <a:spcPts val="600"/>
              </a:spcAft>
            </a:pPr>
            <a:r>
              <a:rPr lang="en-US" sz="1400" dirty="0"/>
              <a:t>Other (non target) fish and shellfish</a:t>
            </a:r>
          </a:p>
        </p:txBody>
      </p:sp>
      <p:sp>
        <p:nvSpPr>
          <p:cNvPr id="4" name="Title 1"/>
          <p:cNvSpPr txBox="1">
            <a:spLocks/>
          </p:cNvSpPr>
          <p:nvPr/>
        </p:nvSpPr>
        <p:spPr>
          <a:xfrm>
            <a:off x="0" y="93911"/>
            <a:ext cx="9041534" cy="758428"/>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3300" kern="1200">
                <a:solidFill>
                  <a:schemeClr val="bg1"/>
                </a:solidFill>
                <a:latin typeface="Arial Narrow"/>
                <a:ea typeface="+mj-ea"/>
                <a:cs typeface="Arial Narrow"/>
              </a:defRPr>
            </a:lvl1pPr>
          </a:lstStyle>
          <a:p>
            <a:r>
              <a:rPr lang="en-AU" dirty="0"/>
              <a:t>ENVIRONMENTAL IMPACTS OF FISHING (PRINCIPLE 2)</a:t>
            </a:r>
            <a:endParaRPr lang="en-AU" sz="2000" dirty="0"/>
          </a:p>
        </p:txBody>
      </p:sp>
      <p:sp>
        <p:nvSpPr>
          <p:cNvPr id="11" name="TextBox 10"/>
          <p:cNvSpPr txBox="1"/>
          <p:nvPr/>
        </p:nvSpPr>
        <p:spPr>
          <a:xfrm rot="16200000">
            <a:off x="7421357" y="2280506"/>
            <a:ext cx="2193033" cy="307779"/>
          </a:xfrm>
          <a:prstGeom prst="rect">
            <a:avLst/>
          </a:prstGeom>
          <a:noFill/>
        </p:spPr>
        <p:txBody>
          <a:bodyPr wrap="square" rtlCol="0">
            <a:spAutoFit/>
          </a:bodyPr>
          <a:lstStyle/>
          <a:p>
            <a:pPr algn="r"/>
            <a:r>
              <a:rPr lang="en-IN" sz="1400" dirty="0"/>
              <a:t>Photo: Charlie Westerinen</a:t>
            </a:r>
            <a:endParaRPr lang="en-US" sz="1400" dirty="0"/>
          </a:p>
        </p:txBody>
      </p:sp>
      <p:sp>
        <p:nvSpPr>
          <p:cNvPr id="12" name="TextBox 11"/>
          <p:cNvSpPr txBox="1"/>
          <p:nvPr/>
        </p:nvSpPr>
        <p:spPr>
          <a:xfrm>
            <a:off x="5255282" y="3530913"/>
            <a:ext cx="3336752" cy="923330"/>
          </a:xfrm>
          <a:prstGeom prst="rect">
            <a:avLst/>
          </a:prstGeom>
          <a:noFill/>
        </p:spPr>
        <p:txBody>
          <a:bodyPr wrap="square" rtlCol="0">
            <a:spAutoFit/>
          </a:bodyPr>
          <a:lstStyle/>
          <a:p>
            <a:pPr algn="ctr"/>
            <a:r>
              <a:rPr lang="en-US" b="1" dirty="0" err="1"/>
              <a:t>Tāiko</a:t>
            </a:r>
            <a:r>
              <a:rPr lang="en-US" b="1" dirty="0"/>
              <a:t> or the Black Petrel </a:t>
            </a:r>
          </a:p>
          <a:p>
            <a:pPr algn="ctr"/>
            <a:r>
              <a:rPr lang="en-US" dirty="0"/>
              <a:t>Sometimes caught as ‘bycatch’</a:t>
            </a:r>
          </a:p>
          <a:p>
            <a:pPr algn="ctr"/>
            <a:r>
              <a:rPr lang="en-US" dirty="0"/>
              <a:t>by commercial fishers</a:t>
            </a:r>
          </a:p>
        </p:txBody>
      </p:sp>
      <p:pic>
        <p:nvPicPr>
          <p:cNvPr id="2" name="Picture 1" descr="Black_Petrel_SOARA Charlie Westerinen.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510667" y="1337880"/>
            <a:ext cx="2853315" cy="2193033"/>
          </a:xfrm>
          <a:prstGeom prst="rect">
            <a:avLst/>
          </a:prstGeom>
        </p:spPr>
      </p:pic>
    </p:spTree>
    <p:extLst>
      <p:ext uri="{BB962C8B-B14F-4D97-AF65-F5344CB8AC3E}">
        <p14:creationId xmlns:p14="http://schemas.microsoft.com/office/powerpoint/2010/main" val="1315275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lue_YellowSquare.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50398" y="549493"/>
            <a:ext cx="9693981" cy="4499444"/>
          </a:xfrm>
          <a:prstGeom prst="rect">
            <a:avLst/>
          </a:prstGeom>
        </p:spPr>
      </p:pic>
      <p:sp>
        <p:nvSpPr>
          <p:cNvPr id="2" name="Title 1"/>
          <p:cNvSpPr>
            <a:spLocks noGrp="1"/>
          </p:cNvSpPr>
          <p:nvPr>
            <p:ph type="title"/>
          </p:nvPr>
        </p:nvSpPr>
        <p:spPr>
          <a:xfrm>
            <a:off x="203200" y="93911"/>
            <a:ext cx="8838334" cy="758428"/>
          </a:xfrm>
        </p:spPr>
        <p:txBody>
          <a:bodyPr>
            <a:normAutofit fontScale="90000"/>
          </a:bodyPr>
          <a:lstStyle/>
          <a:p>
            <a:r>
              <a:rPr lang="en-AU" dirty="0"/>
              <a:t>ENVIRONMENTAL IMPACTS OF FISHING </a:t>
            </a:r>
            <a:r>
              <a:rPr lang="en-AU" noProof="0" dirty="0"/>
              <a:t>(PRINCIPLE 2)</a:t>
            </a:r>
            <a:endParaRPr lang="en-AU" sz="2000" noProof="0" dirty="0"/>
          </a:p>
        </p:txBody>
      </p:sp>
      <p:sp>
        <p:nvSpPr>
          <p:cNvPr id="5" name="Content Placeholder 2"/>
          <p:cNvSpPr txBox="1">
            <a:spLocks/>
          </p:cNvSpPr>
          <p:nvPr/>
        </p:nvSpPr>
        <p:spPr>
          <a:xfrm>
            <a:off x="4378884" y="1026056"/>
            <a:ext cx="4264103" cy="3579639"/>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lnSpc>
                <a:spcPct val="112000"/>
              </a:lnSpc>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lnSpc>
                <a:spcPct val="112000"/>
              </a:lnSpc>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lnSpc>
                <a:spcPct val="112000"/>
              </a:lnSpc>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lnSpc>
                <a:spcPct val="112000"/>
              </a:lnSpc>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lnSpc>
                <a:spcPct val="112000"/>
              </a:lnSpc>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32000"/>
              </a:lnSpc>
              <a:buFont typeface="Arial"/>
              <a:buNone/>
            </a:pPr>
            <a:r>
              <a:rPr lang="en-US" sz="2600" b="1" dirty="0">
                <a:solidFill>
                  <a:srgbClr val="005DAA"/>
                </a:solidFill>
                <a:latin typeface="Arial Narrow"/>
                <a:cs typeface="Arial Narrow"/>
              </a:rPr>
              <a:t>MAHI / ACTIVITY</a:t>
            </a:r>
          </a:p>
          <a:p>
            <a:pPr marL="457200" indent="-457200">
              <a:lnSpc>
                <a:spcPct val="132000"/>
              </a:lnSpc>
              <a:buAutoNum type="arabicPeriod"/>
            </a:pPr>
            <a:r>
              <a:rPr lang="en-US" sz="2100" dirty="0"/>
              <a:t>Complete </a:t>
            </a:r>
            <a:r>
              <a:rPr lang="en-US" sz="2100" dirty="0">
                <a:solidFill>
                  <a:srgbClr val="005DAA"/>
                </a:solidFill>
              </a:rPr>
              <a:t>Activity ‘Bycatch in a Bucket’ </a:t>
            </a:r>
            <a:r>
              <a:rPr lang="en-US" sz="2100" dirty="0"/>
              <a:t>OR </a:t>
            </a:r>
            <a:r>
              <a:rPr lang="en-US" sz="2100" dirty="0">
                <a:solidFill>
                  <a:srgbClr val="005DAA"/>
                </a:solidFill>
              </a:rPr>
              <a:t>‘Bycatch Field Trip’ </a:t>
            </a:r>
            <a:r>
              <a:rPr lang="en-US" sz="2100" dirty="0"/>
              <a:t>to experience the dilemma of fishing for a target species with no bycatch</a:t>
            </a:r>
          </a:p>
          <a:p>
            <a:pPr marL="457200" indent="-457200">
              <a:spcAft>
                <a:spcPts val="300"/>
              </a:spcAft>
              <a:buFont typeface="+mj-lt"/>
              <a:buAutoNum type="arabicPeriod"/>
            </a:pPr>
            <a:r>
              <a:rPr lang="en-US" sz="2100" dirty="0"/>
              <a:t>Create your own Bycatch game using </a:t>
            </a:r>
            <a:r>
              <a:rPr lang="en-US" sz="2100" dirty="0">
                <a:hlinkClick r:id="rId4"/>
              </a:rPr>
              <a:t>Scratch</a:t>
            </a:r>
            <a:r>
              <a:rPr lang="en-US" sz="2100" dirty="0"/>
              <a:t>. Check out this one as an </a:t>
            </a:r>
            <a:r>
              <a:rPr lang="en-US" sz="2100" dirty="0">
                <a:hlinkClick r:id="rId5"/>
              </a:rPr>
              <a:t>example</a:t>
            </a:r>
            <a:endParaRPr lang="en-US" sz="2100" dirty="0"/>
          </a:p>
          <a:p>
            <a:pPr marL="457200" indent="-457200" algn="ctr">
              <a:lnSpc>
                <a:spcPct val="132000"/>
              </a:lnSpc>
              <a:buAutoNum type="arabicPeriod"/>
            </a:pPr>
            <a:endParaRPr lang="en-US" sz="2100" dirty="0"/>
          </a:p>
          <a:p>
            <a:pPr marL="0" indent="0" algn="ctr">
              <a:lnSpc>
                <a:spcPct val="132000"/>
              </a:lnSpc>
              <a:buFont typeface="Arial"/>
              <a:buNone/>
            </a:pPr>
            <a:endParaRPr lang="en-US" sz="2100" dirty="0"/>
          </a:p>
        </p:txBody>
      </p:sp>
      <p:sp>
        <p:nvSpPr>
          <p:cNvPr id="8" name="Content Placeholder 2"/>
          <p:cNvSpPr txBox="1">
            <a:spLocks/>
          </p:cNvSpPr>
          <p:nvPr/>
        </p:nvSpPr>
        <p:spPr>
          <a:xfrm>
            <a:off x="497254" y="1224419"/>
            <a:ext cx="3464016" cy="1315914"/>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lnSpc>
                <a:spcPct val="112000"/>
              </a:lnSpc>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lnSpc>
                <a:spcPct val="112000"/>
              </a:lnSpc>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lnSpc>
                <a:spcPct val="112000"/>
              </a:lnSpc>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lnSpc>
                <a:spcPct val="112000"/>
              </a:lnSpc>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lnSpc>
                <a:spcPct val="112000"/>
              </a:lnSpc>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AU" sz="2200" b="1" dirty="0">
                <a:solidFill>
                  <a:srgbClr val="002E6C"/>
                </a:solidFill>
                <a:latin typeface="Arial Narrow"/>
                <a:cs typeface="Arial Narrow"/>
              </a:rPr>
              <a:t>MĀTAKI TĒNEI / WATCH THIS</a:t>
            </a:r>
          </a:p>
          <a:p>
            <a:pPr marL="0" indent="0" algn="ctr">
              <a:buFont typeface="Arial"/>
              <a:buNone/>
            </a:pPr>
            <a:r>
              <a:rPr lang="en-AU" sz="2000" dirty="0"/>
              <a:t>Short video [1:00] on </a:t>
            </a:r>
            <a:r>
              <a:rPr lang="en-AU" sz="2000" dirty="0">
                <a:hlinkClick r:id="rId6"/>
              </a:rPr>
              <a:t>What is Bycatch and how it can be managed</a:t>
            </a:r>
            <a:endParaRPr lang="en-AU" sz="2000" dirty="0"/>
          </a:p>
          <a:p>
            <a:pPr marL="0" indent="0">
              <a:buFont typeface="Arial"/>
              <a:buNone/>
            </a:pPr>
            <a:endParaRPr lang="en-AU" sz="600" dirty="0"/>
          </a:p>
        </p:txBody>
      </p:sp>
      <p:pic>
        <p:nvPicPr>
          <p:cNvPr id="9" name="Picture 8" descr="Screenshot 2020-06-10 15.44.19.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129730" y="2559286"/>
            <a:ext cx="2113006" cy="1932675"/>
          </a:xfrm>
          <a:prstGeom prst="rect">
            <a:avLst/>
          </a:prstGeom>
        </p:spPr>
      </p:pic>
    </p:spTree>
    <p:extLst>
      <p:ext uri="{BB962C8B-B14F-4D97-AF65-F5344CB8AC3E}">
        <p14:creationId xmlns:p14="http://schemas.microsoft.com/office/powerpoint/2010/main" val="418115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129699</TotalTime>
  <Words>511</Words>
  <Application>Microsoft Macintosh PowerPoint</Application>
  <PresentationFormat>On-screen Show (16:9)</PresentationFormat>
  <Paragraphs>61</Paragraphs>
  <Slides>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Arial Narrow</vt:lpstr>
      <vt:lpstr>Calibri</vt:lpstr>
      <vt:lpstr>MetaPro-Normal</vt:lpstr>
      <vt:lpstr>Office Theme</vt:lpstr>
      <vt:lpstr>PowerPoint Presentation</vt:lpstr>
      <vt:lpstr>PowerPoint Presentation</vt:lpstr>
      <vt:lpstr>PowerPoint Presentation</vt:lpstr>
      <vt:lpstr>ENVIRONMENTAL IMPACTS OF FISHING (PRINCIPLE 2)</vt:lpstr>
    </vt:vector>
  </TitlesOfParts>
  <Company>Indigo Pacific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Rika Milne</dc:creator>
  <cp:lastModifiedBy>Rika Milne</cp:lastModifiedBy>
  <cp:revision>315</cp:revision>
  <dcterms:created xsi:type="dcterms:W3CDTF">2020-04-01T02:04:56Z</dcterms:created>
  <dcterms:modified xsi:type="dcterms:W3CDTF">2022-06-06T20:31:34Z</dcterms:modified>
</cp:coreProperties>
</file>