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45" r:id="rId2"/>
    <p:sldId id="346" r:id="rId3"/>
    <p:sldId id="311" r:id="rId4"/>
    <p:sldId id="343" r:id="rId5"/>
    <p:sldId id="321" r:id="rId6"/>
    <p:sldId id="305" r:id="rId7"/>
    <p:sldId id="330" r:id="rId8"/>
    <p:sldId id="331" r:id="rId9"/>
    <p:sldId id="304" r:id="rId10"/>
    <p:sldId id="279" r:id="rId11"/>
    <p:sldId id="333" r:id="rId12"/>
    <p:sldId id="322" r:id="rId13"/>
    <p:sldId id="349" r:id="rId14"/>
    <p:sldId id="258" r:id="rId15"/>
    <p:sldId id="260" r:id="rId16"/>
    <p:sldId id="328" r:id="rId17"/>
    <p:sldId id="339" r:id="rId18"/>
    <p:sldId id="280" r:id="rId19"/>
    <p:sldId id="268" r:id="rId20"/>
    <p:sldId id="283" r:id="rId21"/>
    <p:sldId id="266" r:id="rId22"/>
    <p:sldId id="347" r:id="rId23"/>
    <p:sldId id="270" r:id="rId24"/>
    <p:sldId id="336" r:id="rId25"/>
    <p:sldId id="306" r:id="rId26"/>
    <p:sldId id="284" r:id="rId27"/>
    <p:sldId id="309" r:id="rId28"/>
    <p:sldId id="351" r:id="rId29"/>
    <p:sldId id="350" r:id="rId30"/>
    <p:sldId id="34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B194"/>
    <a:srgbClr val="002E6C"/>
    <a:srgbClr val="009AC7"/>
    <a:srgbClr val="00B6DE"/>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82CB7-8211-904B-B6E8-1A5193C6D281}" v="119" dt="2024-04-23T07:46:32.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4773" autoAdjust="0"/>
  </p:normalViewPr>
  <p:slideViewPr>
    <p:cSldViewPr snapToGrid="0" snapToObjects="1">
      <p:cViewPr varScale="1">
        <p:scale>
          <a:sx n="112" d="100"/>
          <a:sy n="112" d="100"/>
        </p:scale>
        <p:origin x="536" y="184"/>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d5d520ec-da04-4164-b1f6-43a48e255efa" providerId="ADAL" clId="{ED782CB7-8211-904B-B6E8-1A5193C6D281}"/>
    <pc:docChg chg="undo redo custSel modSld">
      <pc:chgData name="Rika Milne" userId="d5d520ec-da04-4164-b1f6-43a48e255efa" providerId="ADAL" clId="{ED782CB7-8211-904B-B6E8-1A5193C6D281}" dt="2024-05-07T05:51:17.388" v="131" actId="1076"/>
      <pc:docMkLst>
        <pc:docMk/>
      </pc:docMkLst>
      <pc:sldChg chg="addSp delSp modSp mod delAnim modAnim modNotesTx">
        <pc:chgData name="Rika Milne" userId="d5d520ec-da04-4164-b1f6-43a48e255efa" providerId="ADAL" clId="{ED782CB7-8211-904B-B6E8-1A5193C6D281}" dt="2024-04-23T07:46:32.294" v="129"/>
        <pc:sldMkLst>
          <pc:docMk/>
          <pc:sldMk cId="3645841980" sldId="260"/>
        </pc:sldMkLst>
        <pc:spChg chg="mod">
          <ac:chgData name="Rika Milne" userId="d5d520ec-da04-4164-b1f6-43a48e255efa" providerId="ADAL" clId="{ED782CB7-8211-904B-B6E8-1A5193C6D281}" dt="2024-04-23T07:45:25.636" v="125" actId="207"/>
          <ac:spMkLst>
            <pc:docMk/>
            <pc:sldMk cId="3645841980" sldId="260"/>
            <ac:spMk id="3" creationId="{00000000-0000-0000-0000-000000000000}"/>
          </ac:spMkLst>
        </pc:spChg>
        <pc:spChg chg="add del mod">
          <ac:chgData name="Rika Milne" userId="d5d520ec-da04-4164-b1f6-43a48e255efa" providerId="ADAL" clId="{ED782CB7-8211-904B-B6E8-1A5193C6D281}" dt="2024-04-22T01:05:23.732" v="3" actId="931"/>
          <ac:spMkLst>
            <pc:docMk/>
            <pc:sldMk cId="3645841980" sldId="260"/>
            <ac:spMk id="8" creationId="{EAA93137-0215-E37E-029C-E4281C5A9F4B}"/>
          </ac:spMkLst>
        </pc:spChg>
        <pc:picChg chg="del">
          <ac:chgData name="Rika Milne" userId="d5d520ec-da04-4164-b1f6-43a48e255efa" providerId="ADAL" clId="{ED782CB7-8211-904B-B6E8-1A5193C6D281}" dt="2024-04-22T01:05:07.926" v="2" actId="478"/>
          <ac:picMkLst>
            <pc:docMk/>
            <pc:sldMk cId="3645841980" sldId="260"/>
            <ac:picMk id="6" creationId="{00000000-0000-0000-0000-000000000000}"/>
          </ac:picMkLst>
        </pc:picChg>
        <pc:picChg chg="add mod">
          <ac:chgData name="Rika Milne" userId="d5d520ec-da04-4164-b1f6-43a48e255efa" providerId="ADAL" clId="{ED782CB7-8211-904B-B6E8-1A5193C6D281}" dt="2024-04-23T07:46:32.294" v="129"/>
          <ac:picMkLst>
            <pc:docMk/>
            <pc:sldMk cId="3645841980" sldId="260"/>
            <ac:picMk id="10" creationId="{F42B3205-235F-2416-4225-A5C1D5D9E6D0}"/>
          </ac:picMkLst>
        </pc:picChg>
      </pc:sldChg>
      <pc:sldChg chg="modSp">
        <pc:chgData name="Rika Milne" userId="d5d520ec-da04-4164-b1f6-43a48e255efa" providerId="ADAL" clId="{ED782CB7-8211-904B-B6E8-1A5193C6D281}" dt="2024-04-20T07:59:40.668" v="1" actId="207"/>
        <pc:sldMkLst>
          <pc:docMk/>
          <pc:sldMk cId="4021325204" sldId="333"/>
        </pc:sldMkLst>
        <pc:spChg chg="mod">
          <ac:chgData name="Rika Milne" userId="d5d520ec-da04-4164-b1f6-43a48e255efa" providerId="ADAL" clId="{ED782CB7-8211-904B-B6E8-1A5193C6D281}" dt="2024-04-20T07:59:40.668" v="1" actId="207"/>
          <ac:spMkLst>
            <pc:docMk/>
            <pc:sldMk cId="4021325204" sldId="333"/>
            <ac:spMk id="4" creationId="{00000000-0000-0000-0000-000000000000}"/>
          </ac:spMkLst>
        </pc:spChg>
      </pc:sldChg>
      <pc:sldChg chg="addSp modSp mod">
        <pc:chgData name="Rika Milne" userId="d5d520ec-da04-4164-b1f6-43a48e255efa" providerId="ADAL" clId="{ED782CB7-8211-904B-B6E8-1A5193C6D281}" dt="2024-05-07T05:51:17.388" v="131" actId="1076"/>
        <pc:sldMkLst>
          <pc:docMk/>
          <pc:sldMk cId="2491814070" sldId="346"/>
        </pc:sldMkLst>
        <pc:spChg chg="add mod">
          <ac:chgData name="Rika Milne" userId="d5d520ec-da04-4164-b1f6-43a48e255efa" providerId="ADAL" clId="{ED782CB7-8211-904B-B6E8-1A5193C6D281}" dt="2024-05-07T05:51:17.388" v="131" actId="1076"/>
          <ac:spMkLst>
            <pc:docMk/>
            <pc:sldMk cId="2491814070" sldId="346"/>
            <ac:spMk id="4" creationId="{5E53910B-3636-FFE2-EFBF-7641FC7A05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5/7/24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5/7/24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sc.org/standards-and-certification/developing-our-standards/ending-shark-finning" TargetMode="External"/><Relationship Id="rId7" Type="http://schemas.openxmlformats.org/officeDocument/2006/relationships/hyperlink" Target="https://vimeo.com/1681100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sharkstewards.org" TargetMode="External"/><Relationship Id="rId5" Type="http://schemas.openxmlformats.org/officeDocument/2006/relationships/hyperlink" Target="https://ocean.si.edu/ocean-life/sharks-rays/shark-finning-sharks-turned-prey" TargetMode="External"/><Relationship Id="rId4" Type="http://schemas.openxmlformats.org/officeDocument/2006/relationships/hyperlink" Target="https://www.worldwildlife.org/species/shark"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NZ" sz="1200" kern="1200" dirty="0">
                <a:solidFill>
                  <a:schemeClr val="tx1"/>
                </a:solidFill>
                <a:effectLst/>
                <a:latin typeface="MetaPro-Normal"/>
                <a:ea typeface="+mn-ea"/>
                <a:cs typeface="MetaPro-Normal"/>
              </a:rPr>
              <a:t>He tai moana, he tai ika, 	</a:t>
            </a:r>
            <a:endParaRPr lang="en-IN"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etaPro-Normal"/>
                <a:ea typeface="+mn-ea"/>
                <a:cs typeface="MetaPro-Normal"/>
              </a:rPr>
              <a:t>He tai timu</a:t>
            </a:r>
            <a:r>
              <a:rPr lang="mi-NZ" sz="1200" kern="1200" dirty="0">
                <a:solidFill>
                  <a:schemeClr val="tx1"/>
                </a:solidFill>
                <a:effectLst/>
                <a:latin typeface="MetaPro-Normal"/>
                <a:ea typeface="+mn-ea"/>
                <a:cs typeface="MetaPro-Normal"/>
              </a:rPr>
              <a:t>, he ika nunumi</a:t>
            </a:r>
          </a:p>
          <a:p>
            <a:pPr marL="0" marR="0" indent="0" algn="ctr" defTabSz="457200" rtl="0" eaLnBrk="1" fontAlgn="auto" latinLnBrk="0" hangingPunct="1">
              <a:lnSpc>
                <a:spcPct val="100000"/>
              </a:lnSpc>
              <a:spcBef>
                <a:spcPts val="0"/>
              </a:spcBef>
              <a:spcAft>
                <a:spcPts val="0"/>
              </a:spcAft>
              <a:buClrTx/>
              <a:buSzTx/>
              <a:buFontTx/>
              <a:buNone/>
              <a:tabLst/>
              <a:defRPr/>
            </a:pPr>
            <a:endParaRPr lang="mi-NZ" sz="1200" kern="1200" dirty="0">
              <a:solidFill>
                <a:schemeClr val="tx1"/>
              </a:solidFill>
              <a:effectLst/>
              <a:latin typeface="MetaPro-Normal"/>
              <a:ea typeface="+mn-ea"/>
              <a:cs typeface="MetaPro-Normal"/>
            </a:endParaRPr>
          </a:p>
          <a:p>
            <a:pPr algn="ctr"/>
            <a:r>
              <a:rPr lang="en-NZ" sz="1200" i="1" kern="1200" dirty="0">
                <a:solidFill>
                  <a:schemeClr val="tx1"/>
                </a:solidFill>
                <a:effectLst/>
                <a:latin typeface="MetaPro-Normal"/>
                <a:ea typeface="+mn-ea"/>
                <a:cs typeface="MetaPro-Normal"/>
              </a:rPr>
              <a:t>A sea that is healthy, is a sea that flourishes with life	</a:t>
            </a:r>
            <a:endParaRPr lang="en-IN" sz="1200" kern="1200" dirty="0">
              <a:solidFill>
                <a:schemeClr val="tx1"/>
              </a:solidFill>
              <a:effectLst/>
              <a:latin typeface="MetaPro-Normal"/>
              <a:ea typeface="+mn-ea"/>
              <a:cs typeface="MetaPro-Normal"/>
            </a:endParaRPr>
          </a:p>
          <a:p>
            <a:pPr algn="ctr"/>
            <a:r>
              <a:rPr lang="en-NZ" sz="1200" i="1" kern="1200" dirty="0">
                <a:solidFill>
                  <a:schemeClr val="tx1"/>
                </a:solidFill>
                <a:effectLst/>
                <a:latin typeface="MetaPro-Normal"/>
                <a:ea typeface="+mn-ea"/>
                <a:cs typeface="MetaPro-Normal"/>
              </a:rPr>
              <a:t>A sea in decline, becomes void of sea life</a:t>
            </a:r>
            <a:r>
              <a:rPr lang="en-IN" dirty="0">
                <a:effectLst/>
              </a:rPr>
              <a:t> </a:t>
            </a:r>
            <a:endParaRPr lang="mi-NZ"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mi-NZ"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etaPro-Normal"/>
                <a:ea typeface="+mn-ea"/>
                <a:cs typeface="MetaPro-Normal"/>
              </a:rPr>
              <a:t>Whaktauki or proverb – it outlines a two way context;  the need for caring for the ocean or the repercussions of mismanagement of resources</a:t>
            </a:r>
            <a:endParaRPr lang="en-IN" sz="1200"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a:t>
            </a:fld>
            <a:endParaRPr lang="en-US" dirty="0"/>
          </a:p>
        </p:txBody>
      </p:sp>
    </p:spTree>
    <p:extLst>
      <p:ext uri="{BB962C8B-B14F-4D97-AF65-F5344CB8AC3E}">
        <p14:creationId xmlns:p14="http://schemas.microsoft.com/office/powerpoint/2010/main" val="416823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sz="1200" b="1" kern="1200" baseline="0" dirty="0">
              <a:solidFill>
                <a:srgbClr val="175EAA"/>
              </a:solidFill>
              <a:effectLst/>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cs typeface="+mn-cs"/>
              </a:rPr>
              <a:t>For the </a:t>
            </a:r>
            <a:r>
              <a:rPr lang="en-US" sz="1100" kern="1200" dirty="0" err="1">
                <a:solidFill>
                  <a:schemeClr val="tx1"/>
                </a:solidFill>
                <a:effectLst/>
                <a:latin typeface="+mn-lt"/>
                <a:cs typeface="+mn-cs"/>
              </a:rPr>
              <a:t>Whaitere</a:t>
            </a:r>
            <a:r>
              <a:rPr lang="en-US" sz="1100" kern="1200" dirty="0">
                <a:solidFill>
                  <a:schemeClr val="tx1"/>
                </a:solidFill>
                <a:effectLst/>
                <a:latin typeface="+mn-lt"/>
                <a:cs typeface="+mn-cs"/>
              </a:rPr>
              <a:t> </a:t>
            </a:r>
            <a:r>
              <a:rPr lang="mr-IN" sz="1100" kern="1200" dirty="0">
                <a:solidFill>
                  <a:schemeClr val="tx1"/>
                </a:solidFill>
                <a:effectLst/>
                <a:latin typeface="+mn-lt"/>
                <a:cs typeface="+mn-cs"/>
              </a:rPr>
              <a:t>–</a:t>
            </a:r>
            <a:r>
              <a:rPr lang="en-US" sz="1100" kern="1200" dirty="0">
                <a:solidFill>
                  <a:schemeClr val="tx1"/>
                </a:solidFill>
                <a:effectLst/>
                <a:latin typeface="+mn-lt"/>
                <a:cs typeface="+mn-cs"/>
              </a:rPr>
              <a:t> Enchanted Stingray</a:t>
            </a:r>
            <a:r>
              <a:rPr lang="en-US" sz="1100" kern="1200" baseline="0" dirty="0">
                <a:solidFill>
                  <a:schemeClr val="tx1"/>
                </a:solidFill>
                <a:effectLst/>
                <a:latin typeface="+mn-lt"/>
                <a:cs typeface="+mn-cs"/>
              </a:rPr>
              <a:t> story </a:t>
            </a:r>
            <a:r>
              <a:rPr lang="en-US" sz="1100" dirty="0"/>
              <a:t>(can be read in </a:t>
            </a:r>
            <a:r>
              <a:rPr lang="en-US" sz="1100" dirty="0" err="1"/>
              <a:t>Ingarihi</a:t>
            </a:r>
            <a:r>
              <a:rPr lang="en-US" sz="1100" dirty="0"/>
              <a:t> or English and Te Reo Māori)</a:t>
            </a:r>
            <a:r>
              <a:rPr lang="en-US" sz="1100" kern="1200" baseline="0" dirty="0">
                <a:solidFill>
                  <a:schemeClr val="tx1"/>
                </a:solidFill>
                <a:effectLst/>
                <a:latin typeface="+mn-lt"/>
                <a:cs typeface="+mn-cs"/>
              </a:rPr>
              <a:t> see:  http://</a:t>
            </a:r>
            <a:r>
              <a:rPr lang="en-US" sz="1100" kern="1200" baseline="0" dirty="0" err="1">
                <a:solidFill>
                  <a:schemeClr val="tx1"/>
                </a:solidFill>
                <a:effectLst/>
                <a:latin typeface="+mn-lt"/>
                <a:cs typeface="+mn-cs"/>
              </a:rPr>
              <a:t>eng.mataurangamaori.tki.org.nz</a:t>
            </a:r>
            <a:r>
              <a:rPr lang="en-US" sz="1100" kern="1200" baseline="0" dirty="0">
                <a:solidFill>
                  <a:schemeClr val="tx1"/>
                </a:solidFill>
                <a:effectLst/>
                <a:latin typeface="+mn-lt"/>
                <a:cs typeface="+mn-cs"/>
              </a:rPr>
              <a:t>/Support-materials/Te-Reo-Maori/Maori-Myths-Legends-and-Contemporary-Stories/</a:t>
            </a:r>
            <a:r>
              <a:rPr lang="en-US" sz="1100" kern="1200" baseline="0" dirty="0" err="1">
                <a:solidFill>
                  <a:schemeClr val="tx1"/>
                </a:solidFill>
                <a:effectLst/>
                <a:latin typeface="+mn-lt"/>
                <a:cs typeface="+mn-cs"/>
              </a:rPr>
              <a:t>Whaitere</a:t>
            </a:r>
            <a:r>
              <a:rPr lang="en-US" sz="1100" kern="1200" baseline="0" dirty="0">
                <a:solidFill>
                  <a:schemeClr val="tx1"/>
                </a:solidFill>
                <a:effectLst/>
                <a:latin typeface="+mn-lt"/>
                <a:cs typeface="+mn-cs"/>
              </a:rPr>
              <a:t>-the-enchanted-stingray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For the story of the giant fish caught by </a:t>
            </a:r>
            <a:r>
              <a:rPr lang="en-US" sz="1100" dirty="0" err="1"/>
              <a:t>Māui</a:t>
            </a:r>
            <a:r>
              <a:rPr lang="en-US" sz="1100" dirty="0"/>
              <a:t> (can be read in </a:t>
            </a:r>
            <a:r>
              <a:rPr lang="en-US" sz="1100" dirty="0" err="1"/>
              <a:t>Ingarihi</a:t>
            </a:r>
            <a:r>
              <a:rPr lang="en-US" sz="1100" dirty="0"/>
              <a:t> or English and Te Reo Māori) see: http://</a:t>
            </a:r>
            <a:r>
              <a:rPr lang="en-US" sz="1100" dirty="0" err="1"/>
              <a:t>eng.mataurangamaori.tki.org.nz</a:t>
            </a:r>
            <a:r>
              <a:rPr lang="en-US" sz="1100" dirty="0"/>
              <a:t>/Support-materials/Te-Reo-Maori/Maori-Myths-Legends-and-Contemporary-Stories/Maui-and-the-giant-fish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For the story of the</a:t>
            </a:r>
            <a:r>
              <a:rPr lang="en-US" sz="1100" baseline="0" dirty="0"/>
              <a:t> </a:t>
            </a:r>
            <a:r>
              <a:rPr lang="en-US" sz="1100" dirty="0"/>
              <a:t>legendary explorer </a:t>
            </a:r>
            <a:r>
              <a:rPr lang="en-US" sz="1100" dirty="0" err="1"/>
              <a:t>Kupe</a:t>
            </a:r>
            <a:r>
              <a:rPr lang="en-US" sz="1100" dirty="0"/>
              <a:t>, who had a famous battle with a giant </a:t>
            </a:r>
            <a:r>
              <a:rPr lang="en-US" sz="1100" dirty="0" err="1"/>
              <a:t>wheke</a:t>
            </a:r>
            <a:r>
              <a:rPr lang="en-US" sz="1100" dirty="0"/>
              <a:t> [octopus], and was also a great fisherman (can be read in </a:t>
            </a:r>
            <a:r>
              <a:rPr lang="en-US" sz="1100" dirty="0" err="1"/>
              <a:t>Ingarihi</a:t>
            </a:r>
            <a:r>
              <a:rPr lang="en-US" sz="1100" dirty="0"/>
              <a:t> or English and Te Reo Māori) see: http://</a:t>
            </a:r>
            <a:r>
              <a:rPr lang="en-US" sz="1100" dirty="0" err="1"/>
              <a:t>eng.mataurangamaori.tki.org.nz</a:t>
            </a:r>
            <a:r>
              <a:rPr lang="en-US" sz="1100" dirty="0"/>
              <a:t>/Support-materials/Te-Reo-Maori/Maori-Myths-Legends-and-Contemporary-Stories/</a:t>
            </a:r>
            <a:r>
              <a:rPr lang="en-US" sz="1100" dirty="0" err="1"/>
              <a:t>Kupe</a:t>
            </a:r>
            <a:r>
              <a:rPr lang="en-US" sz="1100" dirty="0"/>
              <a:t>-and-the-Giant-</a:t>
            </a:r>
            <a:r>
              <a:rPr lang="en-US" sz="1100" dirty="0" err="1"/>
              <a:t>Wheke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HOW TO PLAY KAHOOT</a:t>
            </a:r>
            <a:endParaRPr lang="en-US" sz="1200" b="0" baseline="0" dirty="0">
              <a:solidFill>
                <a:srgbClr val="175EAA"/>
              </a:solidFill>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Navigate to the page called </a:t>
            </a:r>
            <a:r>
              <a:rPr lang="en-US" sz="1100" b="1" baseline="0" dirty="0">
                <a:latin typeface="MetaPro-Normal"/>
                <a:cs typeface="MetaPro-Normal"/>
              </a:rPr>
              <a:t>Marine Stewardship Council </a:t>
            </a:r>
            <a:r>
              <a:rPr lang="en-US" sz="1100" b="1" baseline="0">
                <a:latin typeface="MetaPro-Normal"/>
                <a:cs typeface="MetaPro-Normal"/>
              </a:rPr>
              <a:t>Kahoot page</a:t>
            </a:r>
            <a:endParaRPr lang="en-US" sz="1100" b="1" baseline="0"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https://</a:t>
            </a:r>
            <a:r>
              <a:rPr lang="en-US" sz="1100" b="0" baseline="0" dirty="0" err="1">
                <a:latin typeface="MetaPro-Normal"/>
                <a:cs typeface="MetaPro-Normal"/>
              </a:rPr>
              <a:t>www.msc.org</a:t>
            </a:r>
            <a:r>
              <a:rPr lang="en-US" sz="1100" b="0" baseline="0" dirty="0">
                <a:latin typeface="MetaPro-Normal"/>
                <a:cs typeface="MetaPro-Normal"/>
              </a:rPr>
              <a:t>/</a:t>
            </a:r>
            <a:r>
              <a:rPr lang="en-US" sz="1100" b="0" baseline="0" dirty="0" err="1">
                <a:latin typeface="MetaPro-Normal"/>
                <a:cs typeface="MetaPro-Normal"/>
              </a:rPr>
              <a:t>en</a:t>
            </a:r>
            <a:r>
              <a:rPr lang="en-US" sz="1100" b="0" baseline="0" dirty="0">
                <a:latin typeface="MetaPro-Normal"/>
                <a:cs typeface="MetaPro-Normal"/>
              </a:rPr>
              <a:t>-au/for-teachers/ocean-literacy/new-</a:t>
            </a:r>
            <a:r>
              <a:rPr lang="en-US" sz="1100" b="0" baseline="0" dirty="0" err="1">
                <a:latin typeface="MetaPro-Normal"/>
                <a:cs typeface="MetaPro-Normal"/>
              </a:rPr>
              <a:t>zealand</a:t>
            </a:r>
            <a:r>
              <a:rPr lang="en-US" sz="1100" b="0" baseline="0" dirty="0">
                <a:latin typeface="MetaPro-Normal"/>
                <a:cs typeface="MetaPro-Normal"/>
              </a:rPr>
              <a:t>-education-curriculum/</a:t>
            </a:r>
            <a:r>
              <a:rPr lang="en-US" sz="1100" b="0" baseline="0" dirty="0" err="1">
                <a:latin typeface="MetaPro-Normal"/>
                <a:cs typeface="MetaPro-Normal"/>
              </a:rPr>
              <a:t>kahoot</a:t>
            </a:r>
            <a:r>
              <a:rPr lang="en-US" sz="1100" b="0" baseline="0" dirty="0">
                <a:latin typeface="MetaPro-Normal"/>
                <a:cs typeface="MetaPro-Normal"/>
              </a:rPr>
              <a:t>-quizzes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At </a:t>
            </a:r>
            <a:r>
              <a:rPr lang="en-US" sz="1100" b="0" baseline="0" dirty="0" err="1">
                <a:latin typeface="MetaPro-Normal"/>
                <a:cs typeface="MetaPro-Normal"/>
              </a:rPr>
              <a:t>Kahoot.it</a:t>
            </a:r>
            <a:r>
              <a:rPr lang="en-US" sz="1100" b="0" baseline="0" dirty="0">
                <a:latin typeface="MetaPro-Normal"/>
                <a:cs typeface="MetaPro-Normal"/>
              </a:rPr>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See additional instructions, options, and how to make your own </a:t>
            </a:r>
            <a:r>
              <a:rPr lang="en-US" sz="1100" b="0" baseline="0" dirty="0" err="1">
                <a:latin typeface="MetaPro-Normal"/>
                <a:cs typeface="MetaPro-Normal"/>
              </a:rPr>
              <a:t>Kahoot</a:t>
            </a:r>
            <a:r>
              <a:rPr lang="en-US" sz="1100" b="0" baseline="0" dirty="0">
                <a:latin typeface="MetaPro-Normal"/>
                <a:cs typeface="MetaPro-Normal"/>
              </a:rPr>
              <a:t> at: https://</a:t>
            </a:r>
            <a:r>
              <a:rPr lang="en-US" sz="1100" b="0" baseline="0" dirty="0" err="1">
                <a:latin typeface="MetaPro-Normal"/>
                <a:cs typeface="MetaPro-Normal"/>
              </a:rPr>
              <a:t>kahoot.com</a:t>
            </a:r>
            <a:endParaRPr lang="en-US" sz="1100" b="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a:p>
        </p:txBody>
      </p:sp>
    </p:spTree>
    <p:extLst>
      <p:ext uri="{BB962C8B-B14F-4D97-AF65-F5344CB8AC3E}">
        <p14:creationId xmlns:p14="http://schemas.microsoft.com/office/powerpoint/2010/main" val="5215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12</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Entire</a:t>
            </a:r>
            <a:r>
              <a:rPr lang="en-US" baseline="0" dirty="0"/>
              <a:t> m</a:t>
            </a:r>
            <a:r>
              <a:rPr lang="en-US" dirty="0"/>
              <a:t>arine</a:t>
            </a:r>
            <a:r>
              <a:rPr lang="en-US" baseline="0" dirty="0"/>
              <a:t> communities can be affected through food web connections. For example, in Aotearoa New Zealand where snapper are overfished then kina (sea urchin) numbers start to increase and seaweed decreases (eaten by kina)</a:t>
            </a:r>
            <a:endParaRPr lang="en-US" dirty="0"/>
          </a:p>
          <a:p>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x-none" sz="1200" b="1" dirty="0">
                <a:solidFill>
                  <a:srgbClr val="175EAA"/>
                </a:solidFill>
              </a:rPr>
              <a:t>MAHI /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See also </a:t>
            </a:r>
            <a:r>
              <a:rPr lang="en-US" sz="1200" b="1" dirty="0"/>
              <a:t>Overfishing Activities</a:t>
            </a:r>
            <a:endParaRPr lang="en-US" dirty="0"/>
          </a:p>
          <a:p>
            <a:endParaRPr lang="en-US" dirty="0"/>
          </a:p>
          <a:p>
            <a:r>
              <a:rPr lang="en-US" dirty="0"/>
              <a:t>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13</a:t>
            </a:fld>
            <a:endParaRPr lang="en-US"/>
          </a:p>
        </p:txBody>
      </p:sp>
    </p:spTree>
    <p:extLst>
      <p:ext uri="{BB962C8B-B14F-4D97-AF65-F5344CB8AC3E}">
        <p14:creationId xmlns:p14="http://schemas.microsoft.com/office/powerpoint/2010/main" val="388852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t>A 2015 WWF report suggested that Marine life declined by almost half</a:t>
            </a:r>
            <a:r>
              <a:rPr lang="en-US" sz="1200" baseline="0" dirty="0"/>
              <a:t>. This statistic is from WWF who found the size of marine populations had declined by almost half (49%) between 1970 and 2012 [according to WWF’s Living Blue Planet Report 2015]. </a:t>
            </a:r>
            <a:endParaRPr lang="en-US" sz="1200" b="1" dirty="0">
              <a:latin typeface="MetaPro-Normal"/>
              <a:cs typeface="MetaPro-Normal"/>
            </a:endParaRPr>
          </a:p>
          <a:p>
            <a:endParaRPr lang="en-US" dirty="0">
              <a:solidFill>
                <a:srgbClr val="000000"/>
              </a:solidFill>
            </a:endParaRPr>
          </a:p>
          <a:p>
            <a:r>
              <a:rPr lang="x-none" sz="1200" b="1" dirty="0">
                <a:solidFill>
                  <a:srgbClr val="175EAA"/>
                </a:solidFill>
              </a:rPr>
              <a:t>MAHI / ACTIVITY</a:t>
            </a:r>
            <a:endParaRPr lang="x-none" sz="1200"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etaPro-Normal"/>
                <a:cs typeface="MetaPro-Normal"/>
              </a:rPr>
              <a:t>See </a:t>
            </a:r>
            <a:r>
              <a:rPr lang="en-US" sz="1200" b="1" dirty="0">
                <a:solidFill>
                  <a:srgbClr val="000000"/>
                </a:solidFill>
                <a:latin typeface="MetaPro-Normal"/>
                <a:cs typeface="MetaPro-Normal"/>
              </a:rPr>
              <a:t>Teacher</a:t>
            </a:r>
            <a:r>
              <a:rPr lang="en-US" sz="1200" b="1" baseline="0" dirty="0">
                <a:solidFill>
                  <a:srgbClr val="000000"/>
                </a:solidFill>
                <a:latin typeface="MetaPro-Normal"/>
                <a:cs typeface="MetaPro-Normal"/>
              </a:rPr>
              <a:t> Outline </a:t>
            </a:r>
            <a:r>
              <a:rPr lang="x-none" sz="1200" b="1">
                <a:solidFill>
                  <a:srgbClr val="000000"/>
                </a:solidFill>
              </a:rPr>
              <a:t>Overfishing</a:t>
            </a:r>
            <a:endParaRPr lang="x-none" sz="1200" dirty="0">
              <a:solidFill>
                <a:srgbClr val="175EAA"/>
              </a:solidFill>
            </a:endParaRPr>
          </a:p>
          <a:p>
            <a:r>
              <a:rPr lang="en-US" dirty="0"/>
              <a:t>Warm up activities</a:t>
            </a:r>
            <a:r>
              <a:rPr lang="en-US" baseline="0" dirty="0"/>
              <a:t> include:</a:t>
            </a:r>
          </a:p>
          <a:p>
            <a:pPr marL="171450" indent="-171450">
              <a:buFont typeface="Arial"/>
              <a:buChar char="•"/>
            </a:pPr>
            <a:r>
              <a:rPr lang="en-US" baseline="0" dirty="0"/>
              <a:t>Activity 1 (EASY) </a:t>
            </a:r>
            <a:r>
              <a:rPr lang="mr-IN" baseline="0" dirty="0"/>
              <a:t>–</a:t>
            </a:r>
            <a:r>
              <a:rPr lang="en-US" baseline="0" dirty="0"/>
              <a:t> images and simple statements to build foundation understanding of overfishing and sustainable fishing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Activity 2 (ALL LEVELS) </a:t>
            </a:r>
            <a:r>
              <a:rPr lang="mr-IN" baseline="0" dirty="0"/>
              <a:t>–</a:t>
            </a:r>
            <a:r>
              <a:rPr lang="en-US" baseline="0" dirty="0"/>
              <a:t> Prior Knowledge chart (15+ minutes)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14</a:t>
            </a:fld>
            <a:endParaRPr lang="en-US"/>
          </a:p>
        </p:txBody>
      </p:sp>
    </p:spTree>
    <p:extLst>
      <p:ext uri="{BB962C8B-B14F-4D97-AF65-F5344CB8AC3E}">
        <p14:creationId xmlns:p14="http://schemas.microsoft.com/office/powerpoint/2010/main" val="199795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dirty="0"/>
          </a:p>
          <a:p>
            <a:pPr marL="171450" indent="-171450">
              <a:buFont typeface="Arial"/>
              <a:buChar char="•"/>
            </a:pPr>
            <a:r>
              <a:rPr lang="en-US" dirty="0"/>
              <a:t>Film link</a:t>
            </a:r>
            <a:r>
              <a:rPr lang="en-US" baseline="0" dirty="0"/>
              <a:t> is: https://</a:t>
            </a:r>
            <a:r>
              <a:rPr lang="en-US" baseline="0" dirty="0" err="1"/>
              <a:t>www.youtube.com</a:t>
            </a:r>
            <a:r>
              <a:rPr lang="en-US" baseline="0" dirty="0"/>
              <a:t>/</a:t>
            </a:r>
            <a:r>
              <a:rPr lang="en-US" baseline="0" dirty="0" err="1"/>
              <a:t>watch?v</a:t>
            </a:r>
            <a:r>
              <a:rPr lang="en-US" baseline="0" dirty="0"/>
              <a:t>=57QaiexyAFg&amp;t=8s</a:t>
            </a:r>
          </a:p>
          <a:p>
            <a:pPr marL="171450" indent="-171450">
              <a:buFont typeface="Arial"/>
              <a:buChar char="•"/>
            </a:pPr>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15</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p>
          <a:p>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baseline="0" dirty="0">
              <a:latin typeface="MetaPro-Normal"/>
              <a:cs typeface="MetaPro-Normal"/>
            </a:endParaRPr>
          </a:p>
          <a:p>
            <a:pPr marL="171450" indent="-171450">
              <a:buFont typeface="Arial"/>
              <a:buChar char="•"/>
            </a:pPr>
            <a:r>
              <a:rPr lang="en-US" baseline="0" dirty="0">
                <a:latin typeface="MetaPro-Normal"/>
                <a:cs typeface="MetaPro-Normal"/>
              </a:rPr>
              <a:t>A second definition is a fishery is… a place where fish or shellfish are caught and a place where fish are reared for commercial purposes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buFont typeface="Arial"/>
              <a:buChar char="•"/>
            </a:pPr>
            <a:r>
              <a:rPr lang="en-US" dirty="0"/>
              <a:t>What is a fishery?</a:t>
            </a:r>
            <a:r>
              <a:rPr lang="en-US" baseline="0" dirty="0"/>
              <a:t> </a:t>
            </a:r>
            <a:r>
              <a:rPr lang="mr-IN" baseline="0" dirty="0"/>
              <a:t>–</a:t>
            </a:r>
            <a:r>
              <a:rPr lang="en-US" baseline="0" dirty="0"/>
              <a:t> Useful 3 minute video explaining what a fishery is [good for teachers and higher level learners] See: </a:t>
            </a:r>
            <a:r>
              <a:rPr lang="en-US" dirty="0"/>
              <a:t>https://</a:t>
            </a:r>
            <a:r>
              <a:rPr lang="en-US" dirty="0" err="1"/>
              <a:t>www.youtube.com</a:t>
            </a:r>
            <a:r>
              <a:rPr lang="en-US" dirty="0"/>
              <a:t>/</a:t>
            </a:r>
            <a:r>
              <a:rPr lang="en-US" dirty="0" err="1"/>
              <a:t>watch?v</a:t>
            </a:r>
            <a:r>
              <a:rPr lang="en-US" dirty="0"/>
              <a:t>=I-DikSs4kRs</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a:p>
        </p:txBody>
      </p:sp>
    </p:spTree>
    <p:extLst>
      <p:ext uri="{BB962C8B-B14F-4D97-AF65-F5344CB8AC3E}">
        <p14:creationId xmlns:p14="http://schemas.microsoft.com/office/powerpoint/2010/main" val="168564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rPr>
              <a:t>TEACHER NOTES</a:t>
            </a:r>
            <a:endParaRPr lang="x-none" dirty="0">
              <a:solidFill>
                <a:srgbClr val="175EAA"/>
              </a:solidFill>
            </a:endParaRPr>
          </a:p>
          <a:p>
            <a:pPr marL="171450" indent="-171450">
              <a:buFont typeface="Arial"/>
              <a:buChar char="•"/>
            </a:pPr>
            <a:r>
              <a:rPr lang="x-none" dirty="0"/>
              <a:t>Film clip can be found </a:t>
            </a:r>
            <a:r>
              <a:rPr lang="en-US" dirty="0"/>
              <a:t>at</a:t>
            </a:r>
            <a:r>
              <a:rPr lang="en-US" baseline="0" dirty="0"/>
              <a:t>: </a:t>
            </a:r>
            <a:r>
              <a:rPr lang="en-US" dirty="0"/>
              <a:t>https://</a:t>
            </a:r>
            <a:r>
              <a:rPr lang="en-US" dirty="0" err="1"/>
              <a:t>www.youtube.com</a:t>
            </a:r>
            <a:r>
              <a:rPr lang="en-US" dirty="0"/>
              <a:t>/</a:t>
            </a:r>
            <a:r>
              <a:rPr lang="en-US" dirty="0" err="1"/>
              <a:t>watch?v</a:t>
            </a:r>
            <a:r>
              <a:rPr lang="en-US" dirty="0"/>
              <a:t>=Kac1cqkjX1U</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18</a:t>
            </a:fld>
            <a:endParaRPr lang="en-US"/>
          </a:p>
        </p:txBody>
      </p:sp>
    </p:spTree>
    <p:extLst>
      <p:ext uri="{BB962C8B-B14F-4D97-AF65-F5344CB8AC3E}">
        <p14:creationId xmlns:p14="http://schemas.microsoft.com/office/powerpoint/2010/main" val="277668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b="1"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a:latin typeface="MetaPro-Normal"/>
                <a:cs typeface="MetaPro-Normal"/>
              </a:rPr>
              <a:t>The short film can be found at https://</a:t>
            </a:r>
            <a:r>
              <a:rPr lang="en-US" sz="1200" b="0" dirty="0" err="1">
                <a:latin typeface="MetaPro-Normal"/>
                <a:cs typeface="MetaPro-Normal"/>
              </a:rPr>
              <a:t>www.youtube.com</a:t>
            </a:r>
            <a:r>
              <a:rPr lang="en-US" sz="1200" b="0" dirty="0">
                <a:latin typeface="MetaPro-Normal"/>
                <a:cs typeface="MetaPro-Normal"/>
              </a:rPr>
              <a:t>/</a:t>
            </a:r>
            <a:r>
              <a:rPr lang="en-US" sz="1200" b="0" dirty="0" err="1">
                <a:latin typeface="MetaPro-Normal"/>
                <a:cs typeface="MetaPro-Normal"/>
              </a:rPr>
              <a:t>watch?v</a:t>
            </a:r>
            <a:r>
              <a:rPr lang="en-US" sz="1200" b="0" dirty="0">
                <a:latin typeface="MetaPro-Normal"/>
                <a:cs typeface="MetaPro-Normal"/>
              </a:rPr>
              <a:t>=3rVeSBdpO6Q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latin typeface="MetaPro-Normal"/>
              <a:cs typeface="MetaPro-Normal"/>
            </a:endParaRPr>
          </a:p>
          <a:p>
            <a:r>
              <a:rPr lang="x-none" sz="1200" b="1" dirty="0">
                <a:solidFill>
                  <a:srgbClr val="175EAA"/>
                </a:solidFill>
              </a:rPr>
              <a:t>KŌRERO PUKAPUKA / READ</a:t>
            </a:r>
            <a:endParaRPr lang="x-none" sz="1200" dirty="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solidFill>
                  <a:srgbClr val="000000"/>
                </a:solidFill>
                <a:latin typeface="MetaPro-Normal"/>
                <a:cs typeface="MetaPro-Normal"/>
              </a:rPr>
              <a:t>See </a:t>
            </a:r>
            <a:r>
              <a:rPr lang="en-US" sz="1200" b="1" dirty="0">
                <a:solidFill>
                  <a:srgbClr val="000000"/>
                </a:solidFill>
              </a:rPr>
              <a:t>Ocean’s at Risk Factsheet </a:t>
            </a:r>
            <a:r>
              <a:rPr lang="en-US" sz="1200" b="0" dirty="0">
                <a:solidFill>
                  <a:srgbClr val="000000"/>
                </a:solidFill>
              </a:rPr>
              <a:t>(10-15</a:t>
            </a:r>
            <a:r>
              <a:rPr lang="en-US" sz="1200" b="0" baseline="0" dirty="0">
                <a:solidFill>
                  <a:srgbClr val="000000"/>
                </a:solidFill>
              </a:rPr>
              <a:t> minutes)</a:t>
            </a:r>
            <a:endParaRPr lang="x-none" sz="1200" dirty="0">
              <a:solidFill>
                <a:srgbClr val="000000"/>
              </a:solidFill>
            </a:endParaRPr>
          </a:p>
          <a:p>
            <a:pPr marL="171450" indent="-171450">
              <a:buFont typeface="Arial"/>
              <a:buChar char="•"/>
            </a:pPr>
            <a:r>
              <a:rPr lang="x-none" dirty="0">
                <a:solidFill>
                  <a:srgbClr val="000000"/>
                </a:solidFill>
              </a:rPr>
              <a:t>Quick reading fact</a:t>
            </a:r>
            <a:r>
              <a:rPr lang="x-none" baseline="0" dirty="0">
                <a:solidFill>
                  <a:srgbClr val="000000"/>
                </a:solidFill>
              </a:rPr>
              <a:t> sheet with suggested reading and extension activity</a:t>
            </a:r>
            <a:r>
              <a:rPr lang="en-AU" baseline="0" dirty="0">
                <a:solidFill>
                  <a:srgbClr val="000000"/>
                </a:solidFill>
              </a:rPr>
              <a:t> as well as literacy based questions. </a:t>
            </a:r>
            <a:endParaRPr lang="x-none" baseline="0" dirty="0">
              <a:solidFill>
                <a:srgbClr val="000000"/>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x-none" baseline="0" dirty="0">
                <a:solidFill>
                  <a:srgbClr val="000000"/>
                </a:solidFill>
              </a:rPr>
              <a:t>Kahoot game includes questions on information contained in the fact sheet </a:t>
            </a:r>
            <a:r>
              <a:rPr lang="en-US" sz="1200" b="0" dirty="0">
                <a:solidFill>
                  <a:srgbClr val="000000"/>
                </a:solidFill>
              </a:rPr>
              <a:t>(10-15</a:t>
            </a:r>
            <a:r>
              <a:rPr lang="en-US" sz="1200" b="0" baseline="0" dirty="0">
                <a:solidFill>
                  <a:srgbClr val="000000"/>
                </a:solidFill>
              </a:rPr>
              <a:t> minutes)</a:t>
            </a:r>
            <a:endParaRPr lang="en-US" dirty="0">
              <a:solidFill>
                <a:srgbClr val="000000"/>
              </a:solidFill>
            </a:endParaRPr>
          </a:p>
          <a:p>
            <a:endParaRPr lang="en-US"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HOW TO PLAY KAHOOT</a:t>
            </a:r>
            <a:endParaRPr lang="en-US" sz="1200" b="0" baseline="0"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Navigate to the game called </a:t>
            </a:r>
            <a:r>
              <a:rPr lang="en-US" sz="1100" b="1" baseline="0" dirty="0"/>
              <a:t>Marine Stewardship Council Kahoot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https://</a:t>
            </a:r>
            <a:r>
              <a:rPr lang="en-US" sz="1100" b="0" baseline="0" dirty="0" err="1"/>
              <a:t>www.msc.org</a:t>
            </a:r>
            <a:r>
              <a:rPr lang="en-US" sz="1100" b="0" baseline="0" dirty="0"/>
              <a:t>/</a:t>
            </a:r>
            <a:r>
              <a:rPr lang="en-US" sz="1100" b="0" baseline="0" dirty="0" err="1"/>
              <a:t>en</a:t>
            </a:r>
            <a:r>
              <a:rPr lang="en-US" sz="1100" b="0" baseline="0" dirty="0"/>
              <a:t>-au/for-teachers/ocean-literacy/new-</a:t>
            </a:r>
            <a:r>
              <a:rPr lang="en-US" sz="1100" b="0" baseline="0" dirty="0" err="1"/>
              <a:t>zealand</a:t>
            </a:r>
            <a:r>
              <a:rPr lang="en-US" sz="1100" b="0" baseline="0" dirty="0"/>
              <a:t>-education-curriculum/</a:t>
            </a:r>
            <a:r>
              <a:rPr lang="en-US" sz="1100" b="0" baseline="0" dirty="0" err="1"/>
              <a:t>kahoot</a:t>
            </a:r>
            <a:r>
              <a:rPr lang="en-US" sz="1100" b="0" baseline="0" dirty="0"/>
              <a:t>-quizzes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At </a:t>
            </a:r>
            <a:r>
              <a:rPr lang="en-US" sz="1100" b="0" baseline="0" dirty="0" err="1"/>
              <a:t>Kahoot.it</a:t>
            </a:r>
            <a:r>
              <a:rPr lang="en-US" sz="1100" b="0" baseline="0" dirty="0"/>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additional instructions, options, and how to make your own </a:t>
            </a:r>
            <a:r>
              <a:rPr lang="en-US" sz="1100" b="0" baseline="0" dirty="0" err="1"/>
              <a:t>Kahoot</a:t>
            </a:r>
            <a:r>
              <a:rPr lang="en-US" sz="1100" b="0" baseline="0" dirty="0"/>
              <a:t> at: https://</a:t>
            </a:r>
            <a:r>
              <a:rPr lang="en-US" sz="1100" b="0" baseline="0" dirty="0" err="1"/>
              <a:t>kahoot.com</a:t>
            </a:r>
            <a:endParaRPr lang="en-US" sz="1100" b="0" baseline="0" dirty="0"/>
          </a:p>
          <a:p>
            <a:endParaRPr lang="en-US" sz="1100" dirty="0">
              <a:solidFill>
                <a:srgbClr val="FF0000"/>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19</a:t>
            </a:fld>
            <a:endParaRPr lang="en-US"/>
          </a:p>
        </p:txBody>
      </p:sp>
    </p:spTree>
    <p:extLst>
      <p:ext uri="{BB962C8B-B14F-4D97-AF65-F5344CB8AC3E}">
        <p14:creationId xmlns:p14="http://schemas.microsoft.com/office/powerpoint/2010/main" val="318795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x-none" dirty="0"/>
          </a:p>
          <a:p>
            <a:pPr marL="171450" indent="-171450">
              <a:buFont typeface="Arial"/>
              <a:buChar char="•"/>
            </a:pPr>
            <a:r>
              <a:rPr lang="x-none" u="none" dirty="0"/>
              <a:t>Estimated</a:t>
            </a:r>
            <a:r>
              <a:rPr lang="x-none" u="none" baseline="0" dirty="0"/>
              <a:t> time to complete: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x-none" u="none" baseline="0" dirty="0"/>
              <a:t>Field work: Supermarket survey: </a:t>
            </a:r>
            <a:r>
              <a:rPr lang="x-none" sz="1200" b="0" u="none" kern="1200" dirty="0">
                <a:solidFill>
                  <a:schemeClr val="tx1"/>
                </a:solidFill>
                <a:effectLst/>
                <a:latin typeface="+mn-lt"/>
                <a:ea typeface="+mn-ea"/>
                <a:cs typeface="+mn-cs"/>
              </a:rPr>
              <a:t>30 </a:t>
            </a:r>
            <a:r>
              <a:rPr lang="mr-IN" sz="1200" b="0" u="none" kern="1200" dirty="0">
                <a:solidFill>
                  <a:schemeClr val="tx1"/>
                </a:solidFill>
                <a:effectLst/>
                <a:latin typeface="+mn-lt"/>
                <a:ea typeface="+mn-ea"/>
                <a:cs typeface="+mn-cs"/>
              </a:rPr>
              <a:t>–</a:t>
            </a:r>
            <a:r>
              <a:rPr lang="x-none" sz="1200" b="0" u="none" kern="1200" dirty="0">
                <a:solidFill>
                  <a:schemeClr val="tx1"/>
                </a:solidFill>
                <a:effectLst/>
                <a:latin typeface="+mn-lt"/>
                <a:ea typeface="+mn-ea"/>
                <a:cs typeface="+mn-cs"/>
              </a:rPr>
              <a:t> 60 minutes</a:t>
            </a:r>
            <a:r>
              <a:rPr lang="x-none" sz="1200" b="0" u="none" kern="1200" baseline="0" dirty="0">
                <a:solidFill>
                  <a:schemeClr val="tx1"/>
                </a:solidFill>
                <a:effectLst/>
                <a:latin typeface="+mn-lt"/>
                <a:ea typeface="+mn-ea"/>
                <a:cs typeface="+mn-cs"/>
              </a:rPr>
              <a:t> </a:t>
            </a:r>
            <a:r>
              <a:rPr lang="x-none" u="none" baseline="0" dirty="0"/>
              <a:t>[depending on writing speed!]</a:t>
            </a:r>
          </a:p>
          <a:p>
            <a:pPr marL="171450" indent="-171450">
              <a:buFont typeface="Arial"/>
              <a:buChar char="•"/>
            </a:pPr>
            <a:r>
              <a:rPr lang="x-none" u="none" baseline="0" dirty="0"/>
              <a:t>In class: Share results, create class result table and graph: </a:t>
            </a:r>
            <a:r>
              <a:rPr lang="x-none" sz="1200" b="0" u="none" kern="1200" dirty="0">
                <a:solidFill>
                  <a:schemeClr val="tx1"/>
                </a:solidFill>
                <a:effectLst/>
                <a:latin typeface="+mn-lt"/>
                <a:ea typeface="+mn-ea"/>
                <a:cs typeface="+mn-cs"/>
              </a:rPr>
              <a:t>30 </a:t>
            </a:r>
            <a:r>
              <a:rPr lang="mr-IN" sz="1200" b="0" u="none" kern="1200" dirty="0">
                <a:solidFill>
                  <a:schemeClr val="tx1"/>
                </a:solidFill>
                <a:effectLst/>
                <a:latin typeface="+mn-lt"/>
                <a:ea typeface="+mn-ea"/>
                <a:cs typeface="+mn-cs"/>
              </a:rPr>
              <a:t>–</a:t>
            </a:r>
            <a:r>
              <a:rPr lang="x-none" sz="1200" b="0" u="none" kern="1200" dirty="0">
                <a:solidFill>
                  <a:schemeClr val="tx1"/>
                </a:solidFill>
                <a:effectLst/>
                <a:latin typeface="+mn-lt"/>
                <a:ea typeface="+mn-ea"/>
                <a:cs typeface="+mn-cs"/>
              </a:rPr>
              <a:t> 60 minutes</a:t>
            </a:r>
            <a:endParaRPr lang="x-none" b="0" u="none" baseline="0" dirty="0"/>
          </a:p>
          <a:p>
            <a:endParaRPr lang="x-none" b="0" baseline="0" dirty="0"/>
          </a:p>
          <a:p>
            <a:endParaRPr lang="x-none" b="0" dirty="0"/>
          </a:p>
          <a:p>
            <a:endParaRPr lang="x-none" dirty="0"/>
          </a:p>
          <a:p>
            <a:endParaRPr lang="x-none" dirty="0"/>
          </a:p>
        </p:txBody>
      </p:sp>
      <p:sp>
        <p:nvSpPr>
          <p:cNvPr id="4" name="Slide Number Placeholder 3"/>
          <p:cNvSpPr>
            <a:spLocks noGrp="1"/>
          </p:cNvSpPr>
          <p:nvPr>
            <p:ph type="sldNum" sz="quarter" idx="10"/>
          </p:nvPr>
        </p:nvSpPr>
        <p:spPr/>
        <p:txBody>
          <a:bodyPr/>
          <a:lstStyle/>
          <a:p>
            <a:fld id="{36961C54-CE56-C942-86C7-3C671D5B96FC}" type="slidenum">
              <a:rPr lang="en-US" smtClean="0"/>
              <a:t>20</a:t>
            </a:fld>
            <a:endParaRPr lang="en-US"/>
          </a:p>
        </p:txBody>
      </p:sp>
    </p:spTree>
    <p:extLst>
      <p:ext uri="{BB962C8B-B14F-4D97-AF65-F5344CB8AC3E}">
        <p14:creationId xmlns:p14="http://schemas.microsoft.com/office/powerpoint/2010/main" val="261598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a:t>
            </a:fld>
            <a:endParaRPr lang="en-US"/>
          </a:p>
        </p:txBody>
      </p:sp>
    </p:spTree>
    <p:extLst>
      <p:ext uri="{BB962C8B-B14F-4D97-AF65-F5344CB8AC3E}">
        <p14:creationId xmlns:p14="http://schemas.microsoft.com/office/powerpoint/2010/main" val="4054719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a:t>
            </a:r>
            <a:r>
              <a:rPr lang="en-US" sz="1200" b="1" dirty="0">
                <a:solidFill>
                  <a:srgbClr val="175EAA"/>
                </a:solidFill>
              </a:rPr>
              <a:t>NOTES</a:t>
            </a:r>
            <a:endParaRPr lang="en-US" dirty="0">
              <a:solidFill>
                <a:srgbClr val="175EAA"/>
              </a:solidFil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21</a:t>
            </a:fld>
            <a:endParaRPr lang="en-US"/>
          </a:p>
        </p:txBody>
      </p:sp>
    </p:spTree>
    <p:extLst>
      <p:ext uri="{BB962C8B-B14F-4D97-AF65-F5344CB8AC3E}">
        <p14:creationId xmlns:p14="http://schemas.microsoft.com/office/powerpoint/2010/main" val="279398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a:t>
            </a:r>
            <a:r>
              <a:rPr lang="en-US" sz="1200" b="1" dirty="0">
                <a:solidFill>
                  <a:srgbClr val="175EAA"/>
                </a:solidFill>
              </a:rPr>
              <a:t>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175EAA"/>
              </a:solidFill>
            </a:endParaRPr>
          </a:p>
          <a:p>
            <a:pPr marL="171450" indent="-171450">
              <a:buFont typeface="Arial"/>
              <a:buChar char="•"/>
            </a:pPr>
            <a:r>
              <a:rPr lang="en-US" dirty="0"/>
              <a:t>My dad the fisherman</a:t>
            </a:r>
            <a:r>
              <a:rPr lang="en-US" baseline="0" dirty="0"/>
              <a:t> can be found at: </a:t>
            </a:r>
          </a:p>
          <a:p>
            <a:r>
              <a:rPr lang="en-US" dirty="0"/>
              <a:t>https://</a:t>
            </a:r>
            <a:r>
              <a:rPr lang="en-US" dirty="0" err="1"/>
              <a:t>www.youtube.com</a:t>
            </a:r>
            <a:r>
              <a:rPr lang="en-US" dirty="0"/>
              <a:t>/</a:t>
            </a:r>
            <a:r>
              <a:rPr lang="en-US" dirty="0" err="1"/>
              <a:t>watch?v</a:t>
            </a:r>
            <a:r>
              <a:rPr lang="en-US" dirty="0"/>
              <a:t>=OIsA8xQ7WbQ</a:t>
            </a:r>
          </a:p>
          <a:p>
            <a:endParaRPr lang="en-US" dirty="0"/>
          </a:p>
          <a:p>
            <a:r>
              <a:rPr lang="en-US" b="1" dirty="0">
                <a:solidFill>
                  <a:srgbClr val="175EAA"/>
                </a:solidFill>
              </a:rPr>
              <a:t>HOMEWORK</a:t>
            </a:r>
            <a:r>
              <a:rPr lang="en-US" b="1" baseline="0" dirty="0">
                <a:solidFill>
                  <a:srgbClr val="175EAA"/>
                </a:solidFill>
              </a:rPr>
              <a:t> IDEAS</a:t>
            </a:r>
            <a:endParaRPr lang="en-US" baseline="0" dirty="0">
              <a:solidFill>
                <a:srgbClr val="175EAA"/>
              </a:solidFill>
            </a:endParaRPr>
          </a:p>
          <a:p>
            <a:pPr marL="171450" indent="-171450">
              <a:buFont typeface="Arial"/>
              <a:buChar char="•"/>
            </a:pPr>
            <a:r>
              <a:rPr lang="en-US" baseline="0" dirty="0"/>
              <a:t>The ‘My Dad the Fisherman’ video clip includes most of the concepts that are key to understanding the idea of sustainable fishing. </a:t>
            </a:r>
          </a:p>
          <a:p>
            <a:pPr marL="171450" indent="-171450">
              <a:buFont typeface="Arial"/>
              <a:buChar char="•"/>
            </a:pPr>
            <a:r>
              <a:rPr lang="en-US" baseline="0" dirty="0"/>
              <a:t>To reinforce learning or as a good homework activity - re-watch the video ‘My Dad the Fisherman’ and play the </a:t>
            </a:r>
            <a:r>
              <a:rPr lang="en-US" baseline="0" dirty="0" err="1"/>
              <a:t>Kahoot</a:t>
            </a:r>
            <a:r>
              <a:rPr lang="en-US" baseline="0" dirty="0"/>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HOW TO PLAY KAHOOT</a:t>
            </a:r>
            <a:endParaRPr lang="en-US" sz="1200" b="0" baseline="0" dirty="0">
              <a:solidFill>
                <a:srgbClr val="175EAA"/>
              </a:solidFill>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Connect a device to a projector or screen in front of the classroom.</a:t>
            </a:r>
          </a:p>
          <a:p>
            <a:pPr marL="171450" indent="-171450">
              <a:buFont typeface="Arial"/>
              <a:buChar char="•"/>
            </a:pPr>
            <a:r>
              <a:rPr lang="en-US" sz="1100" b="0" baseline="0" dirty="0"/>
              <a:t>Navigate to the game called </a:t>
            </a:r>
            <a:r>
              <a:rPr lang="en-US" sz="1100" b="1" baseline="0" dirty="0"/>
              <a:t>Marine Stewardship Council Kahoot page</a:t>
            </a:r>
          </a:p>
          <a:p>
            <a:pPr marL="171450" indent="-171450">
              <a:buFont typeface="Arial"/>
              <a:buChar char="•"/>
            </a:pPr>
            <a:r>
              <a:rPr lang="en-US" sz="1100" b="0" baseline="0" dirty="0"/>
              <a:t>https://</a:t>
            </a:r>
            <a:r>
              <a:rPr lang="en-US" sz="1100" b="0" baseline="0" dirty="0" err="1"/>
              <a:t>www.msc.org</a:t>
            </a:r>
            <a:r>
              <a:rPr lang="en-US" sz="1100" b="0" baseline="0" dirty="0"/>
              <a:t>/</a:t>
            </a:r>
            <a:r>
              <a:rPr lang="en-US" sz="1100" b="0" baseline="0" dirty="0" err="1"/>
              <a:t>en</a:t>
            </a:r>
            <a:r>
              <a:rPr lang="en-US" sz="1100" b="0" baseline="0" dirty="0"/>
              <a:t>-au/for-teachers/ocean-literacy/new-</a:t>
            </a:r>
            <a:r>
              <a:rPr lang="en-US" sz="1100" b="0" baseline="0" dirty="0" err="1"/>
              <a:t>zealand</a:t>
            </a:r>
            <a:r>
              <a:rPr lang="en-US" sz="1100" b="0" baseline="0" dirty="0"/>
              <a:t>-education-curriculum/</a:t>
            </a:r>
            <a:r>
              <a:rPr lang="en-US" sz="1100" b="0" baseline="0" dirty="0" err="1"/>
              <a:t>kahoot</a:t>
            </a:r>
            <a:r>
              <a:rPr lang="en-US" sz="1100" b="0" baseline="0" dirty="0"/>
              <a:t>-quizzes</a:t>
            </a:r>
          </a:p>
          <a:p>
            <a:pPr marL="171450" indent="-171450">
              <a:buFont typeface="Arial"/>
              <a:buChar char="•"/>
            </a:pPr>
            <a:r>
              <a:rPr lang="en-US" sz="1100" b="0" baseline="0" dirty="0"/>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At </a:t>
            </a:r>
            <a:r>
              <a:rPr lang="en-US" sz="1100" b="0" baseline="0" dirty="0" err="1"/>
              <a:t>Kahoot.it</a:t>
            </a:r>
            <a:r>
              <a:rPr lang="en-US" sz="1100" b="0" baseline="0" dirty="0"/>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additional instructions, options, and how to make your own </a:t>
            </a:r>
            <a:r>
              <a:rPr lang="en-US" sz="1100" b="0" baseline="0" dirty="0" err="1"/>
              <a:t>Kahoot</a:t>
            </a:r>
            <a:r>
              <a:rPr lang="en-US" sz="1100" b="0" baseline="0" dirty="0"/>
              <a:t> at: https://</a:t>
            </a:r>
            <a:r>
              <a:rPr lang="en-US" sz="1100" b="0" baseline="0" dirty="0" err="1"/>
              <a:t>kahoot.com</a:t>
            </a:r>
            <a:endParaRPr lang="en-US" sz="1100" b="0" baseline="0" dirty="0"/>
          </a:p>
          <a:p>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22</a:t>
            </a:fld>
            <a:endParaRPr lang="en-US"/>
          </a:p>
        </p:txBody>
      </p:sp>
    </p:spTree>
    <p:extLst>
      <p:ext uri="{BB962C8B-B14F-4D97-AF65-F5344CB8AC3E}">
        <p14:creationId xmlns:p14="http://schemas.microsoft.com/office/powerpoint/2010/main" val="27939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48150"/>
            <a:ext cx="60960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rPr>
              <a:t>TEACHER NOTES</a:t>
            </a:r>
            <a:endParaRPr lang="en-US" dirty="0">
              <a:solidFill>
                <a:srgbClr val="175EAA"/>
              </a:solidFill>
            </a:endParaRPr>
          </a:p>
          <a:p>
            <a:pPr marL="171450" indent="-171450">
              <a:buFont typeface="Arial"/>
              <a:buChar char="•"/>
            </a:pPr>
            <a:r>
              <a:rPr lang="en-US" sz="1100" dirty="0"/>
              <a:t>One</a:t>
            </a:r>
            <a:r>
              <a:rPr lang="en-US" sz="1100" baseline="0" dirty="0"/>
              <a:t> minute video on bycatch can be downloaded from: </a:t>
            </a:r>
            <a:r>
              <a:rPr lang="en-US" sz="1100" dirty="0"/>
              <a:t>https://</a:t>
            </a:r>
            <a:r>
              <a:rPr lang="en-US" sz="1100" dirty="0" err="1"/>
              <a:t>www.youtube.com</a:t>
            </a:r>
            <a:r>
              <a:rPr lang="en-US" sz="1100" dirty="0"/>
              <a:t>/</a:t>
            </a:r>
            <a:r>
              <a:rPr lang="en-US" sz="1100" dirty="0" err="1"/>
              <a:t>watch?v</a:t>
            </a:r>
            <a:r>
              <a:rPr lang="en-US" sz="1100" dirty="0"/>
              <a:t>=_3od7CqoQfs </a:t>
            </a:r>
          </a:p>
          <a:p>
            <a:endParaRPr lang="en-US" dirty="0"/>
          </a:p>
          <a:p>
            <a:r>
              <a:rPr lang="en-US" b="1" dirty="0">
                <a:solidFill>
                  <a:srgbClr val="175EAA"/>
                </a:solidFill>
              </a:rPr>
              <a:t>MAHI</a:t>
            </a:r>
            <a:r>
              <a:rPr lang="en-US" b="1" baseline="0" dirty="0">
                <a:solidFill>
                  <a:srgbClr val="175EAA"/>
                </a:solidFill>
              </a:rPr>
              <a:t> / ACTIVITY</a:t>
            </a:r>
          </a:p>
          <a:p>
            <a:r>
              <a:rPr lang="en-US" sz="1100" b="0" baseline="0" dirty="0"/>
              <a:t>See Teacher Outline (1.4) Unsustainable fishing practices</a:t>
            </a:r>
          </a:p>
          <a:p>
            <a:r>
              <a:rPr lang="en-US" sz="1100" dirty="0"/>
              <a:t>EASY </a:t>
            </a:r>
            <a:r>
              <a:rPr lang="mr-IN" sz="1100" dirty="0"/>
              <a:t>–</a:t>
            </a:r>
            <a:r>
              <a:rPr lang="en-US" sz="1100" dirty="0"/>
              <a:t> Matching</a:t>
            </a:r>
            <a:r>
              <a:rPr lang="en-US" sz="1100" baseline="0" dirty="0"/>
              <a:t> card activities </a:t>
            </a:r>
            <a:r>
              <a:rPr lang="mr-IN" sz="1100" baseline="0" dirty="0"/>
              <a:t>–</a:t>
            </a:r>
            <a:r>
              <a:rPr lang="en-US" sz="1100" baseline="0" dirty="0"/>
              <a:t> three different sets (20+ minutes)</a:t>
            </a:r>
          </a:p>
          <a:p>
            <a:r>
              <a:rPr lang="en-US" sz="1100" baseline="0" dirty="0"/>
              <a:t>HARD </a:t>
            </a:r>
            <a:r>
              <a:rPr lang="mr-IN" sz="1100" baseline="0" dirty="0"/>
              <a:t>–</a:t>
            </a:r>
            <a:r>
              <a:rPr lang="en-US" sz="1100" baseline="0" dirty="0"/>
              <a:t> Matching card activities (10+ minutes)</a:t>
            </a:r>
          </a:p>
          <a:p>
            <a:r>
              <a:rPr lang="en-US" sz="1100" baseline="0" dirty="0"/>
              <a:t>EXTENSION </a:t>
            </a:r>
            <a:r>
              <a:rPr lang="mr-IN" sz="1100" baseline="0" dirty="0"/>
              <a:t>–</a:t>
            </a:r>
            <a:r>
              <a:rPr lang="en-US" sz="1100" baseline="0" dirty="0"/>
              <a:t> Research and create a poster activity</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r>
              <a:rPr lang="en-US" sz="1100" b="1" dirty="0"/>
              <a:t>Shark finning</a:t>
            </a:r>
          </a:p>
          <a:p>
            <a:pPr marL="171450" indent="-171450">
              <a:buFont typeface="Arial"/>
              <a:buChar char="•"/>
            </a:pPr>
            <a:r>
              <a:rPr lang="en-US" sz="1100" b="0" kern="1200" dirty="0">
                <a:solidFill>
                  <a:schemeClr val="tx1"/>
                </a:solidFill>
                <a:effectLst/>
                <a:latin typeface="+mn-lt"/>
                <a:cs typeface="+mn-cs"/>
              </a:rPr>
              <a:t>MSC </a:t>
            </a:r>
            <a:r>
              <a:rPr lang="en-US" sz="1100" b="0" kern="1200" baseline="0" dirty="0">
                <a:solidFill>
                  <a:schemeClr val="tx1"/>
                </a:solidFill>
                <a:effectLst/>
                <a:latin typeface="+mn-lt"/>
                <a:cs typeface="+mn-cs"/>
              </a:rPr>
              <a:t> on shark finning: </a:t>
            </a:r>
            <a:r>
              <a:rPr lang="en-US" sz="1100" b="0" kern="1200" baseline="0" dirty="0">
                <a:solidFill>
                  <a:schemeClr val="tx1"/>
                </a:solidFill>
                <a:effectLst/>
                <a:latin typeface="+mn-lt"/>
                <a:cs typeface="+mn-cs"/>
                <a:hlinkClick r:id="rId3"/>
              </a:rPr>
              <a:t>https://www.msc.org/standards-and-certification/developing-our-standards/ending-shark-finning</a:t>
            </a:r>
            <a:r>
              <a:rPr lang="en-US" sz="1100" b="0" kern="1200" baseline="0" dirty="0">
                <a:solidFill>
                  <a:schemeClr val="tx1"/>
                </a:solidFill>
                <a:effectLst/>
                <a:latin typeface="+mn-lt"/>
                <a:cs typeface="+mn-cs"/>
              </a:rPr>
              <a:t> </a:t>
            </a:r>
            <a:endParaRPr lang="en-IN" sz="1100" b="0" kern="1200" dirty="0">
              <a:solidFill>
                <a:schemeClr val="tx1"/>
              </a:solidFill>
              <a:effectLst/>
              <a:latin typeface="+mn-lt"/>
              <a:cs typeface="+mn-cs"/>
            </a:endParaRPr>
          </a:p>
          <a:p>
            <a:pPr marL="171450" indent="-171450">
              <a:buFont typeface="Arial"/>
              <a:buChar char="•"/>
            </a:pPr>
            <a:r>
              <a:rPr lang="en-US" sz="1100" b="0" kern="1200" dirty="0">
                <a:solidFill>
                  <a:schemeClr val="tx1"/>
                </a:solidFill>
                <a:effectLst/>
                <a:latin typeface="+mn-lt"/>
                <a:cs typeface="+mn-cs"/>
              </a:rPr>
              <a:t>WWF on sharks: </a:t>
            </a:r>
            <a:r>
              <a:rPr lang="en-US" sz="1100" b="0" u="sng" kern="1200" dirty="0">
                <a:solidFill>
                  <a:schemeClr val="tx1"/>
                </a:solidFill>
                <a:effectLst/>
                <a:latin typeface="+mn-lt"/>
                <a:cs typeface="+mn-cs"/>
                <a:hlinkClick r:id="rId4"/>
              </a:rPr>
              <a:t>https://www.worldwildlife.org/species/shark</a:t>
            </a:r>
            <a:r>
              <a:rPr lang="en-US" sz="1100" b="0" kern="1200" dirty="0">
                <a:solidFill>
                  <a:schemeClr val="tx1"/>
                </a:solidFill>
                <a:effectLst/>
                <a:latin typeface="+mn-lt"/>
                <a:cs typeface="+mn-cs"/>
              </a:rPr>
              <a:t> </a:t>
            </a:r>
            <a:endParaRPr lang="en-IN" sz="1100" b="0" kern="1200" dirty="0">
              <a:solidFill>
                <a:schemeClr val="tx1"/>
              </a:solidFill>
              <a:effectLst/>
              <a:latin typeface="+mn-lt"/>
              <a:cs typeface="+mn-cs"/>
            </a:endParaRPr>
          </a:p>
          <a:p>
            <a:pPr marL="171450" indent="-171450">
              <a:buFont typeface="Arial"/>
              <a:buChar char="•"/>
            </a:pPr>
            <a:r>
              <a:rPr lang="en-US" sz="1100" b="0" kern="1200" dirty="0">
                <a:solidFill>
                  <a:schemeClr val="tx1"/>
                </a:solidFill>
                <a:effectLst/>
                <a:latin typeface="+mn-lt"/>
                <a:cs typeface="+mn-cs"/>
              </a:rPr>
              <a:t>Smithsonian: </a:t>
            </a:r>
            <a:r>
              <a:rPr lang="en-US" sz="1100" b="0" u="sng" kern="1200" dirty="0">
                <a:solidFill>
                  <a:schemeClr val="tx1"/>
                </a:solidFill>
                <a:effectLst/>
                <a:latin typeface="+mn-lt"/>
                <a:cs typeface="+mn-cs"/>
                <a:hlinkClick r:id="rId5"/>
              </a:rPr>
              <a:t>https://ocean.si.edu/ocean-life/sharks-rays/shark-finning-sharks-turned-prey</a:t>
            </a:r>
            <a:endParaRPr lang="en-IN" sz="1100" b="0" kern="1200" dirty="0">
              <a:solidFill>
                <a:schemeClr val="tx1"/>
              </a:solidFill>
              <a:effectLst/>
              <a:latin typeface="+mn-lt"/>
              <a:cs typeface="+mn-cs"/>
            </a:endParaRPr>
          </a:p>
          <a:p>
            <a:pPr marL="171450" indent="-171450">
              <a:buFont typeface="Arial"/>
              <a:buChar char="•"/>
            </a:pPr>
            <a:r>
              <a:rPr lang="en-US" sz="1100" b="0" kern="1200" dirty="0">
                <a:solidFill>
                  <a:schemeClr val="tx1"/>
                </a:solidFill>
                <a:effectLst/>
                <a:latin typeface="+mn-lt"/>
                <a:cs typeface="+mn-cs"/>
              </a:rPr>
              <a:t>Shark Stewards: </a:t>
            </a:r>
            <a:r>
              <a:rPr lang="en-US" sz="1100" b="0" u="sng" kern="1200" dirty="0">
                <a:solidFill>
                  <a:schemeClr val="tx1"/>
                </a:solidFill>
                <a:effectLst/>
                <a:latin typeface="+mn-lt"/>
                <a:cs typeface="+mn-cs"/>
                <a:hlinkClick r:id="rId6"/>
              </a:rPr>
              <a:t>https://sharkstewards.org</a:t>
            </a:r>
            <a:endParaRPr lang="en-US" sz="1100" b="1" dirty="0"/>
          </a:p>
          <a:p>
            <a:pPr marL="171450" indent="-171450">
              <a:buFont typeface="Arial"/>
              <a:buChar char="•"/>
            </a:pPr>
            <a:r>
              <a:rPr lang="en-US" sz="1100" dirty="0"/>
              <a:t>Some good news about shark</a:t>
            </a:r>
            <a:r>
              <a:rPr lang="en-US" sz="1100" baseline="0" dirty="0"/>
              <a:t> fin demand in Hong Kong: </a:t>
            </a:r>
            <a:r>
              <a:rPr lang="en-US" sz="1100" dirty="0"/>
              <a:t>https://</a:t>
            </a:r>
            <a:r>
              <a:rPr lang="en-US" sz="1100" dirty="0" err="1"/>
              <a:t>sharks.panda.org</a:t>
            </a:r>
            <a:r>
              <a:rPr lang="en-US" sz="1100" dirty="0"/>
              <a:t>/news-blogs-updates/press-releases/hong-kong-shark-fin-imports-down-50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cs typeface="+mn-cs"/>
              </a:rPr>
              <a:t>Watch</a:t>
            </a:r>
            <a:r>
              <a:rPr lang="en-US" sz="1100" kern="1200" baseline="0" dirty="0">
                <a:solidFill>
                  <a:schemeClr val="tx1"/>
                </a:solidFill>
                <a:effectLst/>
                <a:latin typeface="+mn-lt"/>
                <a:cs typeface="+mn-cs"/>
              </a:rPr>
              <a:t> the short film called “</a:t>
            </a:r>
            <a:r>
              <a:rPr lang="en-US" sz="1100" kern="1200" dirty="0">
                <a:solidFill>
                  <a:schemeClr val="tx1"/>
                </a:solidFill>
                <a:effectLst/>
                <a:latin typeface="+mn-lt"/>
                <a:cs typeface="+mn-cs"/>
              </a:rPr>
              <a:t>Shark fin Crisis” by Shark Alliance: </a:t>
            </a:r>
            <a:r>
              <a:rPr lang="en-US" sz="1100" u="sng" kern="1200" dirty="0">
                <a:solidFill>
                  <a:schemeClr val="tx1"/>
                </a:solidFill>
                <a:effectLst/>
                <a:latin typeface="+mn-lt"/>
                <a:cs typeface="+mn-cs"/>
                <a:hlinkClick r:id="rId7"/>
              </a:rPr>
              <a:t>https://vimeo.com/16811009</a:t>
            </a:r>
            <a:r>
              <a:rPr lang="en-US" sz="1100" kern="1200" dirty="0">
                <a:solidFill>
                  <a:schemeClr val="tx1"/>
                </a:solidFill>
                <a:effectLst/>
                <a:latin typeface="+mn-lt"/>
                <a:cs typeface="+mn-cs"/>
              </a:rPr>
              <a:t> </a:t>
            </a:r>
            <a:endParaRPr lang="en-IN" sz="1100" kern="1200" dirty="0">
              <a:solidFill>
                <a:schemeClr val="tx1"/>
              </a:solidFill>
              <a:effectLst/>
              <a:latin typeface="+mn-lt"/>
              <a:cs typeface="+mn-cs"/>
            </a:endParaRPr>
          </a:p>
          <a:p>
            <a:pPr marL="171450" indent="-171450">
              <a:buFont typeface="Arial"/>
              <a:buChar char="•"/>
            </a:pPr>
            <a:r>
              <a:rPr lang="en-US" sz="1100" dirty="0"/>
              <a:t>MSC  on shark finning: https://</a:t>
            </a:r>
            <a:r>
              <a:rPr lang="en-US" sz="1100" dirty="0" err="1"/>
              <a:t>www.msc.org</a:t>
            </a:r>
            <a:r>
              <a:rPr lang="en-US" sz="1100" dirty="0"/>
              <a:t>/standards-and-certification/developing-our-standards/ending-shark-finning</a:t>
            </a:r>
          </a:p>
          <a:p>
            <a:pPr marL="171450" indent="-171450">
              <a:buFont typeface="Arial"/>
              <a:buChar char="•"/>
            </a:pPr>
            <a:r>
              <a:rPr lang="en-US" sz="1100" dirty="0"/>
              <a:t>Some great ideas on how to support conservation of great white sharks in Aotearoa NZ: https://</a:t>
            </a:r>
            <a:r>
              <a:rPr lang="en-US" sz="1100" dirty="0" err="1"/>
              <a:t>whitesharkconservationtrust.org.nz</a:t>
            </a:r>
            <a:r>
              <a:rPr lang="en-US" sz="1100" dirty="0"/>
              <a:t>/how-you-can-help/ </a:t>
            </a:r>
          </a:p>
          <a:p>
            <a:pPr marL="171450" indent="-171450">
              <a:buFont typeface="Arial"/>
              <a:buChar char="•"/>
            </a:pPr>
            <a:r>
              <a:rPr lang="en-US" sz="1100" dirty="0"/>
              <a:t>Another practical NZ project for shark conservation: http://</a:t>
            </a:r>
            <a:r>
              <a:rPr lang="en-US" sz="1100" dirty="0" err="1"/>
              <a:t>www.sustainableoceansociety.co.nz</a:t>
            </a:r>
            <a:r>
              <a:rPr lang="en-US" sz="1100" dirty="0"/>
              <a:t>/projects/shark-conservation</a:t>
            </a:r>
            <a:endParaRPr lang="en-IN" sz="1100" dirty="0"/>
          </a:p>
          <a:p>
            <a:pPr marL="0" indent="0">
              <a:buFont typeface="Arial"/>
              <a:buNone/>
            </a:pPr>
            <a:endParaRPr lang="en-US" dirty="0"/>
          </a:p>
          <a:p>
            <a:pPr marL="0" indent="0">
              <a:buFont typeface="Arial"/>
              <a:buNone/>
            </a:pPr>
            <a:r>
              <a:rPr lang="en-US" dirty="0">
                <a:solidFill>
                  <a:srgbClr val="175EAA"/>
                </a:solidFill>
              </a:rPr>
              <a:t>See next slide notes for more resources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23</a:t>
            </a:fld>
            <a:endParaRPr lang="en-US"/>
          </a:p>
        </p:txBody>
      </p:sp>
    </p:spTree>
    <p:extLst>
      <p:ext uri="{BB962C8B-B14F-4D97-AF65-F5344CB8AC3E}">
        <p14:creationId xmlns:p14="http://schemas.microsoft.com/office/powerpoint/2010/main" val="2561330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9911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sz="1100" b="1" dirty="0"/>
          </a:p>
          <a:p>
            <a:r>
              <a:rPr lang="en-US" sz="1100" b="1" dirty="0"/>
              <a:t>Ghost nets and ghost fishing</a:t>
            </a:r>
          </a:p>
          <a:p>
            <a:pPr marL="171450" indent="-171450">
              <a:buFont typeface="Arial"/>
              <a:buChar char="•"/>
              <a:defRPr/>
            </a:pPr>
            <a:r>
              <a:rPr lang="en-US" sz="1100" dirty="0"/>
              <a:t>MSC on lost gear and ghost fishing: https://</a:t>
            </a:r>
            <a:r>
              <a:rPr lang="en-US" sz="1100" dirty="0" err="1"/>
              <a:t>www.msc.org</a:t>
            </a:r>
            <a:r>
              <a:rPr lang="en-US" sz="1100" dirty="0"/>
              <a:t>/standards-and-certification/developing-our-standards/preventing-lost-gear-and-ghost-fishing </a:t>
            </a:r>
          </a:p>
          <a:p>
            <a:pPr marL="171450" indent="-171450">
              <a:buFont typeface="Arial"/>
              <a:buChar char="•"/>
            </a:pPr>
            <a:r>
              <a:rPr lang="en-US" sz="1100" dirty="0"/>
              <a:t>WWF on ghost nets: https://</a:t>
            </a:r>
            <a:r>
              <a:rPr lang="en-US" sz="1100" dirty="0" err="1"/>
              <a:t>www.worldwildlife.org</a:t>
            </a:r>
            <a:r>
              <a:rPr lang="en-US" sz="1100" dirty="0"/>
              <a:t>/stories/our-oceans-are-haunted-by-ghost-nets-why-that-s-scary-and-what-we-can-do--23 </a:t>
            </a:r>
            <a:endParaRPr lang="en-US" sz="1100" b="1" dirty="0"/>
          </a:p>
          <a:p>
            <a:endParaRPr lang="en-US" sz="1100" b="1" u="sng" dirty="0"/>
          </a:p>
          <a:p>
            <a:r>
              <a:rPr lang="en-US" sz="1100" b="1" dirty="0"/>
              <a:t>Endangered ecosystems and habitats</a:t>
            </a:r>
          </a:p>
          <a:p>
            <a:pPr marL="171450" indent="-171450">
              <a:buFont typeface="Arial"/>
              <a:buChar char="•"/>
            </a:pPr>
            <a:r>
              <a:rPr lang="en-US" sz="1100" dirty="0"/>
              <a:t>MSC on ecosystems and habitats: https://</a:t>
            </a:r>
            <a:r>
              <a:rPr lang="en-US" sz="1100" dirty="0" err="1"/>
              <a:t>www.msc.org</a:t>
            </a:r>
            <a:r>
              <a:rPr lang="en-US" sz="1100" dirty="0"/>
              <a:t>/standards-and-certification/developing-our-standards/</a:t>
            </a:r>
            <a:r>
              <a:rPr lang="en-US" sz="1100" dirty="0" err="1"/>
              <a:t>minimising</a:t>
            </a:r>
            <a:r>
              <a:rPr lang="en-US" sz="1100" dirty="0"/>
              <a:t>-fishing-impacts-on-ecosystems-and-habitats</a:t>
            </a:r>
          </a:p>
          <a:p>
            <a:endParaRPr lang="en-US" sz="1100" b="1" u="sng" dirty="0"/>
          </a:p>
          <a:p>
            <a:r>
              <a:rPr lang="en-US" sz="1100" b="1" dirty="0"/>
              <a:t>Bycatch</a:t>
            </a:r>
          </a:p>
          <a:p>
            <a:pPr marL="171450" indent="-171450">
              <a:buFont typeface="Arial"/>
              <a:buChar char="•"/>
            </a:pPr>
            <a:r>
              <a:rPr lang="en-US" sz="1100" dirty="0"/>
              <a:t>MSC on bycatch of endangered, threatened species: https://</a:t>
            </a:r>
            <a:r>
              <a:rPr lang="en-US" sz="1100" dirty="0" err="1"/>
              <a:t>www.msc.org</a:t>
            </a:r>
            <a:r>
              <a:rPr lang="en-US" sz="1100" dirty="0"/>
              <a:t>/standards-and-certification/developing-our-standards/protecting-endangered-species</a:t>
            </a:r>
          </a:p>
          <a:p>
            <a:pPr marL="171450" indent="-171450">
              <a:buFont typeface="Arial"/>
              <a:buChar char="•"/>
            </a:pPr>
            <a:r>
              <a:rPr lang="en-US" sz="1100" dirty="0"/>
              <a:t>WWF on Bycatch: https://</a:t>
            </a:r>
            <a:r>
              <a:rPr lang="en-US" sz="1100" dirty="0" err="1"/>
              <a:t>www.worldwildlife.org</a:t>
            </a:r>
            <a:r>
              <a:rPr lang="en-US" sz="1100" dirty="0"/>
              <a:t>/threats/bycatch </a:t>
            </a:r>
          </a:p>
          <a:p>
            <a:pPr marL="171450" indent="-171450">
              <a:buFont typeface="Arial"/>
              <a:buChar char="•"/>
              <a:defRPr/>
            </a:pPr>
            <a:r>
              <a:rPr lang="en-US" sz="1100" dirty="0"/>
              <a:t>Smithsonian: https://</a:t>
            </a:r>
            <a:r>
              <a:rPr lang="en-US" sz="1100" dirty="0" err="1"/>
              <a:t>ocean.si.edu</a:t>
            </a:r>
            <a:r>
              <a:rPr lang="en-US" sz="1100" dirty="0"/>
              <a:t>/conservation/fishing/bycatch-cost-catching-what-you-</a:t>
            </a:r>
            <a:r>
              <a:rPr lang="en-US" sz="1100" dirty="0" err="1"/>
              <a:t>dont</a:t>
            </a:r>
            <a:r>
              <a:rPr lang="en-US" sz="1100" dirty="0"/>
              <a:t>-want </a:t>
            </a:r>
          </a:p>
          <a:p>
            <a:endParaRPr lang="en-US" sz="1100" b="1" u="sng" dirty="0"/>
          </a:p>
          <a:p>
            <a:r>
              <a:rPr lang="en-US" sz="1100" b="1" dirty="0"/>
              <a:t>Cool Bycatch case study</a:t>
            </a:r>
          </a:p>
          <a:p>
            <a:pPr marL="171450" indent="-171450">
              <a:buFont typeface="Arial"/>
              <a:buChar char="•"/>
            </a:pPr>
            <a:r>
              <a:rPr lang="en-US" sz="1100" dirty="0"/>
              <a:t>Stats NZ </a:t>
            </a:r>
            <a:r>
              <a:rPr lang="en-US" sz="1100" dirty="0" err="1"/>
              <a:t>Tatauranga</a:t>
            </a:r>
            <a:r>
              <a:rPr lang="en-US" sz="1100" dirty="0"/>
              <a:t> Aotearoa. 2019.  Bycatch of protected species: Hector’s and </a:t>
            </a:r>
            <a:r>
              <a:rPr lang="en-US" sz="1100" dirty="0" err="1"/>
              <a:t>Māui</a:t>
            </a:r>
            <a:r>
              <a:rPr lang="en-US" sz="1100" dirty="0"/>
              <a:t> dolphins.  (includes a cool interactive tool)</a:t>
            </a:r>
          </a:p>
          <a:p>
            <a:pPr marL="171450" indent="-171450">
              <a:buFont typeface="Arial"/>
              <a:buChar char="•"/>
            </a:pPr>
            <a:r>
              <a:rPr lang="en-US" sz="1100" dirty="0"/>
              <a:t>https://</a:t>
            </a:r>
            <a:r>
              <a:rPr lang="en-US" sz="1100" dirty="0" err="1"/>
              <a:t>www.stats.govt.nz</a:t>
            </a:r>
            <a:r>
              <a:rPr lang="en-US" sz="1100" dirty="0"/>
              <a:t>/indicators/bycatch-of-protected-species-hectors-and-</a:t>
            </a:r>
            <a:r>
              <a:rPr lang="en-US" sz="1100" dirty="0" err="1"/>
              <a:t>maui</a:t>
            </a:r>
            <a:r>
              <a:rPr lang="en-US" sz="1100" dirty="0"/>
              <a:t>-dolphins </a:t>
            </a:r>
          </a:p>
          <a:p>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24</a:t>
            </a:fld>
            <a:endParaRPr lang="en-US"/>
          </a:p>
        </p:txBody>
      </p:sp>
    </p:spTree>
    <p:extLst>
      <p:ext uri="{BB962C8B-B14F-4D97-AF65-F5344CB8AC3E}">
        <p14:creationId xmlns:p14="http://schemas.microsoft.com/office/powerpoint/2010/main" val="256133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a:t>
            </a:r>
            <a:r>
              <a:rPr lang="en-US" sz="1200" b="1" dirty="0">
                <a:solidFill>
                  <a:srgbClr val="175EAA"/>
                </a:solidFill>
              </a:rPr>
              <a:t>NOTES</a:t>
            </a:r>
            <a:endParaRPr lang="x-none"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latin typeface="MetaPro-Normal"/>
                <a:cs typeface="MetaPro-Normal"/>
              </a:rPr>
              <a:t>Example of tikanga: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a:cs typeface="Arial"/>
              </a:rPr>
              <a:t>For example: not gutting or disposing of fish near the sea [can deplete fish as predators like sharks are attracted]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a:p>
            <a:endParaRPr lang="en-US" baseline="0" dirty="0"/>
          </a:p>
          <a:p>
            <a:endParaRPr lang="en-NZ" dirty="0"/>
          </a:p>
        </p:txBody>
      </p:sp>
      <p:sp>
        <p:nvSpPr>
          <p:cNvPr id="4" name="Slide Number Placeholder 3"/>
          <p:cNvSpPr>
            <a:spLocks noGrp="1"/>
          </p:cNvSpPr>
          <p:nvPr>
            <p:ph type="sldNum" sz="quarter" idx="10"/>
          </p:nvPr>
        </p:nvSpPr>
        <p:spPr/>
        <p:txBody>
          <a:bodyPr/>
          <a:lstStyle/>
          <a:p>
            <a:fld id="{36961C54-CE56-C942-86C7-3C671D5B96FC}" type="slidenum">
              <a:rPr lang="en-US" smtClean="0"/>
              <a:t>25</a:t>
            </a:fld>
            <a:endParaRPr lang="en-US"/>
          </a:p>
        </p:txBody>
      </p:sp>
    </p:spTree>
    <p:extLst>
      <p:ext uri="{BB962C8B-B14F-4D97-AF65-F5344CB8AC3E}">
        <p14:creationId xmlns:p14="http://schemas.microsoft.com/office/powerpoint/2010/main" val="356579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b="1"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a:latin typeface="MetaPro-Normal"/>
                <a:cs typeface="MetaPro-Normal"/>
              </a:rPr>
              <a:t>These three principles</a:t>
            </a:r>
            <a:r>
              <a:rPr lang="en-US" sz="1200" b="0" baseline="0" dirty="0">
                <a:latin typeface="MetaPro-Normal"/>
                <a:cs typeface="MetaPro-Normal"/>
              </a:rPr>
              <a:t> are </a:t>
            </a:r>
            <a:r>
              <a:rPr lang="en-US" sz="1200" b="0" dirty="0">
                <a:latin typeface="MetaPro-Normal"/>
                <a:cs typeface="MetaPro-Normal"/>
              </a:rPr>
              <a:t>explored in much more detail in topics</a:t>
            </a:r>
            <a:r>
              <a:rPr lang="en-US" sz="1200" b="0" baseline="0" dirty="0">
                <a:latin typeface="MetaPro-Normal"/>
                <a:cs typeface="MetaPro-Normal"/>
              </a:rPr>
              <a:t> 3, 4 and 5</a:t>
            </a:r>
            <a:endParaRPr lang="en-US" sz="1200" b="1" dirty="0">
              <a:latin typeface="MetaPro-Normal"/>
              <a:cs typeface="MetaPro-Normal"/>
            </a:endParaRPr>
          </a:p>
          <a:p>
            <a:endParaRPr lang="x-none"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buFont typeface="Arial"/>
              <a:buChar char="•"/>
            </a:pPr>
            <a:r>
              <a:rPr lang="en-US" dirty="0"/>
              <a:t>For more information</a:t>
            </a:r>
            <a:r>
              <a:rPr lang="en-US" baseline="0" dirty="0"/>
              <a:t> see the MSC Fisheries Standard at https://</a:t>
            </a:r>
            <a:r>
              <a:rPr lang="en-US" baseline="0" dirty="0" err="1"/>
              <a:t>www.msc.org</a:t>
            </a:r>
            <a:r>
              <a:rPr lang="en-US" baseline="0" dirty="0"/>
              <a:t>/standards-and-certification/fisheries-standard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For more detail see also the 10 minute film called ‘Sustainable Seas: what is the MSC Fisheries Standard and how does it ensure healthy oceans’ at: https://</a:t>
            </a:r>
            <a:r>
              <a:rPr lang="en-US" baseline="0" dirty="0" err="1"/>
              <a:t>www.youtube.com</a:t>
            </a:r>
            <a:r>
              <a:rPr lang="en-US" baseline="0" dirty="0"/>
              <a:t>/</a:t>
            </a:r>
            <a:r>
              <a:rPr lang="en-US" baseline="0" dirty="0" err="1"/>
              <a:t>watch?v</a:t>
            </a:r>
            <a:r>
              <a:rPr lang="en-US" baseline="0" dirty="0"/>
              <a:t>=bw5tsy05uM8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26</a:t>
            </a:fld>
            <a:endParaRPr lang="en-US"/>
          </a:p>
        </p:txBody>
      </p:sp>
    </p:spTree>
    <p:extLst>
      <p:ext uri="{BB962C8B-B14F-4D97-AF65-F5344CB8AC3E}">
        <p14:creationId xmlns:p14="http://schemas.microsoft.com/office/powerpoint/2010/main" val="72315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endParaRPr lang="en-US" sz="1200" b="1"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a:latin typeface="MetaPro-Normal"/>
                <a:cs typeface="MetaPro-Normal"/>
              </a:rPr>
              <a:t>These three principles</a:t>
            </a:r>
            <a:r>
              <a:rPr lang="en-US" sz="1200" b="0" baseline="0" dirty="0">
                <a:latin typeface="MetaPro-Normal"/>
                <a:cs typeface="MetaPro-Normal"/>
              </a:rPr>
              <a:t> are </a:t>
            </a:r>
            <a:r>
              <a:rPr lang="en-US" sz="1200" b="0" dirty="0">
                <a:latin typeface="MetaPro-Normal"/>
                <a:cs typeface="MetaPro-Normal"/>
              </a:rPr>
              <a:t>explored in much more detail in topics</a:t>
            </a:r>
            <a:r>
              <a:rPr lang="en-US" sz="1200" b="0" baseline="0" dirty="0">
                <a:latin typeface="MetaPro-Normal"/>
                <a:cs typeface="MetaPro-Normal"/>
              </a:rPr>
              <a:t> 3, 4 and 5</a:t>
            </a:r>
            <a:endParaRPr lang="en-US" sz="1200" b="0" dirty="0">
              <a:latin typeface="MetaPro-Normal"/>
              <a:cs typeface="MetaPro-Normal"/>
            </a:endParaRPr>
          </a:p>
          <a:p>
            <a:endParaRPr lang="x-none"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x-none" dirty="0"/>
          </a:p>
          <a:p>
            <a:pPr marL="171450" indent="-171450">
              <a:buFont typeface="Arial"/>
              <a:buChar char="•"/>
            </a:pPr>
            <a:r>
              <a:rPr lang="x-none" dirty="0"/>
              <a:t>For </a:t>
            </a:r>
            <a:r>
              <a:rPr lang="en-US" dirty="0"/>
              <a:t>information</a:t>
            </a:r>
            <a:r>
              <a:rPr lang="en-US" baseline="0" dirty="0"/>
              <a:t> see the MSC Fisheries Standard at https://</a:t>
            </a:r>
            <a:r>
              <a:rPr lang="en-US" baseline="0" dirty="0" err="1"/>
              <a:t>www.msc.org</a:t>
            </a:r>
            <a:r>
              <a:rPr lang="en-US" baseline="0" dirty="0"/>
              <a:t>/standards-and-certification/fisheries-standard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For more detail see also the 10 minute film called ‘Sustainable Seas: what is the MSC Fisheries Standard and how does it ensure healthy oceans’ at: https://</a:t>
            </a:r>
            <a:r>
              <a:rPr lang="en-US" baseline="0" dirty="0" err="1"/>
              <a:t>www.youtube.com</a:t>
            </a:r>
            <a:r>
              <a:rPr lang="en-US" baseline="0" dirty="0"/>
              <a:t>/</a:t>
            </a:r>
            <a:r>
              <a:rPr lang="en-US" baseline="0" dirty="0" err="1"/>
              <a:t>watch?v</a:t>
            </a:r>
            <a:r>
              <a:rPr lang="en-US" baseline="0" dirty="0"/>
              <a:t>=bw5tsy05uM8 </a:t>
            </a:r>
            <a:endParaRPr lang="en-US"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27</a:t>
            </a:fld>
            <a:endParaRPr lang="en-US"/>
          </a:p>
        </p:txBody>
      </p:sp>
    </p:spTree>
    <p:extLst>
      <p:ext uri="{BB962C8B-B14F-4D97-AF65-F5344CB8AC3E}">
        <p14:creationId xmlns:p14="http://schemas.microsoft.com/office/powerpoint/2010/main" val="723157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a:t>
            </a:r>
            <a:r>
              <a:rPr lang="en-US" sz="1200" b="1" dirty="0">
                <a:solidFill>
                  <a:srgbClr val="175EAA"/>
                </a:solidFill>
              </a:rPr>
              <a:t>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175EAA"/>
              </a:solidFill>
            </a:endParaRPr>
          </a:p>
          <a:p>
            <a:pPr marL="171450" indent="-171450">
              <a:buFont typeface="Arial"/>
              <a:buChar char="•"/>
            </a:pPr>
            <a:r>
              <a:rPr lang="en-US" dirty="0"/>
              <a:t>My dad the fisherman</a:t>
            </a:r>
            <a:r>
              <a:rPr lang="en-US" baseline="0" dirty="0"/>
              <a:t> can be found at: </a:t>
            </a:r>
          </a:p>
          <a:p>
            <a:r>
              <a:rPr lang="en-US" dirty="0"/>
              <a:t>https://</a:t>
            </a:r>
            <a:r>
              <a:rPr lang="en-US" dirty="0" err="1"/>
              <a:t>www.youtube.com</a:t>
            </a:r>
            <a:r>
              <a:rPr lang="en-US" dirty="0"/>
              <a:t>/</a:t>
            </a:r>
            <a:r>
              <a:rPr lang="en-US" dirty="0" err="1"/>
              <a:t>watch?v</a:t>
            </a:r>
            <a:r>
              <a:rPr lang="en-US" dirty="0"/>
              <a:t>=OIsA8xQ7WbQ</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28</a:t>
            </a:fld>
            <a:endParaRPr lang="en-US"/>
          </a:p>
        </p:txBody>
      </p:sp>
    </p:spTree>
    <p:extLst>
      <p:ext uri="{BB962C8B-B14F-4D97-AF65-F5344CB8AC3E}">
        <p14:creationId xmlns:p14="http://schemas.microsoft.com/office/powerpoint/2010/main" val="27939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81000" y="4264025"/>
            <a:ext cx="6096000" cy="46736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rPr>
              <a:t>TEACHER NOTES</a:t>
            </a:r>
            <a:endParaRPr lang="en-US" sz="1100" dirty="0"/>
          </a:p>
          <a:p>
            <a:r>
              <a:rPr lang="en-US" sz="1100" dirty="0"/>
              <a:t>The</a:t>
            </a:r>
            <a:r>
              <a:rPr lang="en-US" sz="1100" baseline="0" dirty="0"/>
              <a:t> summary can be found at: </a:t>
            </a:r>
            <a:r>
              <a:rPr lang="en-US" sz="1100" dirty="0"/>
              <a:t>https://dad-fishes-for-the-</a:t>
            </a:r>
            <a:r>
              <a:rPr lang="en-US" sz="1100" dirty="0" err="1"/>
              <a:t>future.msc.org</a:t>
            </a:r>
            <a:r>
              <a:rPr lang="en-US" sz="1100" dirty="0"/>
              <a:t>/?_</a:t>
            </a:r>
            <a:r>
              <a:rPr lang="en-US" sz="1100" dirty="0" err="1"/>
              <a:t>ga</a:t>
            </a:r>
            <a:r>
              <a:rPr lang="en-US" sz="1100" dirty="0"/>
              <a:t>=2.178911460.1759312358.1578727525-1836922175.1578727525#start-dOPb2kpn4D</a:t>
            </a:r>
          </a:p>
          <a:p>
            <a:endParaRPr lang="en-US" sz="1100" dirty="0"/>
          </a:p>
          <a:p>
            <a:r>
              <a:rPr lang="en-US" sz="1100" b="1" dirty="0">
                <a:solidFill>
                  <a:srgbClr val="175EAA"/>
                </a:solidFill>
              </a:rPr>
              <a:t>HOMEWORK</a:t>
            </a:r>
            <a:r>
              <a:rPr lang="en-US" sz="1100" b="1" baseline="0" dirty="0">
                <a:solidFill>
                  <a:srgbClr val="175EAA"/>
                </a:solidFill>
              </a:rPr>
              <a:t> IDEAS</a:t>
            </a:r>
          </a:p>
          <a:p>
            <a:r>
              <a:rPr lang="en-US" sz="1100" baseline="0" dirty="0"/>
              <a:t>Any of the </a:t>
            </a:r>
            <a:r>
              <a:rPr lang="en-US" sz="1100" baseline="0" dirty="0" err="1"/>
              <a:t>Kahoot</a:t>
            </a:r>
            <a:r>
              <a:rPr lang="en-US" sz="1100" baseline="0" dirty="0"/>
              <a:t>, Worksheet or crossword could be good homework activities.</a:t>
            </a:r>
            <a:endParaRPr lang="en-US" sz="1100" dirty="0"/>
          </a:p>
          <a:p>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baseline="0" dirty="0">
                <a:solidFill>
                  <a:srgbClr val="175EAA"/>
                </a:solidFill>
              </a:rPr>
              <a:t>HOW TO PLAY KAHOOT</a:t>
            </a:r>
            <a:endParaRPr lang="en-US" sz="1100" b="0" baseline="0" dirty="0">
              <a:solidFill>
                <a:srgbClr val="175EAA"/>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t>See other teacher notes for instructions</a:t>
            </a:r>
          </a:p>
          <a:p>
            <a:pPr marL="171450" indent="-171450">
              <a:buFont typeface="Arial"/>
              <a:buChar char="•"/>
            </a:pPr>
            <a:r>
              <a:rPr lang="en-US" sz="1100" b="0" baseline="0" dirty="0"/>
              <a:t>URL </a:t>
            </a:r>
            <a:r>
              <a:rPr lang="en-US" sz="1100" dirty="0"/>
              <a:t>for this game </a:t>
            </a:r>
            <a:r>
              <a:rPr lang="en-US" sz="1100" dirty="0" err="1"/>
              <a:t>is:https</a:t>
            </a:r>
            <a:r>
              <a:rPr lang="en-US" sz="1100" dirty="0"/>
              <a:t>://</a:t>
            </a:r>
            <a:r>
              <a:rPr lang="en-US" sz="1100" dirty="0" err="1"/>
              <a:t>create.kahoot.it</a:t>
            </a:r>
            <a:r>
              <a:rPr lang="en-US" sz="1100" dirty="0"/>
              <a:t>/share/review-quiz-overfishing-sustainable-fishing-topic-marine-stewardship-council-nz/563e8ed3-6f56-494c-803f-b3bf840cec95 </a:t>
            </a:r>
            <a:endParaRPr lang="en-US" sz="1100" b="1" baseline="0" dirty="0"/>
          </a:p>
          <a:p>
            <a:r>
              <a:rPr lang="en-US" sz="1100" b="1" baseline="0" dirty="0">
                <a:solidFill>
                  <a:srgbClr val="175EAA"/>
                </a:solidFill>
              </a:rPr>
              <a:t>SUSTAINABLE OCEAN KEY TERM WORKSHEET</a:t>
            </a:r>
            <a:endParaRPr lang="en-NZ" sz="1100" dirty="0">
              <a:solidFill>
                <a:srgbClr val="175EAA"/>
              </a:solidFill>
            </a:endParaRPr>
          </a:p>
          <a:p>
            <a:pPr marL="171450" indent="-171450">
              <a:buFont typeface="Arial"/>
              <a:buChar char="•"/>
            </a:pPr>
            <a:r>
              <a:rPr lang="en-US" sz="1100" dirty="0"/>
              <a:t>The sustainable ocean key term worksheet can</a:t>
            </a:r>
            <a:r>
              <a:rPr lang="en-US" sz="1100" baseline="0" dirty="0"/>
              <a:t> be found at: </a:t>
            </a:r>
            <a:r>
              <a:rPr lang="en-US" sz="1100" dirty="0"/>
              <a:t>https://</a:t>
            </a:r>
            <a:r>
              <a:rPr lang="en-US" sz="1100" dirty="0" err="1"/>
              <a:t>www.msc.org</a:t>
            </a:r>
            <a:r>
              <a:rPr lang="en-US" sz="1100" dirty="0"/>
              <a:t>/docs/default-source/default-document-library/education-page/msc-lesson-plan-using-the-oceans-resources-responsibly.pdf?sfvrsn=5c15a87a_14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175EAA"/>
                </a:solidFill>
              </a:rPr>
              <a:t>ANIMATION USING POWTOON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Use Powtoon to </a:t>
            </a:r>
            <a:r>
              <a:rPr lang="en-US" sz="1100" baseline="0" dirty="0"/>
              <a:t>enable learners to create their own animation that tells the story of sustainable fishing.  Include the key terms from the worksheet to make sure that all the key information is included.  </a:t>
            </a:r>
            <a:endParaRPr lang="en-US" sz="1100" dirty="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29</a:t>
            </a:fld>
            <a:endParaRPr lang="en-US"/>
          </a:p>
        </p:txBody>
      </p:sp>
    </p:spTree>
    <p:extLst>
      <p:ext uri="{BB962C8B-B14F-4D97-AF65-F5344CB8AC3E}">
        <p14:creationId xmlns:p14="http://schemas.microsoft.com/office/powerpoint/2010/main" val="320046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30</a:t>
            </a:fld>
            <a:endParaRPr lang="en-US" dirty="0"/>
          </a:p>
        </p:txBody>
      </p:sp>
    </p:spTree>
    <p:extLst>
      <p:ext uri="{BB962C8B-B14F-4D97-AF65-F5344CB8AC3E}">
        <p14:creationId xmlns:p14="http://schemas.microsoft.com/office/powerpoint/2010/main" val="241486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a:p>
        </p:txBody>
      </p:sp>
    </p:spTree>
    <p:extLst>
      <p:ext uri="{BB962C8B-B14F-4D97-AF65-F5344CB8AC3E}">
        <p14:creationId xmlns:p14="http://schemas.microsoft.com/office/powerpoint/2010/main" val="405471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a:p>
        </p:txBody>
      </p:sp>
    </p:spTree>
    <p:extLst>
      <p:ext uri="{BB962C8B-B14F-4D97-AF65-F5344CB8AC3E}">
        <p14:creationId xmlns:p14="http://schemas.microsoft.com/office/powerpoint/2010/main" val="34584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a:p>
        </p:txBody>
      </p:sp>
    </p:spTree>
    <p:extLst>
      <p:ext uri="{BB962C8B-B14F-4D97-AF65-F5344CB8AC3E}">
        <p14:creationId xmlns:p14="http://schemas.microsoft.com/office/powerpoint/2010/main" val="14062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a:buChar char="•"/>
            </a:pPr>
            <a:r>
              <a:rPr lang="en-US" dirty="0"/>
              <a:t>Try</a:t>
            </a:r>
            <a:r>
              <a:rPr lang="en-US" baseline="0" dirty="0"/>
              <a:t> to get learners to connect with the personal impact of overfishing and unsustainable practices.  What would it be like for ME if there were few or no fish left in the sea!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a:p>
        </p:txBody>
      </p:sp>
    </p:spTree>
    <p:extLst>
      <p:ext uri="{BB962C8B-B14F-4D97-AF65-F5344CB8AC3E}">
        <p14:creationId xmlns:p14="http://schemas.microsoft.com/office/powerpoint/2010/main" val="349785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75EAA"/>
                </a:solidFill>
              </a:rPr>
              <a:t>TEACHER NOTES</a:t>
            </a:r>
          </a:p>
          <a:p>
            <a:pPr>
              <a:defRPr/>
            </a:pPr>
            <a:endParaRPr lang="en-US" dirty="0"/>
          </a:p>
          <a:p>
            <a:pPr marL="171450" indent="-171450">
              <a:buFont typeface="Arial"/>
              <a:buChar char="•"/>
            </a:pPr>
            <a:r>
              <a:rPr lang="en-US" dirty="0"/>
              <a:t>If</a:t>
            </a:r>
            <a:r>
              <a:rPr lang="en-US" baseline="0" dirty="0"/>
              <a:t> you are short on time then you could jump straight to slide 11</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a:p>
        </p:txBody>
      </p:sp>
    </p:spTree>
    <p:extLst>
      <p:ext uri="{BB962C8B-B14F-4D97-AF65-F5344CB8AC3E}">
        <p14:creationId xmlns:p14="http://schemas.microsoft.com/office/powerpoint/2010/main" val="37640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algn="l"/>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lgn="l">
              <a:buFont typeface="Arial"/>
              <a:buChar char="•"/>
            </a:pPr>
            <a:r>
              <a:rPr lang="en-US" dirty="0"/>
              <a:t>To read more about Tangaroa</a:t>
            </a:r>
            <a:r>
              <a:rPr lang="en-US" baseline="0" dirty="0"/>
              <a:t> see: https://</a:t>
            </a:r>
            <a:r>
              <a:rPr lang="en-US" baseline="0" dirty="0" err="1"/>
              <a:t>teara.govt.nz</a:t>
            </a:r>
            <a:r>
              <a:rPr lang="en-US" baseline="0" dirty="0"/>
              <a:t>/en/</a:t>
            </a:r>
            <a:r>
              <a:rPr lang="en-US" baseline="0" dirty="0" err="1"/>
              <a:t>tangaroa</a:t>
            </a:r>
            <a:r>
              <a:rPr lang="en-US" baseline="0" dirty="0"/>
              <a:t>-the-sea/print</a:t>
            </a:r>
          </a:p>
          <a:p>
            <a:pPr algn="l"/>
            <a:endParaRPr lang="en-US" sz="1200" b="1" dirty="0"/>
          </a:p>
          <a:p>
            <a:pPr algn="l"/>
            <a:endParaRPr lang="en-US" b="1" dirty="0"/>
          </a:p>
          <a:p>
            <a:pPr algn="l"/>
            <a:endParaRPr lang="en-US" sz="1200" b="1" dirty="0"/>
          </a:p>
          <a:p>
            <a:pPr algn="l"/>
            <a:r>
              <a:rPr lang="en-US" sz="1200" b="1" dirty="0"/>
              <a:t>Image source: </a:t>
            </a:r>
            <a:r>
              <a:rPr lang="en-US" sz="1200" dirty="0"/>
              <a:t>Te </a:t>
            </a:r>
            <a:r>
              <a:rPr lang="en-US" sz="1200" dirty="0" err="1"/>
              <a:t>Ahukaramū</a:t>
            </a:r>
            <a:r>
              <a:rPr lang="en-US" sz="1200" dirty="0"/>
              <a:t> Charles Royal, '</a:t>
            </a:r>
            <a:r>
              <a:rPr lang="en-US" sz="1200" dirty="0" err="1"/>
              <a:t>Papatūānuku</a:t>
            </a:r>
            <a:r>
              <a:rPr lang="en-US" sz="1200" dirty="0"/>
              <a:t> – the land - </a:t>
            </a:r>
            <a:r>
              <a:rPr lang="en-US" sz="1200" dirty="0" err="1"/>
              <a:t>Papatūānuku</a:t>
            </a:r>
            <a:r>
              <a:rPr lang="en-US" sz="1200" dirty="0"/>
              <a:t> – the </a:t>
            </a:r>
          </a:p>
          <a:p>
            <a:pPr algn="l"/>
            <a:r>
              <a:rPr lang="en-US" sz="1200" dirty="0"/>
              <a:t>earth mother', Te Ara - the Encyclopedia of New Zealand, </a:t>
            </a:r>
          </a:p>
          <a:p>
            <a:pPr algn="l"/>
            <a:r>
              <a:rPr lang="en-US" sz="1200" dirty="0"/>
              <a:t>http://</a:t>
            </a:r>
            <a:r>
              <a:rPr lang="en-US" sz="1200" dirty="0" err="1"/>
              <a:t>www.TeAra.govt.nz</a:t>
            </a:r>
            <a:r>
              <a:rPr lang="en-US" sz="1200" dirty="0"/>
              <a:t>/en/whakapapa/11430/</a:t>
            </a:r>
            <a:r>
              <a:rPr lang="en-US" sz="1200" dirty="0" err="1"/>
              <a:t>papatuanukus</a:t>
            </a:r>
            <a:r>
              <a:rPr lang="en-US" sz="1200" dirty="0"/>
              <a:t>-children </a:t>
            </a:r>
          </a:p>
          <a:p>
            <a:pPr algn="l"/>
            <a:r>
              <a:rPr lang="en-US" sz="1200" dirty="0"/>
              <a:t>(accessed 14 January 2020)</a:t>
            </a:r>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a:p>
        </p:txBody>
      </p:sp>
    </p:spTree>
    <p:extLst>
      <p:ext uri="{BB962C8B-B14F-4D97-AF65-F5344CB8AC3E}">
        <p14:creationId xmlns:p14="http://schemas.microsoft.com/office/powerpoint/2010/main" val="42899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MAHI / ACTIVITY</a:t>
            </a:r>
            <a:endParaRPr lang="en-US" sz="120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Complete the ‘</a:t>
            </a:r>
            <a:r>
              <a:rPr lang="en-US" sz="1200" b="1" dirty="0">
                <a:solidFill>
                  <a:srgbClr val="175EAA"/>
                </a:solidFill>
                <a:latin typeface="MetaPro-Normal"/>
                <a:cs typeface="MetaPro-Normal"/>
              </a:rPr>
              <a:t>1.2 Ocean Connection</a:t>
            </a:r>
            <a:r>
              <a:rPr lang="en-US" sz="1200" dirty="0">
                <a:latin typeface="MetaPro-Normal"/>
                <a:cs typeface="MetaPro-Normal"/>
              </a:rPr>
              <a:t>’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These include: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latin typeface="MetaPro-Normal"/>
                <a:cs typeface="MetaPro-Normal"/>
              </a:rPr>
              <a:t>Activity 1 </a:t>
            </a:r>
            <a:r>
              <a:rPr lang="mr-IN" sz="1200" baseline="0" dirty="0">
                <a:latin typeface="MetaPro-Normal"/>
                <a:cs typeface="MetaPro-Normal"/>
              </a:rPr>
              <a:t>–</a:t>
            </a:r>
            <a:r>
              <a:rPr lang="en-US" sz="1200" baseline="0" dirty="0">
                <a:latin typeface="MetaPro-Normal"/>
                <a:cs typeface="MetaPro-Normal"/>
              </a:rPr>
              <a:t> True False card game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Activity 2 </a:t>
            </a:r>
            <a:r>
              <a:rPr lang="mr-IN" sz="1200" baseline="0" dirty="0">
                <a:latin typeface="MetaPro-Normal"/>
                <a:cs typeface="MetaPro-Normal"/>
              </a:rPr>
              <a:t>–</a:t>
            </a:r>
            <a:r>
              <a:rPr lang="en-US" sz="1200" baseline="0" dirty="0">
                <a:latin typeface="MetaPro-Normal"/>
                <a:cs typeface="MetaPro-Normal"/>
              </a:rPr>
              <a:t> Online reading, vocab review, </a:t>
            </a:r>
            <a:r>
              <a:rPr lang="en-US" sz="1200" baseline="0" dirty="0" err="1">
                <a:latin typeface="MetaPro-Normal"/>
                <a:cs typeface="MetaPro-Normal"/>
              </a:rPr>
              <a:t>Kahoot</a:t>
            </a:r>
            <a:r>
              <a:rPr lang="en-US" sz="1200" baseline="0" dirty="0">
                <a:latin typeface="MetaPro-Normal"/>
                <a:cs typeface="MetaPro-Normal"/>
              </a:rPr>
              <a:t> quiz, review and discuss (25+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Activity 3 </a:t>
            </a:r>
            <a:r>
              <a:rPr lang="mr-IN" sz="1200" baseline="0" dirty="0">
                <a:latin typeface="MetaPro-Normal"/>
                <a:cs typeface="MetaPro-Normal"/>
              </a:rPr>
              <a:t>–</a:t>
            </a:r>
            <a:r>
              <a:rPr lang="en-US" sz="1200" baseline="0" dirty="0">
                <a:latin typeface="MetaPro-Normal"/>
                <a:cs typeface="MetaPro-Normal"/>
              </a:rPr>
              <a:t> Matching games x 2, </a:t>
            </a:r>
            <a:r>
              <a:rPr lang="en-US" sz="1200" baseline="0" dirty="0" err="1">
                <a:latin typeface="MetaPro-Normal"/>
                <a:cs typeface="MetaPro-Normal"/>
              </a:rPr>
              <a:t>venn</a:t>
            </a:r>
            <a:r>
              <a:rPr lang="en-US" sz="1200" baseline="0" dirty="0">
                <a:latin typeface="MetaPro-Normal"/>
                <a:cs typeface="MetaPro-Normal"/>
              </a:rPr>
              <a:t> diagram, review and discuss (30+ minutes)</a:t>
            </a:r>
            <a:endParaRPr lang="en-US" sz="1200"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latin typeface="MetaPro-Normal"/>
                <a:cs typeface="MetaPro-Normal"/>
              </a:rPr>
              <a:t>Activity 4</a:t>
            </a:r>
            <a:r>
              <a:rPr lang="en-US" sz="1200" baseline="0" dirty="0">
                <a:latin typeface="MetaPro-Normal"/>
                <a:cs typeface="MetaPro-Normal"/>
              </a:rPr>
              <a:t> </a:t>
            </a:r>
            <a:r>
              <a:rPr lang="mr-IN" sz="1200" baseline="0" dirty="0">
                <a:latin typeface="MetaPro-Normal"/>
                <a:cs typeface="MetaPro-Normal"/>
              </a:rPr>
              <a:t>–</a:t>
            </a:r>
            <a:r>
              <a:rPr lang="en-US" sz="1200" baseline="0" dirty="0">
                <a:latin typeface="MetaPro-Normal"/>
                <a:cs typeface="MetaPro-Normal"/>
              </a:rPr>
              <a:t> Group share, create a table, create a graph, review and discuss (40+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EXTENSION / HOMEWORK </a:t>
            </a:r>
            <a:r>
              <a:rPr lang="mr-IN" sz="1200" baseline="0" dirty="0">
                <a:latin typeface="MetaPro-Normal"/>
                <a:cs typeface="MetaPro-Normal"/>
              </a:rPr>
              <a:t>–</a:t>
            </a:r>
            <a:r>
              <a:rPr lang="en-US" sz="1200" baseline="0" dirty="0">
                <a:latin typeface="MetaPro-Normal"/>
                <a:cs typeface="MetaPro-Normal"/>
              </a:rPr>
              <a:t> Create card set or quiz (45+ minutes)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MetaPro-Normal"/>
                <a:cs typeface="MetaPro-Normal"/>
              </a:rPr>
              <a:t>For more information on oceans importance see: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https://</a:t>
            </a:r>
            <a:r>
              <a:rPr lang="en-US" sz="1200" baseline="0" dirty="0" err="1">
                <a:latin typeface="MetaPro-Normal"/>
                <a:cs typeface="MetaPro-Normal"/>
              </a:rPr>
              <a:t>wwf.panda.org</a:t>
            </a:r>
            <a:r>
              <a:rPr lang="en-US" sz="1200" baseline="0" dirty="0">
                <a:latin typeface="MetaPro-Normal"/>
                <a:cs typeface="MetaPro-Normal"/>
              </a:rPr>
              <a:t>/</a:t>
            </a:r>
            <a:r>
              <a:rPr lang="en-US" sz="1200" baseline="0" dirty="0" err="1">
                <a:latin typeface="MetaPro-Normal"/>
                <a:cs typeface="MetaPro-Normal"/>
              </a:rPr>
              <a:t>our_work</a:t>
            </a:r>
            <a:r>
              <a:rPr lang="en-US" sz="1200" baseline="0" dirty="0">
                <a:latin typeface="MetaPro-Normal"/>
                <a:cs typeface="MetaPro-Normal"/>
              </a:rPr>
              <a:t>/oceans/</a:t>
            </a:r>
            <a:r>
              <a:rPr lang="en-US" sz="1200" baseline="0" dirty="0" err="1">
                <a:latin typeface="MetaPro-Normal"/>
                <a:cs typeface="MetaPro-Normal"/>
              </a:rPr>
              <a:t>open_ocean</a:t>
            </a:r>
            <a:r>
              <a:rPr lang="en-US" sz="1200" baseline="0" dirty="0">
                <a:latin typeface="MetaPro-Normal"/>
                <a:cs typeface="MetaPro-Normal"/>
              </a:rPr>
              <a:t>/</a:t>
            </a:r>
            <a:r>
              <a:rPr lang="en-US" sz="1200" baseline="0" dirty="0" err="1">
                <a:latin typeface="MetaPro-Normal"/>
                <a:cs typeface="MetaPro-Normal"/>
              </a:rPr>
              <a:t>ocean_importance</a:t>
            </a:r>
            <a:r>
              <a:rPr lang="en-US" sz="1200" baseline="0" dirty="0">
                <a:latin typeface="MetaPro-Normal"/>
                <a:cs typeface="MetaPro-Normal"/>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https://</a:t>
            </a:r>
            <a:r>
              <a:rPr lang="en-US" sz="1200" baseline="0" dirty="0" err="1">
                <a:latin typeface="MetaPro-Normal"/>
                <a:cs typeface="MetaPro-Normal"/>
              </a:rPr>
              <a:t>www.mfe.govt.nz</a:t>
            </a:r>
            <a:r>
              <a:rPr lang="en-US" sz="1200" baseline="0" dirty="0">
                <a:latin typeface="MetaPro-Normal"/>
                <a:cs typeface="MetaPro-Normal"/>
              </a:rPr>
              <a:t>/marine/why-our-marine-environment-matters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etaPro-Normal"/>
              <a:cs typeface="MetaPro-Normal"/>
            </a:endParaRPr>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a:p>
        </p:txBody>
      </p:sp>
    </p:spTree>
    <p:extLst>
      <p:ext uri="{BB962C8B-B14F-4D97-AF65-F5344CB8AC3E}">
        <p14:creationId xmlns:p14="http://schemas.microsoft.com/office/powerpoint/2010/main" val="42899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4" name="Picture 3">
            <a:extLst>
              <a:ext uri="{FF2B5EF4-FFF2-40B4-BE49-F238E27FC236}">
                <a16:creationId xmlns:a16="http://schemas.microsoft.com/office/drawing/2014/main" id="{9D9A7686-2FE7-036B-078F-E3081F70B35D}"/>
              </a:ext>
            </a:extLst>
          </p:cNvPr>
          <p:cNvPicPr>
            <a:picLocks noChangeAspect="1"/>
          </p:cNvPicPr>
          <p:nvPr userDrawn="1"/>
        </p:nvPicPr>
        <p:blipFill>
          <a:blip r:embed="rId7"/>
          <a:stretch>
            <a:fillRect/>
          </a:stretch>
        </p:blipFill>
        <p:spPr>
          <a:xfrm>
            <a:off x="0" y="4258982"/>
            <a:ext cx="8554065" cy="827452"/>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sc.org/en-au/for-teachers/ocean-literacy/new-zealand-education-curriculum/kahoot-quizzes" TargetMode="External"/><Relationship Id="rId3" Type="http://schemas.openxmlformats.org/officeDocument/2006/relationships/image" Target="../media/image21.png"/><Relationship Id="rId7" Type="http://schemas.openxmlformats.org/officeDocument/2006/relationships/hyperlink" Target="http://eng.mataurangamaori.tki.org.nz/Support-materials/Te-Reo-Maori/Maori-Myths-Legends-and-Contemporary-Stories/Whaitere-the-enchanted-stingra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youtube.com/watch?v=57QaiexyAFg&amp;t=8s"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piktochart.com"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msc.org/what-we-are-doing/our-approach/how-does-the-blue-msc-label-compare" TargetMode="External"/><Relationship Id="rId7" Type="http://schemas.openxmlformats.org/officeDocument/2006/relationships/hyperlink" Target="https://www.youtube.com/watch?v=Kac1cqkjX1U"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21.png"/><Relationship Id="rId4" Type="http://schemas.openxmlformats.org/officeDocument/2006/relationships/image" Target="../media/image3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s://www.msc.org/en-au/for-teachers/ocean-literacy/new-zealand-education-curriculum/kahoot-quizzes" TargetMode="External"/><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youtube.com/watch?v=3rVeSBdpO6Q" TargetMode="External"/><Relationship Id="rId5" Type="http://schemas.openxmlformats.org/officeDocument/2006/relationships/image" Target="../media/image3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hyperlink" Target="https://www.msc.org/en-au/for-teachers/ocean-literacy/new-zealand-education-curriculum/kahoot-quizzes" TargetMode="External"/><Relationship Id="rId3" Type="http://schemas.openxmlformats.org/officeDocument/2006/relationships/image" Target="../media/image21.png"/><Relationship Id="rId7" Type="http://schemas.openxmlformats.org/officeDocument/2006/relationships/hyperlink" Target="https://www.msc.org/en-au/for-teachers" TargetMode="External"/><Relationship Id="rId12"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hyperlink" Target="https://create.kahoot.it/share/d30aa852-2868-44b8-af32-ff5562ce44ea" TargetMode="External"/><Relationship Id="rId5" Type="http://schemas.openxmlformats.org/officeDocument/2006/relationships/hyperlink" Target="https://www.msc.org/for-teachers/teach-learn-about-ocean-sustainability" TargetMode="External"/><Relationship Id="rId10" Type="http://schemas.openxmlformats.org/officeDocument/2006/relationships/image" Target="../media/image43.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_3od7CqoQfs" TargetMode="External"/><Relationship Id="rId5" Type="http://schemas.openxmlformats.org/officeDocument/2006/relationships/image" Target="../media/image45.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hyperlink" Target="https://www.youtube.com/watch?v=OIsA8xQ7WbQ"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https://www.msc.org/for-teachers/teach-learn-about-ocean-sustainability"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1.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powtoon.com/edu-home/" TargetMode="External"/><Relationship Id="rId5" Type="http://schemas.openxmlformats.org/officeDocument/2006/relationships/hyperlink" Target="https://create.kahoot.it/share/review-quiz-overfishing-sustainable-fishing-topic-marine-stewardship-council-nz/563e8ed3-6f56-494c-803f-b3bf840cec95" TargetMode="External"/><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file://localhost/Users/rika/Dropbox/MSC%20Job/2020/Te%20Ara%20whakapapa%20of%20oceans.gif" TargetMode="External"/><Relationship Id="rId5" Type="http://schemas.openxmlformats.org/officeDocument/2006/relationships/image" Target="../media/image20.g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pic>
        <p:nvPicPr>
          <p:cNvPr id="4" name="Picture 3">
            <a:extLst>
              <a:ext uri="{FF2B5EF4-FFF2-40B4-BE49-F238E27FC236}">
                <a16:creationId xmlns:a16="http://schemas.microsoft.com/office/drawing/2014/main" id="{C6B7D4B1-A18B-2421-D75F-9AD0C8367FA6}"/>
              </a:ext>
            </a:extLst>
          </p:cNvPr>
          <p:cNvPicPr>
            <a:picLocks noChangeAspect="1"/>
          </p:cNvPicPr>
          <p:nvPr/>
        </p:nvPicPr>
        <p:blipFill>
          <a:blip r:embed="rId3"/>
          <a:stretch>
            <a:fillRect/>
          </a:stretch>
        </p:blipFill>
        <p:spPr>
          <a:xfrm>
            <a:off x="0" y="909946"/>
            <a:ext cx="9144000" cy="3323607"/>
          </a:xfrm>
          <a:prstGeom prst="rect">
            <a:avLst/>
          </a:prstGeom>
        </p:spPr>
      </p:pic>
    </p:spTree>
    <p:extLst>
      <p:ext uri="{BB962C8B-B14F-4D97-AF65-F5344CB8AC3E}">
        <p14:creationId xmlns:p14="http://schemas.microsoft.com/office/powerpoint/2010/main" val="265838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493797" y="2539766"/>
            <a:ext cx="3557275" cy="2255172"/>
          </a:xfrm>
          <a:prstGeom prst="rect">
            <a:avLst/>
          </a:prstGeom>
        </p:spPr>
      </p:pic>
      <p:pic>
        <p:nvPicPr>
          <p:cNvPr id="10" name="Picture 9" descr="Blue_Fish5 copy 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859817"/>
            <a:ext cx="5586726" cy="3904147"/>
          </a:xfrm>
          <a:prstGeom prst="rect">
            <a:avLst/>
          </a:prstGeom>
        </p:spPr>
      </p:pic>
      <p:sp>
        <p:nvSpPr>
          <p:cNvPr id="2" name="Title 1"/>
          <p:cNvSpPr>
            <a:spLocks noGrp="1"/>
          </p:cNvSpPr>
          <p:nvPr>
            <p:ph type="title"/>
          </p:nvPr>
        </p:nvSpPr>
        <p:spPr>
          <a:xfrm>
            <a:off x="132693" y="123879"/>
            <a:ext cx="8426530" cy="627528"/>
          </a:xfrm>
        </p:spPr>
        <p:txBody>
          <a:bodyPr>
            <a:noAutofit/>
          </a:bodyPr>
          <a:lstStyle/>
          <a:p>
            <a:r>
              <a:rPr lang="en-US" sz="3200" dirty="0">
                <a:latin typeface="Arial Narrow"/>
                <a:cs typeface="Arial Narrow"/>
              </a:rPr>
              <a:t>IMPORTANCE OF THE SEA TO US </a:t>
            </a:r>
            <a:endParaRPr lang="en-US" sz="3200" dirty="0"/>
          </a:p>
        </p:txBody>
      </p:sp>
      <p:sp>
        <p:nvSpPr>
          <p:cNvPr id="5" name="Content Placeholder 4"/>
          <p:cNvSpPr>
            <a:spLocks noGrp="1"/>
          </p:cNvSpPr>
          <p:nvPr>
            <p:ph sz="half" idx="1"/>
          </p:nvPr>
        </p:nvSpPr>
        <p:spPr>
          <a:xfrm>
            <a:off x="288669" y="1094000"/>
            <a:ext cx="5085828" cy="3582968"/>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 DISCUSSION</a:t>
            </a:r>
          </a:p>
          <a:p>
            <a:pPr>
              <a:spcBef>
                <a:spcPts val="300"/>
              </a:spcBef>
              <a:spcAft>
                <a:spcPts val="300"/>
              </a:spcAft>
            </a:pPr>
            <a:r>
              <a:rPr lang="en-US" sz="2000" dirty="0">
                <a:latin typeface="Arial"/>
                <a:cs typeface="Arial"/>
              </a:rPr>
              <a:t>Oceans cover 71% of the earth</a:t>
            </a:r>
          </a:p>
          <a:p>
            <a:pPr>
              <a:spcBef>
                <a:spcPts val="300"/>
              </a:spcBef>
              <a:spcAft>
                <a:spcPts val="300"/>
              </a:spcAft>
            </a:pPr>
            <a:r>
              <a:rPr lang="en-US" sz="2000" dirty="0">
                <a:latin typeface="Arial"/>
                <a:cs typeface="Arial"/>
              </a:rPr>
              <a:t>Oceans hold 97% of the world’s water</a:t>
            </a:r>
          </a:p>
          <a:p>
            <a:pPr>
              <a:spcBef>
                <a:spcPts val="300"/>
              </a:spcBef>
              <a:spcAft>
                <a:spcPts val="300"/>
              </a:spcAft>
            </a:pPr>
            <a:r>
              <a:rPr lang="en-US" sz="2000" dirty="0">
                <a:latin typeface="Arial"/>
                <a:cs typeface="Arial"/>
              </a:rPr>
              <a:t>Oceans affect climate &amp; weather</a:t>
            </a:r>
          </a:p>
          <a:p>
            <a:pPr>
              <a:spcBef>
                <a:spcPts val="300"/>
              </a:spcBef>
              <a:spcAft>
                <a:spcPts val="300"/>
              </a:spcAft>
            </a:pPr>
            <a:r>
              <a:rPr lang="en-US" sz="2000" dirty="0">
                <a:latin typeface="Arial"/>
                <a:cs typeface="Arial"/>
              </a:rPr>
              <a:t>Many of us eat fish and visit the sea</a:t>
            </a:r>
          </a:p>
          <a:p>
            <a:pPr>
              <a:spcBef>
                <a:spcPts val="300"/>
              </a:spcBef>
              <a:spcAft>
                <a:spcPts val="300"/>
              </a:spcAft>
            </a:pPr>
            <a:r>
              <a:rPr lang="en-US" sz="2000" dirty="0">
                <a:latin typeface="Arial"/>
                <a:cs typeface="Arial"/>
              </a:rPr>
              <a:t>Many </a:t>
            </a:r>
            <a:r>
              <a:rPr lang="en-US" sz="2000" dirty="0" err="1">
                <a:latin typeface="Arial"/>
                <a:cs typeface="Arial"/>
              </a:rPr>
              <a:t>tūpuna</a:t>
            </a:r>
            <a:r>
              <a:rPr lang="en-US" sz="2000" dirty="0">
                <a:latin typeface="Arial"/>
                <a:cs typeface="Arial"/>
              </a:rPr>
              <a:t> / ancestors travelled to Aotearoa New Zealand by </a:t>
            </a:r>
            <a:r>
              <a:rPr lang="en-US" sz="2000" dirty="0" err="1">
                <a:latin typeface="Arial"/>
                <a:cs typeface="Arial"/>
              </a:rPr>
              <a:t>waka</a:t>
            </a:r>
            <a:r>
              <a:rPr lang="en-US" sz="2000" dirty="0">
                <a:latin typeface="Arial"/>
                <a:cs typeface="Arial"/>
              </a:rPr>
              <a:t> / boat </a:t>
            </a:r>
          </a:p>
          <a:p>
            <a:pPr>
              <a:spcBef>
                <a:spcPts val="300"/>
              </a:spcBef>
              <a:spcAft>
                <a:spcPts val="300"/>
              </a:spcAft>
            </a:pPr>
            <a:r>
              <a:rPr lang="en-US" sz="2000" dirty="0">
                <a:latin typeface="Arial"/>
                <a:cs typeface="Arial"/>
              </a:rPr>
              <a:t>W</a:t>
            </a:r>
            <a:r>
              <a:rPr lang="x-none" sz="2000" dirty="0">
                <a:latin typeface="Arial"/>
                <a:cs typeface="Arial"/>
              </a:rPr>
              <a:t>e </a:t>
            </a:r>
            <a:r>
              <a:rPr lang="en-US" sz="2000" dirty="0">
                <a:latin typeface="Arial"/>
                <a:cs typeface="Arial"/>
              </a:rPr>
              <a:t>are all connected to the sea</a:t>
            </a:r>
          </a:p>
        </p:txBody>
      </p:sp>
      <p:pic>
        <p:nvPicPr>
          <p:cNvPr id="8" name="Content Placeholder 7" descr="iStock Barracuda fish swimming in a swirl-scr SMALLER2.png"/>
          <p:cNvPicPr>
            <a:picLocks noGrp="1" noChangeAspect="1"/>
          </p:cNvPicPr>
          <p:nvPr>
            <p:ph sz="half" idx="2"/>
          </p:nvPr>
        </p:nvPicPr>
        <p:blipFill>
          <a:blip r:embed="rId6" cstate="screen">
            <a:extLst>
              <a:ext uri="{28A0092B-C50C-407E-A947-70E740481C1C}">
                <a14:useLocalDpi xmlns:a14="http://schemas.microsoft.com/office/drawing/2010/main"/>
              </a:ext>
            </a:extLst>
          </a:blip>
          <a:srcRect/>
          <a:stretch>
            <a:fillRect/>
          </a:stretch>
        </p:blipFill>
        <p:spPr>
          <a:xfrm rot="492527">
            <a:off x="6210614" y="552915"/>
            <a:ext cx="2545312" cy="2139353"/>
          </a:xfrm>
        </p:spPr>
      </p:pic>
      <p:sp>
        <p:nvSpPr>
          <p:cNvPr id="12" name="Content Placeholder 4"/>
          <p:cNvSpPr txBox="1">
            <a:spLocks/>
          </p:cNvSpPr>
          <p:nvPr/>
        </p:nvSpPr>
        <p:spPr>
          <a:xfrm>
            <a:off x="5586726" y="2863020"/>
            <a:ext cx="3375671" cy="1684127"/>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Bef>
                <a:spcPts val="0"/>
              </a:spcBef>
              <a:spcAft>
                <a:spcPts val="0"/>
              </a:spcAft>
              <a:buNone/>
              <a:defRPr/>
            </a:pPr>
            <a:r>
              <a:rPr lang="en-US" sz="1800" dirty="0">
                <a:latin typeface="Arial"/>
                <a:cs typeface="Arial"/>
              </a:rPr>
              <a:t>Explore the importance of the sea more deeply using</a:t>
            </a:r>
          </a:p>
          <a:p>
            <a:pPr marL="0" indent="0" algn="ctr">
              <a:spcBef>
                <a:spcPts val="0"/>
              </a:spcBef>
              <a:spcAft>
                <a:spcPts val="0"/>
              </a:spcAft>
              <a:buNone/>
              <a:defRPr/>
            </a:pPr>
            <a:r>
              <a:rPr lang="en-US" sz="1800" dirty="0">
                <a:solidFill>
                  <a:srgbClr val="175EAA"/>
                </a:solidFill>
                <a:latin typeface="Arial"/>
                <a:cs typeface="Arial"/>
              </a:rPr>
              <a:t>Ocean Connections Teacher Outline</a:t>
            </a:r>
            <a:endParaRPr lang="en-US" sz="1800" dirty="0">
              <a:latin typeface="Arial"/>
              <a:cs typeface="Aria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spTree>
    <p:extLst>
      <p:ext uri="{BB962C8B-B14F-4D97-AF65-F5344CB8AC3E}">
        <p14:creationId xmlns:p14="http://schemas.microsoft.com/office/powerpoint/2010/main" val="1023834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dissolve">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dissolve">
                                      <p:cBhvr>
                                        <p:cTn id="48" dur="500"/>
                                        <p:tgtEl>
                                          <p:spTgt spid="12">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dissolve">
                                      <p:cBhvr>
                                        <p:cTn id="5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704267" y="751407"/>
            <a:ext cx="4457703" cy="4079650"/>
          </a:xfrm>
          <a:prstGeom prst="rect">
            <a:avLst/>
          </a:prstGeom>
        </p:spPr>
      </p:pic>
      <p:pic>
        <p:nvPicPr>
          <p:cNvPr id="16" name="Picture 15" descr="Blue_Fish5 copy 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41" y="751407"/>
            <a:ext cx="5025810" cy="4079650"/>
          </a:xfrm>
          <a:prstGeom prst="rect">
            <a:avLst/>
          </a:prstGeom>
        </p:spPr>
      </p:pic>
      <p:sp>
        <p:nvSpPr>
          <p:cNvPr id="19" name="Content Placeholder 2"/>
          <p:cNvSpPr txBox="1">
            <a:spLocks/>
          </p:cNvSpPr>
          <p:nvPr/>
        </p:nvSpPr>
        <p:spPr>
          <a:xfrm>
            <a:off x="225621" y="1083409"/>
            <a:ext cx="4383080" cy="3747648"/>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260350" indent="-260350">
              <a:spcBef>
                <a:spcPts val="300"/>
              </a:spcBef>
              <a:spcAft>
                <a:spcPts val="300"/>
              </a:spcAft>
            </a:pPr>
            <a:r>
              <a:rPr lang="en-US" sz="2000" dirty="0">
                <a:latin typeface="Arial"/>
                <a:cs typeface="Arial"/>
              </a:rPr>
              <a:t>Many of our </a:t>
            </a:r>
            <a:r>
              <a:rPr lang="en-US" sz="2000" dirty="0" err="1">
                <a:latin typeface="Arial"/>
                <a:cs typeface="Arial"/>
              </a:rPr>
              <a:t>tūpuna</a:t>
            </a:r>
            <a:r>
              <a:rPr lang="en-US" sz="2000" dirty="0">
                <a:latin typeface="Arial"/>
                <a:cs typeface="Arial"/>
              </a:rPr>
              <a:t> [ancestors] were fishing folk</a:t>
            </a:r>
          </a:p>
          <a:p>
            <a:pPr marL="184150" indent="-184150">
              <a:spcBef>
                <a:spcPts val="300"/>
              </a:spcBef>
              <a:spcAft>
                <a:spcPts val="300"/>
              </a:spcAft>
            </a:pPr>
            <a:r>
              <a:rPr lang="en-US" sz="2000" dirty="0">
                <a:latin typeface="Arial"/>
                <a:cs typeface="Arial"/>
              </a:rPr>
              <a:t>The sea and its bounty is a</a:t>
            </a:r>
            <a:r>
              <a:rPr lang="en-US" sz="2000" b="1" dirty="0">
                <a:latin typeface="Arial"/>
                <a:cs typeface="Arial"/>
              </a:rPr>
              <a:t> </a:t>
            </a:r>
            <a:r>
              <a:rPr lang="en-US" sz="2000" dirty="0">
                <a:solidFill>
                  <a:srgbClr val="000000"/>
                </a:solidFill>
                <a:latin typeface="Arial"/>
                <a:cs typeface="Arial"/>
              </a:rPr>
              <a:t>Taonga</a:t>
            </a:r>
            <a:r>
              <a:rPr lang="en-US" sz="2000" dirty="0">
                <a:solidFill>
                  <a:srgbClr val="175EAA"/>
                </a:solidFill>
                <a:latin typeface="Arial"/>
                <a:cs typeface="Arial"/>
              </a:rPr>
              <a:t> </a:t>
            </a:r>
            <a:r>
              <a:rPr lang="en-US" sz="2000" dirty="0" err="1">
                <a:solidFill>
                  <a:srgbClr val="000000"/>
                </a:solidFill>
                <a:latin typeface="Arial"/>
                <a:cs typeface="Arial"/>
              </a:rPr>
              <a:t>Tuku</a:t>
            </a:r>
            <a:r>
              <a:rPr lang="en-US" sz="2000" dirty="0">
                <a:solidFill>
                  <a:srgbClr val="000000"/>
                </a:solidFill>
                <a:latin typeface="Arial"/>
                <a:cs typeface="Arial"/>
              </a:rPr>
              <a:t> </a:t>
            </a:r>
            <a:r>
              <a:rPr lang="en-US" sz="2000" dirty="0" err="1">
                <a:solidFill>
                  <a:srgbClr val="000000"/>
                </a:solidFill>
                <a:latin typeface="Arial"/>
                <a:cs typeface="Arial"/>
              </a:rPr>
              <a:t>iho</a:t>
            </a:r>
            <a:r>
              <a:rPr lang="en-US" sz="2000" dirty="0">
                <a:solidFill>
                  <a:srgbClr val="000000"/>
                </a:solidFill>
                <a:latin typeface="Arial"/>
                <a:cs typeface="Arial"/>
              </a:rPr>
              <a:t> [a </a:t>
            </a:r>
            <a:r>
              <a:rPr lang="en-US" sz="2000" dirty="0">
                <a:latin typeface="Arial"/>
                <a:cs typeface="Arial"/>
              </a:rPr>
              <a:t>treasure passed down from previous generations]</a:t>
            </a:r>
          </a:p>
          <a:p>
            <a:pPr marL="184150" indent="-184150">
              <a:spcBef>
                <a:spcPts val="300"/>
              </a:spcBef>
              <a:spcAft>
                <a:spcPts val="300"/>
              </a:spcAft>
            </a:pPr>
            <a:r>
              <a:rPr lang="en-US" sz="2000" dirty="0">
                <a:latin typeface="Arial"/>
                <a:cs typeface="Arial"/>
              </a:rPr>
              <a:t>By being good </a:t>
            </a:r>
            <a:r>
              <a:rPr lang="en-US" sz="2000" dirty="0">
                <a:solidFill>
                  <a:srgbClr val="000000"/>
                </a:solidFill>
                <a:latin typeface="Arial"/>
                <a:cs typeface="Arial"/>
              </a:rPr>
              <a:t>kaitiaki </a:t>
            </a:r>
            <a:r>
              <a:rPr lang="en-US" sz="2000" dirty="0">
                <a:latin typeface="Arial"/>
                <a:cs typeface="Arial"/>
              </a:rPr>
              <a:t>[guardians or those that look after] the ocean will provide for generations to come</a:t>
            </a:r>
          </a:p>
        </p:txBody>
      </p:sp>
      <p:pic>
        <p:nvPicPr>
          <p:cNvPr id="2" name="Picture 1" descr="ocean-4549747_1280.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283018">
            <a:off x="6709245" y="920525"/>
            <a:ext cx="2199680" cy="1393044"/>
          </a:xfrm>
          <a:prstGeom prst="rect">
            <a:avLst/>
          </a:prstGeom>
        </p:spPr>
      </p:pic>
      <p:sp>
        <p:nvSpPr>
          <p:cNvPr id="4" name="Rectangle 3"/>
          <p:cNvSpPr/>
          <p:nvPr/>
        </p:nvSpPr>
        <p:spPr>
          <a:xfrm>
            <a:off x="4971969" y="2355193"/>
            <a:ext cx="3871941" cy="1954074"/>
          </a:xfrm>
          <a:prstGeom prst="rect">
            <a:avLst/>
          </a:prstGeom>
        </p:spPr>
        <p:txBody>
          <a:bodyPr wrap="square">
            <a:spAutoFit/>
          </a:bodyPr>
          <a:lstStyle/>
          <a:p>
            <a:pPr algn="ctr"/>
            <a:r>
              <a:rPr lang="en-US" sz="2000" b="1" dirty="0">
                <a:solidFill>
                  <a:srgbClr val="009AC7"/>
                </a:solidFill>
                <a:latin typeface="Arial Narrow"/>
                <a:cs typeface="Arial Narrow"/>
              </a:rPr>
              <a:t>KŌRERO PUKAPUKA / READ</a:t>
            </a:r>
          </a:p>
          <a:p>
            <a:pPr algn="ctr">
              <a:lnSpc>
                <a:spcPct val="112000"/>
              </a:lnSpc>
            </a:pPr>
            <a:r>
              <a:rPr lang="x-none" dirty="0">
                <a:latin typeface="Arial"/>
                <a:cs typeface="Arial"/>
              </a:rPr>
              <a:t>Read the story about Whaitere the </a:t>
            </a:r>
            <a:r>
              <a:rPr lang="x-none" dirty="0">
                <a:solidFill>
                  <a:srgbClr val="00B194"/>
                </a:solidFill>
                <a:latin typeface="Arial"/>
                <a:cs typeface="Arial"/>
                <a:hlinkClick r:id="rId7">
                  <a:extLst>
                    <a:ext uri="{A12FA001-AC4F-418D-AE19-62706E023703}">
                      <ahyp:hlinkClr xmlns:ahyp="http://schemas.microsoft.com/office/drawing/2018/hyperlinkcolor" val="tx"/>
                    </a:ext>
                  </a:extLst>
                </a:hlinkClick>
              </a:rPr>
              <a:t>stingray who became a kaitiaki</a:t>
            </a:r>
            <a:endParaRPr lang="x-none" dirty="0">
              <a:solidFill>
                <a:srgbClr val="00B194"/>
              </a:solidFill>
              <a:latin typeface="Arial"/>
              <a:cs typeface="Arial"/>
            </a:endParaRPr>
          </a:p>
          <a:p>
            <a:pPr algn="ctr">
              <a:lnSpc>
                <a:spcPct val="112000"/>
              </a:lnSpc>
            </a:pPr>
            <a:endParaRPr lang="x-none" dirty="0">
              <a:latin typeface="Arial"/>
              <a:cs typeface="Arial"/>
            </a:endParaRPr>
          </a:p>
          <a:p>
            <a:pPr algn="ctr">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spcBef>
                <a:spcPts val="300"/>
              </a:spcBef>
              <a:spcAft>
                <a:spcPts val="300"/>
              </a:spcAft>
            </a:pPr>
            <a:r>
              <a:rPr lang="x-none" dirty="0">
                <a:latin typeface="Arial"/>
                <a:cs typeface="Arial"/>
              </a:rPr>
              <a:t>Play </a:t>
            </a:r>
            <a:r>
              <a:rPr lang="x-none" dirty="0">
                <a:solidFill>
                  <a:srgbClr val="175EAA"/>
                </a:solidFill>
                <a:latin typeface="Arial"/>
                <a:cs typeface="Arial"/>
              </a:rPr>
              <a:t>Whaitere </a:t>
            </a:r>
            <a:r>
              <a:rPr lang="x-none" dirty="0">
                <a:solidFill>
                  <a:srgbClr val="00B194"/>
                </a:solidFill>
                <a:latin typeface="Arial"/>
                <a:cs typeface="Arial"/>
                <a:hlinkClick r:id="rId8">
                  <a:extLst>
                    <a:ext uri="{A12FA001-AC4F-418D-AE19-62706E023703}">
                      <ahyp:hlinkClr xmlns:ahyp="http://schemas.microsoft.com/office/drawing/2018/hyperlinkcolor" val="tx"/>
                    </a:ext>
                  </a:extLst>
                </a:hlinkClick>
              </a:rPr>
              <a:t>Kahoot</a:t>
            </a:r>
            <a:endParaRPr lang="en-US" dirty="0">
              <a:solidFill>
                <a:srgbClr val="00B194"/>
              </a:solidFill>
              <a:latin typeface="Arial"/>
              <a:cs typeface="Arial"/>
            </a:endParaRPr>
          </a:p>
        </p:txBody>
      </p: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sp>
        <p:nvSpPr>
          <p:cNvPr id="14" name="Title 1"/>
          <p:cNvSpPr txBox="1">
            <a:spLocks/>
          </p:cNvSpPr>
          <p:nvPr/>
        </p:nvSpPr>
        <p:spPr>
          <a:xfrm>
            <a:off x="132693" y="123879"/>
            <a:ext cx="8426530" cy="6275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dirty="0">
                <a:latin typeface="Arial Narrow"/>
                <a:cs typeface="Arial Narrow"/>
              </a:rPr>
              <a:t>IMPORTANCE OF THE SEA TO US </a:t>
            </a:r>
            <a:endParaRPr lang="en-US" sz="3200" dirty="0"/>
          </a:p>
        </p:txBody>
      </p:sp>
    </p:spTree>
    <p:extLst>
      <p:ext uri="{BB962C8B-B14F-4D97-AF65-F5344CB8AC3E}">
        <p14:creationId xmlns:p14="http://schemas.microsoft.com/office/powerpoint/2010/main" val="4021325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96333" y="1151962"/>
            <a:ext cx="5016500" cy="3462371"/>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a:spcBef>
                <a:spcPts val="300"/>
              </a:spcBef>
              <a:spcAft>
                <a:spcPts val="300"/>
              </a:spcAft>
            </a:pPr>
            <a:r>
              <a:rPr lang="en-US" sz="1800" dirty="0">
                <a:latin typeface="Arial"/>
                <a:cs typeface="Arial"/>
              </a:rPr>
              <a:t>Overfishing is when fish are fished too much so their numbers cannot reproduce to a healthy number so they begin to decline </a:t>
            </a:r>
          </a:p>
          <a:p>
            <a:pPr>
              <a:spcBef>
                <a:spcPts val="300"/>
              </a:spcBef>
              <a:spcAft>
                <a:spcPts val="300"/>
              </a:spcAft>
            </a:pPr>
            <a:r>
              <a:rPr lang="en-US" sz="1800" dirty="0">
                <a:latin typeface="Arial"/>
                <a:cs typeface="Arial"/>
              </a:rPr>
              <a:t>Overfishing:</a:t>
            </a:r>
          </a:p>
          <a:p>
            <a:pPr marL="723900">
              <a:spcBef>
                <a:spcPts val="300"/>
              </a:spcBef>
              <a:spcAft>
                <a:spcPts val="300"/>
              </a:spcAft>
              <a:buFont typeface="+mj-lt"/>
              <a:buAutoNum type="arabicPeriod"/>
            </a:pPr>
            <a:r>
              <a:rPr lang="en-US" sz="1800" dirty="0">
                <a:latin typeface="Arial"/>
                <a:cs typeface="Arial"/>
              </a:rPr>
              <a:t>Does not leave enough fish in the sea</a:t>
            </a:r>
          </a:p>
          <a:p>
            <a:pPr marL="723900">
              <a:spcBef>
                <a:spcPts val="300"/>
              </a:spcBef>
              <a:spcAft>
                <a:spcPts val="300"/>
              </a:spcAft>
              <a:buFont typeface="+mj-lt"/>
              <a:buAutoNum type="arabicPeriod"/>
            </a:pPr>
            <a:r>
              <a:rPr lang="en-US" sz="1800" dirty="0">
                <a:latin typeface="Arial"/>
                <a:cs typeface="Arial"/>
              </a:rPr>
              <a:t>Can affect whole marine communities</a:t>
            </a:r>
          </a:p>
          <a:p>
            <a:pPr marL="723900">
              <a:spcBef>
                <a:spcPts val="300"/>
              </a:spcBef>
              <a:spcAft>
                <a:spcPts val="300"/>
              </a:spcAft>
              <a:buFont typeface="+mj-lt"/>
              <a:buAutoNum type="arabicPeriod"/>
            </a:pPr>
            <a:r>
              <a:rPr lang="en-US" sz="1800" dirty="0">
                <a:latin typeface="Arial"/>
                <a:cs typeface="Arial"/>
              </a:rPr>
              <a:t>Means catches decline and fishers no longer have their livelihood</a:t>
            </a:r>
          </a:p>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1800" dirty="0">
                <a:latin typeface="Arial"/>
                <a:cs typeface="Arial"/>
              </a:rPr>
              <a:t>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a:p>
            <a:r>
              <a:rPr lang="en-US" sz="2100" dirty="0">
                <a:latin typeface="Arial Narrow"/>
                <a:cs typeface="Arial Narrow"/>
              </a:rPr>
              <a:t>Focusing Question: What is overfishing? What impact does overfishing have?</a:t>
            </a:r>
          </a:p>
        </p:txBody>
      </p:sp>
      <p:pic>
        <p:nvPicPr>
          <p:cNvPr id="16" name="Content Placeholder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 name="Picture 1" descr="Austral prawn fishing in the Northern Prawn Fishery-sc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49899" y="1471231"/>
            <a:ext cx="3352800" cy="2221992"/>
          </a:xfrm>
          <a:prstGeom prst="rect">
            <a:avLst/>
          </a:prstGeom>
        </p:spPr>
      </p:pic>
      <p:pic>
        <p:nvPicPr>
          <p:cNvPr id="14" name="Picture 13" descr="Blue_Butterfly fish.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048578" flipH="1">
            <a:off x="7784373" y="3740995"/>
            <a:ext cx="1274211" cy="1171999"/>
          </a:xfrm>
          <a:prstGeom prst="rect">
            <a:avLst/>
          </a:prstGeom>
        </p:spPr>
      </p:pic>
    </p:spTree>
    <p:extLst>
      <p:ext uri="{BB962C8B-B14F-4D97-AF65-F5344CB8AC3E}">
        <p14:creationId xmlns:p14="http://schemas.microsoft.com/office/powerpoint/2010/main" val="1380616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dissolve">
                                      <p:cBhvr>
                                        <p:cTn id="7" dur="500"/>
                                        <p:tgtEl>
                                          <p:spTgt spid="7">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dissolv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4780" y="2141743"/>
            <a:ext cx="4911942" cy="2768924"/>
          </a:xfrm>
          <a:prstGeom prst="rect">
            <a:avLst/>
          </a:prstGeom>
        </p:spPr>
      </p:pic>
      <p:sp>
        <p:nvSpPr>
          <p:cNvPr id="7" name="Content Placeholder 6"/>
          <p:cNvSpPr>
            <a:spLocks noGrp="1"/>
          </p:cNvSpPr>
          <p:nvPr>
            <p:ph sz="half" idx="2"/>
          </p:nvPr>
        </p:nvSpPr>
        <p:spPr>
          <a:xfrm>
            <a:off x="278806" y="979409"/>
            <a:ext cx="4322813" cy="3850336"/>
          </a:xfrm>
        </p:spPr>
        <p:txBody>
          <a:bodyPr>
            <a:noAutofit/>
          </a:bodyPr>
          <a:lstStyle/>
          <a:p>
            <a:pPr marL="0" indent="0" algn="ctr">
              <a:spcBef>
                <a:spcPts val="300"/>
              </a:spcBef>
              <a:spcAft>
                <a:spcPts val="300"/>
              </a:spcAft>
              <a:buNone/>
            </a:pPr>
            <a:endParaRPr lang="x-none" sz="100" dirty="0">
              <a:solidFill>
                <a:srgbClr val="175EAA"/>
              </a:solidFill>
              <a:latin typeface="Arial Narrow"/>
              <a:cs typeface="Arial Narrow"/>
            </a:endParaRPr>
          </a:p>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0" indent="0">
              <a:spcBef>
                <a:spcPts val="300"/>
              </a:spcBef>
              <a:spcAft>
                <a:spcPts val="300"/>
              </a:spcAft>
              <a:buNone/>
            </a:pPr>
            <a:r>
              <a:rPr lang="en-US" sz="1800" dirty="0">
                <a:latin typeface="Arial"/>
                <a:cs typeface="Arial"/>
              </a:rPr>
              <a:t>When one type of fish is overfished it affects those who fish as well as the whole food web [fish’s community]</a:t>
            </a:r>
          </a:p>
          <a:p>
            <a:pPr>
              <a:spcBef>
                <a:spcPts val="300"/>
              </a:spcBef>
              <a:spcAft>
                <a:spcPts val="300"/>
              </a:spcAft>
            </a:pPr>
            <a:endParaRPr lang="en-US" sz="500" dirty="0">
              <a:latin typeface="Arial"/>
              <a:cs typeface="Arial"/>
            </a:endParaRPr>
          </a:p>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a:spcBef>
                <a:spcPts val="300"/>
              </a:spcBef>
              <a:spcAft>
                <a:spcPts val="300"/>
              </a:spcAft>
              <a:buFont typeface="+mj-lt"/>
              <a:buAutoNum type="arabicPeriod"/>
            </a:pPr>
            <a:r>
              <a:rPr lang="en-US" sz="1800" dirty="0">
                <a:latin typeface="Arial"/>
                <a:cs typeface="Arial"/>
              </a:rPr>
              <a:t>Which picture best shows how the sea might look if overfished? </a:t>
            </a:r>
          </a:p>
          <a:p>
            <a:pPr>
              <a:spcBef>
                <a:spcPts val="300"/>
              </a:spcBef>
              <a:spcAft>
                <a:spcPts val="300"/>
              </a:spcAft>
              <a:buFont typeface="+mj-lt"/>
              <a:buAutoNum type="arabicPeriod"/>
            </a:pPr>
            <a:r>
              <a:rPr lang="en-US" sz="1800" dirty="0">
                <a:latin typeface="Arial"/>
                <a:cs typeface="Arial"/>
              </a:rPr>
              <a:t>Why (explain your answer)?</a:t>
            </a:r>
          </a:p>
          <a:p>
            <a:pPr>
              <a:spcBef>
                <a:spcPts val="300"/>
              </a:spcBef>
              <a:spcAft>
                <a:spcPts val="300"/>
              </a:spcAft>
              <a:buFont typeface="+mj-lt"/>
              <a:buAutoNum type="arabicPeriod"/>
            </a:pPr>
            <a:r>
              <a:rPr lang="en-US" sz="1800" dirty="0">
                <a:latin typeface="Arial"/>
                <a:cs typeface="Arial"/>
              </a:rPr>
              <a:t>What else can affect health of fish? </a:t>
            </a:r>
          </a:p>
          <a:p>
            <a:pPr marL="0" indent="0" algn="ctr">
              <a:spcBef>
                <a:spcPts val="300"/>
              </a:spcBef>
              <a:spcAft>
                <a:spcPts val="300"/>
              </a:spcAft>
              <a:buNone/>
            </a:pPr>
            <a:endParaRPr lang="en-US" sz="1800" dirty="0">
              <a:solidFill>
                <a:srgbClr val="175EAA"/>
              </a:solidFill>
              <a:latin typeface="Arial"/>
              <a:cs typeface="Arial"/>
            </a:endParaRPr>
          </a:p>
        </p:txBody>
      </p:sp>
      <p:pic>
        <p:nvPicPr>
          <p:cNvPr id="8"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1979" y="178860"/>
            <a:ext cx="1024421" cy="510617"/>
          </a:xfrm>
          <a:prstGeom prst="rect">
            <a:avLst/>
          </a:prstGeom>
        </p:spPr>
      </p:pic>
      <p:pic>
        <p:nvPicPr>
          <p:cNvPr id="9"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1" name="Picture 10" descr="Screenshot 2020-02-14 09.07.5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32457" y="1125031"/>
            <a:ext cx="4321747" cy="1683183"/>
          </a:xfrm>
          <a:prstGeom prst="rect">
            <a:avLst/>
          </a:prstGeom>
        </p:spPr>
      </p:pic>
      <p:pic>
        <p:nvPicPr>
          <p:cNvPr id="12" name="Picture 11" descr="Screenshot 2020-02-14 09.07.4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2457" y="2836419"/>
            <a:ext cx="4288389" cy="1662433"/>
          </a:xfrm>
          <a:prstGeom prst="rect">
            <a:avLst/>
          </a:prstGeom>
        </p:spPr>
      </p:pic>
      <p:sp>
        <p:nvSpPr>
          <p:cNvPr id="3" name="Rounded Rectangular Callout 2"/>
          <p:cNvSpPr/>
          <p:nvPr/>
        </p:nvSpPr>
        <p:spPr>
          <a:xfrm>
            <a:off x="6877708" y="1125030"/>
            <a:ext cx="2215445" cy="1904839"/>
          </a:xfrm>
          <a:prstGeom prst="wedgeRoundRectCallout">
            <a:avLst>
              <a:gd name="adj1" fmla="val -59565"/>
              <a:gd name="adj2" fmla="val -373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Other issues that affect the health of fish and the sea include climate change and pollution</a:t>
            </a:r>
          </a:p>
        </p:txBody>
      </p:sp>
      <p:sp>
        <p:nvSpPr>
          <p:cNvPr id="13"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16" name="Content Placeholder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spTree>
    <p:extLst>
      <p:ext uri="{BB962C8B-B14F-4D97-AF65-F5344CB8AC3E}">
        <p14:creationId xmlns:p14="http://schemas.microsoft.com/office/powerpoint/2010/main" val="207177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dissolv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dissolv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558800"/>
            <a:ext cx="4780144" cy="4428641"/>
          </a:xfrm>
          <a:prstGeom prst="rect">
            <a:avLst/>
          </a:prstGeom>
        </p:spPr>
      </p:pic>
      <p:graphicFrame>
        <p:nvGraphicFramePr>
          <p:cNvPr id="5" name="Content Placeholder 4"/>
          <p:cNvGraphicFramePr>
            <a:graphicFrameLocks noGrp="1"/>
          </p:cNvGraphicFramePr>
          <p:nvPr>
            <p:ph sz="half" idx="1"/>
            <p:extLst>
              <p:ext uri="{D42A27DB-BD31-4B8C-83A1-F6EECF244321}">
                <p14:modId xmlns:p14="http://schemas.microsoft.com/office/powerpoint/2010/main" val="424379723"/>
              </p:ext>
            </p:extLst>
          </p:nvPr>
        </p:nvGraphicFramePr>
        <p:xfrm>
          <a:off x="4902201" y="1079310"/>
          <a:ext cx="3964260" cy="3347672"/>
        </p:xfrm>
        <a:graphic>
          <a:graphicData uri="http://schemas.openxmlformats.org/drawingml/2006/table">
            <a:tbl>
              <a:tblPr firstRow="1" bandRow="1">
                <a:tableStyleId>{5C22544A-7EE6-4342-B048-85BDC9FD1C3A}</a:tableStyleId>
              </a:tblPr>
              <a:tblGrid>
                <a:gridCol w="1321420">
                  <a:extLst>
                    <a:ext uri="{9D8B030D-6E8A-4147-A177-3AD203B41FA5}">
                      <a16:colId xmlns:a16="http://schemas.microsoft.com/office/drawing/2014/main" val="20000"/>
                    </a:ext>
                  </a:extLst>
                </a:gridCol>
                <a:gridCol w="1321420">
                  <a:extLst>
                    <a:ext uri="{9D8B030D-6E8A-4147-A177-3AD203B41FA5}">
                      <a16:colId xmlns:a16="http://schemas.microsoft.com/office/drawing/2014/main" val="20001"/>
                    </a:ext>
                  </a:extLst>
                </a:gridCol>
                <a:gridCol w="1321420">
                  <a:extLst>
                    <a:ext uri="{9D8B030D-6E8A-4147-A177-3AD203B41FA5}">
                      <a16:colId xmlns:a16="http://schemas.microsoft.com/office/drawing/2014/main" val="20002"/>
                    </a:ext>
                  </a:extLst>
                </a:gridCol>
              </a:tblGrid>
              <a:tr h="881116">
                <a:tc gridSpan="3">
                  <a:txBody>
                    <a:bodyPr/>
                    <a:lstStyle/>
                    <a:p>
                      <a:pPr algn="ctr"/>
                      <a:r>
                        <a:rPr lang="en-US" sz="2300" b="0" i="0" baseline="0" dirty="0">
                          <a:latin typeface="Arial"/>
                          <a:cs typeface="Arial"/>
                        </a:rPr>
                        <a:t>OVERFISHING </a:t>
                      </a:r>
                    </a:p>
                    <a:p>
                      <a:pPr algn="ctr"/>
                      <a:r>
                        <a:rPr lang="en-US" sz="2000" b="0" i="0" dirty="0">
                          <a:latin typeface="Arial"/>
                          <a:cs typeface="Arial"/>
                        </a:rPr>
                        <a:t>PRIOR KNOWLEDGE</a:t>
                      </a:r>
                      <a:r>
                        <a:rPr lang="en-US" sz="2000" b="0" i="0" baseline="0" dirty="0">
                          <a:latin typeface="Arial"/>
                          <a:cs typeface="Arial"/>
                        </a:rPr>
                        <a:t> CHART</a:t>
                      </a:r>
                      <a:endParaRPr lang="en-US" sz="2000" b="0" i="0" dirty="0">
                        <a:latin typeface="Arial"/>
                        <a:cs typeface="Arial"/>
                      </a:endParaRPr>
                    </a:p>
                  </a:txBody>
                  <a:tcPr marL="76245" marR="76245" marT="34290" marB="34290"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extLst>
                  <a:ext uri="{0D108BD9-81ED-4DB2-BD59-A6C34878D82A}">
                    <a16:rowId xmlns:a16="http://schemas.microsoft.com/office/drawing/2014/main" val="10000"/>
                  </a:ext>
                </a:extLst>
              </a:tr>
              <a:tr h="1195327">
                <a:tc>
                  <a:txBody>
                    <a:bodyPr/>
                    <a:lstStyle/>
                    <a:p>
                      <a:pPr algn="ctr"/>
                      <a:r>
                        <a:rPr lang="en-US" sz="1400" dirty="0">
                          <a:solidFill>
                            <a:schemeClr val="bg1"/>
                          </a:solidFill>
                          <a:latin typeface="Arial"/>
                          <a:cs typeface="Arial"/>
                        </a:rPr>
                        <a:t>What we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would like to know</a:t>
                      </a:r>
                    </a:p>
                  </a:txBody>
                  <a:tcPr marL="76245" marR="76245" marT="34290" marB="34290" anchor="ctr">
                    <a:solidFill>
                      <a:srgbClr val="175EAA"/>
                    </a:solidFill>
                  </a:tcPr>
                </a:tc>
                <a:tc>
                  <a:txBody>
                    <a:bodyPr/>
                    <a:lstStyle/>
                    <a:p>
                      <a:pPr algn="ctr"/>
                      <a:r>
                        <a:rPr lang="en-US" sz="1400" dirty="0">
                          <a:solidFill>
                            <a:schemeClr val="bg1"/>
                          </a:solidFill>
                          <a:latin typeface="Arial"/>
                          <a:cs typeface="Arial"/>
                        </a:rPr>
                        <a:t>What we have learned</a:t>
                      </a:r>
                    </a:p>
                  </a:txBody>
                  <a:tcPr marL="76245" marR="76245" marT="34290" marB="34290" anchor="ctr">
                    <a:solidFill>
                      <a:srgbClr val="175EAA"/>
                    </a:solidFill>
                  </a:tcPr>
                </a:tc>
                <a:extLst>
                  <a:ext uri="{0D108BD9-81ED-4DB2-BD59-A6C34878D82A}">
                    <a16:rowId xmlns:a16="http://schemas.microsoft.com/office/drawing/2014/main" val="10001"/>
                  </a:ext>
                </a:extLst>
              </a:tr>
              <a:tr h="1271229">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400" dirty="0">
                        <a:latin typeface="Arial"/>
                        <a:cs typeface="Arial"/>
                      </a:endParaRPr>
                    </a:p>
                  </a:txBody>
                  <a:tcPr marL="76245" marR="76245" marT="34290" marB="34290">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176600" y="1177250"/>
            <a:ext cx="4285940" cy="3810191"/>
          </a:xfrm>
        </p:spPr>
        <p:txBody>
          <a:bodyPr>
            <a:noAutofit/>
          </a:body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do you already know about overfishing?</a:t>
            </a: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endParaRPr lang="x-none" sz="1800" dirty="0">
              <a:solidFill>
                <a:srgbClr val="175EAA"/>
              </a:solidFill>
              <a:latin typeface="Arial"/>
              <a:cs typeface="Arial"/>
            </a:endParaRPr>
          </a:p>
          <a:p>
            <a:pPr marL="0" indent="0" algn="ctr">
              <a:spcBef>
                <a:spcPts val="300"/>
              </a:spcBef>
              <a:spcAft>
                <a:spcPts val="300"/>
              </a:spcAft>
              <a:buNone/>
            </a:pPr>
            <a:r>
              <a:rPr lang="x-none" sz="2000" b="1" dirty="0">
                <a:solidFill>
                  <a:srgbClr val="175EAA"/>
                </a:solidFill>
                <a:latin typeface="Arial Narrow"/>
                <a:cs typeface="Arial Narrow"/>
              </a:rPr>
              <a:t>MAHI / ACTIVITY</a:t>
            </a:r>
          </a:p>
          <a:p>
            <a:pPr marL="0" indent="0" algn="ctr">
              <a:spcBef>
                <a:spcPts val="300"/>
              </a:spcBef>
              <a:spcAft>
                <a:spcPts val="300"/>
              </a:spcAft>
              <a:buNone/>
            </a:pPr>
            <a:r>
              <a:rPr lang="en-US" sz="1800" dirty="0">
                <a:latin typeface="Arial"/>
                <a:cs typeface="Arial"/>
              </a:rPr>
              <a:t>Complete the Prior Knowledge Chart columns 1 &amp; 2 (see </a:t>
            </a:r>
            <a:r>
              <a:rPr lang="en-US" sz="1800" dirty="0">
                <a:solidFill>
                  <a:srgbClr val="175EAA"/>
                </a:solidFill>
                <a:latin typeface="Arial"/>
                <a:cs typeface="Arial"/>
              </a:rPr>
              <a:t>Teacher Outline Overfishing</a:t>
            </a:r>
            <a:r>
              <a:rPr lang="en-US" sz="1800" dirty="0">
                <a:latin typeface="Arial"/>
                <a:cs typeface="Arial"/>
              </a:rPr>
              <a:t>)</a:t>
            </a:r>
          </a:p>
          <a:p>
            <a:pPr marL="0" indent="0" algn="ctr">
              <a:spcBef>
                <a:spcPts val="300"/>
              </a:spcBef>
              <a:spcAft>
                <a:spcPts val="300"/>
              </a:spcAft>
              <a:buNone/>
            </a:pPr>
            <a:endParaRPr lang="en-US" sz="1800" dirty="0">
              <a:latin typeface="Arial"/>
              <a:cs typeface="Arial"/>
            </a:endParaRPr>
          </a:p>
          <a:p>
            <a:pPr marL="0" indent="0" algn="ctr">
              <a:spcBef>
                <a:spcPts val="300"/>
              </a:spcBef>
              <a:spcAft>
                <a:spcPts val="300"/>
              </a:spcAft>
              <a:buNone/>
            </a:pPr>
            <a:endParaRPr lang="en-US" sz="1800" dirty="0">
              <a:latin typeface="Arial"/>
              <a:cs typeface="Arial"/>
            </a:endParaRPr>
          </a:p>
        </p:txBody>
      </p:sp>
      <p:pic>
        <p:nvPicPr>
          <p:cNvPr id="15" name="Picture 14"/>
          <p:cNvPicPr>
            <a:picLocks noChangeAspect="1"/>
          </p:cNvPicPr>
          <p:nvPr/>
        </p:nvPicPr>
        <p:blipFill>
          <a:blip r:embed="rId5"/>
          <a:stretch>
            <a:fillRect/>
          </a:stretch>
        </p:blipFill>
        <p:spPr>
          <a:xfrm rot="20952252">
            <a:off x="4035499" y="3042289"/>
            <a:ext cx="1733403" cy="1798728"/>
          </a:xfrm>
          <a:prstGeom prst="rect">
            <a:avLst/>
          </a:prstGeom>
        </p:spPr>
      </p:pic>
      <p:pic>
        <p:nvPicPr>
          <p:cNvPr id="14"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7"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8"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2" name="Title 1"/>
          <p:cNvSpPr txBox="1">
            <a:spLocks/>
          </p:cNvSpPr>
          <p:nvPr/>
        </p:nvSpPr>
        <p:spPr>
          <a:xfrm>
            <a:off x="135644" y="-91665"/>
            <a:ext cx="876705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p>
        </p:txBody>
      </p:sp>
      <p:pic>
        <p:nvPicPr>
          <p:cNvPr id="2" name="Picture 1" descr="Blue_Boa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011293" flipH="1">
            <a:off x="3263646" y="2274989"/>
            <a:ext cx="1340363" cy="592553"/>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79943" y="2165116"/>
            <a:ext cx="1292811" cy="599546"/>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79078" y="2404535"/>
            <a:ext cx="1292811" cy="599546"/>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323" y="2710854"/>
            <a:ext cx="1292811" cy="599546"/>
          </a:xfrm>
          <a:prstGeom prst="rect">
            <a:avLst/>
          </a:prstGeom>
        </p:spPr>
      </p:pic>
    </p:spTree>
    <p:extLst>
      <p:ext uri="{BB962C8B-B14F-4D97-AF65-F5344CB8AC3E}">
        <p14:creationId xmlns:p14="http://schemas.microsoft.com/office/powerpoint/2010/main" val="2524490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dissolv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160834" y="2384942"/>
            <a:ext cx="3983165" cy="2475707"/>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96462" y="434169"/>
            <a:ext cx="5257297" cy="4237050"/>
          </a:xfrm>
          <a:prstGeom prst="rect">
            <a:avLst/>
          </a:prstGeom>
        </p:spPr>
      </p:pic>
      <p:sp>
        <p:nvSpPr>
          <p:cNvPr id="3" name="Content Placeholder 2"/>
          <p:cNvSpPr>
            <a:spLocks noGrp="1"/>
          </p:cNvSpPr>
          <p:nvPr>
            <p:ph sz="half" idx="1"/>
          </p:nvPr>
        </p:nvSpPr>
        <p:spPr>
          <a:xfrm>
            <a:off x="208483" y="1474937"/>
            <a:ext cx="4727267" cy="3250323"/>
          </a:xfrm>
        </p:spPr>
        <p:txBody>
          <a:bodyPr>
            <a:normAutofit fontScale="70000" lnSpcReduction="20000"/>
          </a:bodyPr>
          <a:lstStyle/>
          <a:p>
            <a:pPr marL="0" indent="0" algn="ctr">
              <a:lnSpc>
                <a:spcPct val="132000"/>
              </a:lnSpc>
              <a:spcBef>
                <a:spcPts val="300"/>
              </a:spcBef>
              <a:spcAft>
                <a:spcPts val="300"/>
              </a:spcAft>
              <a:buNone/>
            </a:pPr>
            <a:r>
              <a:rPr lang="en-US" sz="3600" b="1" dirty="0">
                <a:solidFill>
                  <a:srgbClr val="002E6C"/>
                </a:solidFill>
                <a:latin typeface="Arial Narrow"/>
                <a:cs typeface="Arial Narrow"/>
              </a:rPr>
              <a:t>MĀTAKI TĒNEI / WATCH THIS </a:t>
            </a:r>
          </a:p>
          <a:p>
            <a:pPr marL="0" indent="0" algn="ctr">
              <a:lnSpc>
                <a:spcPct val="132000"/>
              </a:lnSpc>
              <a:spcBef>
                <a:spcPts val="300"/>
              </a:spcBef>
              <a:spcAft>
                <a:spcPts val="300"/>
              </a:spcAft>
              <a:buNone/>
            </a:pPr>
            <a:r>
              <a:rPr lang="en-US" sz="3300" dirty="0">
                <a:latin typeface="Arial"/>
                <a:cs typeface="Arial"/>
              </a:rPr>
              <a:t>Short film [2:55] </a:t>
            </a:r>
            <a:r>
              <a:rPr lang="en-US" sz="3300" dirty="0">
                <a:solidFill>
                  <a:srgbClr val="00B194"/>
                </a:solidFill>
                <a:latin typeface="Arial"/>
                <a:cs typeface="Arial"/>
                <a:hlinkClick r:id="rId5">
                  <a:extLst>
                    <a:ext uri="{A12FA001-AC4F-418D-AE19-62706E023703}">
                      <ahyp:hlinkClr xmlns:ahyp="http://schemas.microsoft.com/office/drawing/2018/hyperlinkcolor" val="tx"/>
                    </a:ext>
                  </a:extLst>
                </a:hlinkClick>
              </a:rPr>
              <a:t>Overfishing</a:t>
            </a:r>
            <a:endParaRPr lang="en-US" sz="3300" dirty="0">
              <a:solidFill>
                <a:srgbClr val="00B194"/>
              </a:solidFill>
              <a:latin typeface="Arial"/>
              <a:cs typeface="Arial"/>
            </a:endParaRPr>
          </a:p>
          <a:p>
            <a:pPr marL="0" indent="0" algn="ctr">
              <a:lnSpc>
                <a:spcPct val="132000"/>
              </a:lnSpc>
              <a:spcBef>
                <a:spcPts val="300"/>
              </a:spcBef>
              <a:spcAft>
                <a:spcPts val="300"/>
              </a:spcAft>
              <a:buNone/>
            </a:pPr>
            <a:r>
              <a:rPr lang="en-US" sz="1700" dirty="0">
                <a:latin typeface="Arial"/>
                <a:cs typeface="Arial"/>
              </a:rPr>
              <a:t> </a:t>
            </a:r>
          </a:p>
          <a:p>
            <a:pPr marL="0" indent="0" algn="ctr">
              <a:lnSpc>
                <a:spcPct val="132000"/>
              </a:lnSpc>
              <a:spcBef>
                <a:spcPts val="300"/>
              </a:spcBef>
              <a:spcAft>
                <a:spcPts val="300"/>
              </a:spcAft>
              <a:buNone/>
            </a:pPr>
            <a:r>
              <a:rPr lang="en-US" sz="3600" b="1" dirty="0">
                <a:solidFill>
                  <a:srgbClr val="00B6DE"/>
                </a:solidFill>
                <a:latin typeface="Arial Narrow"/>
                <a:cs typeface="Arial Narrow"/>
              </a:rPr>
              <a:t>HE PĀTAI / CONSIDER THIS</a:t>
            </a:r>
          </a:p>
          <a:p>
            <a:pPr marL="0" indent="0" algn="ctr">
              <a:lnSpc>
                <a:spcPct val="132000"/>
              </a:lnSpc>
              <a:spcBef>
                <a:spcPts val="300"/>
              </a:spcBef>
              <a:spcAft>
                <a:spcPts val="300"/>
              </a:spcAft>
              <a:buNone/>
            </a:pPr>
            <a:r>
              <a:rPr lang="en-US" sz="3300" dirty="0">
                <a:latin typeface="Arial"/>
                <a:cs typeface="Arial"/>
              </a:rPr>
              <a:t>What is overfishing? And what impact does overfishing have on the ocean? </a:t>
            </a:r>
          </a:p>
        </p:txBody>
      </p:sp>
      <p:sp>
        <p:nvSpPr>
          <p:cNvPr id="2" name="TextBox 1"/>
          <p:cNvSpPr txBox="1"/>
          <p:nvPr/>
        </p:nvSpPr>
        <p:spPr>
          <a:xfrm>
            <a:off x="6172200" y="3771900"/>
            <a:ext cx="184666" cy="369332"/>
          </a:xfrm>
          <a:prstGeom prst="rect">
            <a:avLst/>
          </a:prstGeom>
          <a:noFill/>
        </p:spPr>
        <p:txBody>
          <a:bodyPr wrap="none" rtlCol="0">
            <a:spAutoFit/>
          </a:bodyPr>
          <a:lstStyle/>
          <a:p>
            <a:endParaRPr lang="en-US" dirty="0"/>
          </a:p>
        </p:txBody>
      </p:sp>
      <p:sp>
        <p:nvSpPr>
          <p:cNvPr id="5" name="Rectangle 4"/>
          <p:cNvSpPr/>
          <p:nvPr/>
        </p:nvSpPr>
        <p:spPr>
          <a:xfrm>
            <a:off x="5418530" y="2876465"/>
            <a:ext cx="3556004" cy="1541961"/>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sz="2000" dirty="0">
                <a:latin typeface="Arial"/>
                <a:cs typeface="Arial"/>
              </a:rPr>
              <a:t>Add any new knowledge to your  </a:t>
            </a:r>
            <a:r>
              <a:rPr lang="en-US" sz="2000" dirty="0">
                <a:solidFill>
                  <a:srgbClr val="175EAA"/>
                </a:solidFill>
                <a:latin typeface="Arial"/>
                <a:cs typeface="Arial"/>
              </a:rPr>
              <a:t>‘Overfishing Prior Knowledge’ </a:t>
            </a:r>
            <a:r>
              <a:rPr lang="en-US" sz="2000" dirty="0">
                <a:latin typeface="Arial"/>
                <a:cs typeface="Arial"/>
              </a:rPr>
              <a:t>chart</a:t>
            </a:r>
          </a:p>
        </p:txBody>
      </p:sp>
      <p:sp>
        <p:nvSpPr>
          <p:cNvPr id="17"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OVERFISHING</a:t>
            </a:r>
            <a:endParaRPr lang="en-US" sz="3300" dirty="0">
              <a:solidFill>
                <a:srgbClr val="FFFFFF"/>
              </a:solidFill>
            </a:endParaRPr>
          </a:p>
        </p:txBody>
      </p:sp>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5480" y="2085169"/>
            <a:ext cx="3169173" cy="599546"/>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8"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0"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704474" y="1785396"/>
            <a:ext cx="1158326" cy="599546"/>
          </a:xfrm>
          <a:prstGeom prst="rect">
            <a:avLst/>
          </a:prstGeom>
        </p:spPr>
      </p:pic>
      <p:pic>
        <p:nvPicPr>
          <p:cNvPr id="10" name="Content Placeholder 9" descr="A screenshot of a video&#10;&#10;Description automatically generated">
            <a:hlinkClick r:id="rId5"/>
            <a:extLst>
              <a:ext uri="{FF2B5EF4-FFF2-40B4-BE49-F238E27FC236}">
                <a16:creationId xmlns:a16="http://schemas.microsoft.com/office/drawing/2014/main" id="{F42B3205-235F-2416-4225-A5C1D5D9E6D0}"/>
              </a:ext>
            </a:extLst>
          </p:cNvPr>
          <p:cNvPicPr>
            <a:picLocks noGrp="1" noChangeAspect="1"/>
          </p:cNvPicPr>
          <p:nvPr>
            <p:ph sz="half" idx="2"/>
          </p:nvPr>
        </p:nvPicPr>
        <p:blipFill>
          <a:blip r:embed="rId9"/>
          <a:stretch>
            <a:fillRect/>
          </a:stretch>
        </p:blipFill>
        <p:spPr>
          <a:xfrm rot="442788">
            <a:off x="5847532" y="443963"/>
            <a:ext cx="2638361" cy="2011750"/>
          </a:xfrm>
          <a:ln>
            <a:solidFill>
              <a:schemeClr val="bg1">
                <a:lumMod val="75000"/>
              </a:schemeClr>
            </a:solidFill>
          </a:ln>
        </p:spPr>
      </p:pic>
    </p:spTree>
    <p:extLst>
      <p:ext uri="{BB962C8B-B14F-4D97-AF65-F5344CB8AC3E}">
        <p14:creationId xmlns:p14="http://schemas.microsoft.com/office/powerpoint/2010/main" val="3645841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dissolve">
                                      <p:cBhvr>
                                        <p:cTn id="23" dur="500"/>
                                        <p:tgtEl>
                                          <p:spTgt spid="5">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9078" y="913156"/>
            <a:ext cx="8233880" cy="3723442"/>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DISCUSSION</a:t>
            </a:r>
            <a:endParaRPr lang="en-AU" sz="2000" b="1" dirty="0">
              <a:solidFill>
                <a:srgbClr val="00B194"/>
              </a:solidFill>
              <a:latin typeface="Arial"/>
              <a:cs typeface="Arial"/>
            </a:endParaRPr>
          </a:p>
          <a:p>
            <a:pPr>
              <a:spcBef>
                <a:spcPts val="300"/>
              </a:spcBef>
              <a:spcAft>
                <a:spcPts val="300"/>
              </a:spcAft>
            </a:pPr>
            <a:r>
              <a:rPr lang="en-AU" sz="1800" dirty="0">
                <a:solidFill>
                  <a:srgbClr val="175EAA"/>
                </a:solidFill>
                <a:latin typeface="Arial"/>
                <a:cs typeface="Arial"/>
              </a:rPr>
              <a:t>Science Daily says a fishery is: “an organized effort by humans to catch fish or other aquatic species, an activity known as fishing”</a:t>
            </a: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spcBef>
                <a:spcPts val="100"/>
              </a:spcBef>
            </a:pPr>
            <a:r>
              <a:rPr lang="en-US" sz="1800" dirty="0">
                <a:solidFill>
                  <a:srgbClr val="175EAA"/>
                </a:solidFill>
                <a:latin typeface="Arial"/>
                <a:cs typeface="Arial"/>
              </a:rPr>
              <a:t>Fish die</a:t>
            </a:r>
          </a:p>
          <a:p>
            <a:pPr lvl="1">
              <a:spcBef>
                <a:spcPts val="100"/>
              </a:spcBef>
            </a:pPr>
            <a:r>
              <a:rPr lang="en-US" sz="1800" dirty="0">
                <a:solidFill>
                  <a:srgbClr val="175EAA"/>
                </a:solidFill>
                <a:latin typeface="Arial"/>
                <a:cs typeface="Arial"/>
              </a:rPr>
              <a:t>Fish are caught</a:t>
            </a:r>
          </a:p>
          <a:p>
            <a:pPr lvl="1">
              <a:spcBef>
                <a:spcPts val="100"/>
              </a:spcBef>
            </a:pPr>
            <a:r>
              <a:rPr lang="en-US" sz="1800" dirty="0">
                <a:solidFill>
                  <a:srgbClr val="175EAA"/>
                </a:solidFill>
                <a:latin typeface="Arial"/>
                <a:cs typeface="Arial"/>
              </a:rPr>
              <a:t>Fish migrate out of the fishery</a:t>
            </a:r>
          </a:p>
        </p:txBody>
      </p:sp>
      <p:sp>
        <p:nvSpPr>
          <p:cNvPr id="3" name="Rounded Rectangular Callout 2"/>
          <p:cNvSpPr/>
          <p:nvPr/>
        </p:nvSpPr>
        <p:spPr>
          <a:xfrm>
            <a:off x="4971796" y="2168129"/>
            <a:ext cx="4005102" cy="892617"/>
          </a:xfrm>
          <a:prstGeom prst="wedgeRoundRectCallout">
            <a:avLst>
              <a:gd name="adj1" fmla="val 19432"/>
              <a:gd name="adj2" fmla="val 6718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So what is a ‘fishery’? Have a go! See if you can write some words or even a sentence that explains what a fishery is!....</a:t>
            </a:r>
          </a:p>
        </p:txBody>
      </p:sp>
      <p:pic>
        <p:nvPicPr>
          <p:cNvPr id="6" name="Picture 5"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763947" flipH="1">
            <a:off x="7787273" y="3060746"/>
            <a:ext cx="1274211" cy="1171999"/>
          </a:xfrm>
          <a:prstGeom prst="rect">
            <a:avLst/>
          </a:prstGeom>
        </p:spPr>
      </p:pic>
      <p:sp>
        <p:nvSpPr>
          <p:cNvPr id="23" name="Rounded Rectangular Callout 22"/>
          <p:cNvSpPr/>
          <p:nvPr/>
        </p:nvSpPr>
        <p:spPr>
          <a:xfrm>
            <a:off x="4763424" y="3236293"/>
            <a:ext cx="2636534" cy="1015405"/>
          </a:xfrm>
          <a:prstGeom prst="wedgeRoundRectCallout">
            <a:avLst>
              <a:gd name="adj1" fmla="val 48589"/>
              <a:gd name="adj2" fmla="val 6774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Can you think what might affect the size of a fishery [number of fish]?</a:t>
            </a:r>
          </a:p>
        </p:txBody>
      </p:sp>
      <p:pic>
        <p:nvPicPr>
          <p:cNvPr id="24" name="Picture 23" descr="Blue_Butterfly fish.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48578" flipH="1">
            <a:off x="7343537" y="3772753"/>
            <a:ext cx="1274211" cy="1171999"/>
          </a:xfrm>
          <a:prstGeom prst="rect">
            <a:avLst/>
          </a:prstGeom>
        </p:spPr>
      </p:pic>
      <p:sp>
        <p:nvSpPr>
          <p:cNvPr id="25"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14"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5"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6"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7" name="Content Placeholder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1696985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dissolve">
                                      <p:cBhvr>
                                        <p:cTn id="33" dur="500"/>
                                        <p:tgtEl>
                                          <p:spTgt spid="2">
                                            <p:txEl>
                                              <p:pRg st="2" end="2"/>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dissolve">
                                      <p:cBhvr>
                                        <p:cTn id="36" dur="500"/>
                                        <p:tgtEl>
                                          <p:spTgt spid="2">
                                            <p:txEl>
                                              <p:pRg st="3" end="3"/>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dissolve">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dissolve">
                                      <p:cBhvr>
                                        <p:cTn id="44" dur="500"/>
                                        <p:tgtEl>
                                          <p:spTgt spid="2">
                                            <p:txEl>
                                              <p:pRg st="5" end="5"/>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dissolve">
                                      <p:cBhvr>
                                        <p:cTn id="47" dur="500"/>
                                        <p:tgtEl>
                                          <p:spTgt spid="2">
                                            <p:txEl>
                                              <p:pRg st="6" end="6"/>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dissolve">
                                      <p:cBhvr>
                                        <p:cTn id="50" dur="500"/>
                                        <p:tgtEl>
                                          <p:spTgt spid="2">
                                            <p:txEl>
                                              <p:pRg st="7" end="7"/>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dissolve">
                                      <p:cBhvr>
                                        <p:cTn id="5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003876" y="1524004"/>
            <a:ext cx="3970794" cy="3277174"/>
          </a:xfrm>
          <a:prstGeom prst="rect">
            <a:avLst/>
          </a:prstGeom>
        </p:spPr>
      </p:pic>
      <p:sp>
        <p:nvSpPr>
          <p:cNvPr id="21" name="Content Placeholder 1"/>
          <p:cNvSpPr>
            <a:spLocks noGrp="1"/>
          </p:cNvSpPr>
          <p:nvPr>
            <p:ph sz="half" idx="2"/>
          </p:nvPr>
        </p:nvSpPr>
        <p:spPr>
          <a:xfrm>
            <a:off x="190499" y="1096311"/>
            <a:ext cx="8233880" cy="3723442"/>
          </a:xfrm>
        </p:spPr>
        <p:txBody>
          <a:bodyPr>
            <a:noAutofit/>
          </a:bodyPr>
          <a:lstStyle/>
          <a:p>
            <a:pPr>
              <a:spcBef>
                <a:spcPts val="300"/>
              </a:spcBef>
              <a:spcAft>
                <a:spcPts val="300"/>
              </a:spcAft>
            </a:pPr>
            <a:r>
              <a:rPr lang="en-AU" sz="1800" dirty="0">
                <a:solidFill>
                  <a:srgbClr val="175EAA"/>
                </a:solidFill>
                <a:latin typeface="Arial"/>
                <a:cs typeface="Arial"/>
              </a:rPr>
              <a:t>Overfishing happens when the number of fish being taken out is much greater than the number of fish being added</a:t>
            </a:r>
            <a:r>
              <a:rPr lang="mr-IN" sz="1800" dirty="0">
                <a:solidFill>
                  <a:srgbClr val="175EAA"/>
                </a:solidFill>
                <a:latin typeface="Arial"/>
                <a:cs typeface="Arial"/>
              </a:rPr>
              <a:t>…</a:t>
            </a:r>
            <a:r>
              <a:rPr lang="mi-NZ" sz="1800" dirty="0">
                <a:solidFill>
                  <a:srgbClr val="175EAA"/>
                </a:solidFill>
                <a:latin typeface="Arial"/>
                <a:cs typeface="Arial"/>
              </a:rPr>
              <a:t>. </a:t>
            </a:r>
            <a:r>
              <a:rPr lang="en-US" sz="1800" dirty="0">
                <a:solidFill>
                  <a:srgbClr val="175EAA"/>
                </a:solidFill>
                <a:latin typeface="Arial"/>
                <a:cs typeface="Arial"/>
              </a:rPr>
              <a:t>R</a:t>
            </a:r>
            <a:r>
              <a:rPr lang="mi-NZ" sz="1800" dirty="0">
                <a:solidFill>
                  <a:srgbClr val="175EAA"/>
                </a:solidFill>
                <a:latin typeface="Arial"/>
                <a:cs typeface="Arial"/>
              </a:rPr>
              <a:t>emember.. </a:t>
            </a:r>
            <a:endParaRPr lang="en-AU" sz="1800" dirty="0">
              <a:solidFill>
                <a:srgbClr val="175EAA"/>
              </a:solidFill>
              <a:latin typeface="Arial"/>
              <a:cs typeface="Arial"/>
            </a:endParaRPr>
          </a:p>
          <a:p>
            <a:pPr>
              <a:spcBef>
                <a:spcPts val="300"/>
              </a:spcBef>
              <a:spcAft>
                <a:spcPts val="300"/>
              </a:spcAft>
            </a:pPr>
            <a:r>
              <a:rPr lang="en-US" sz="1800" dirty="0">
                <a:latin typeface="Arial"/>
                <a:cs typeface="Arial"/>
              </a:rPr>
              <a:t>Fishery size depends on fish added by:</a:t>
            </a:r>
          </a:p>
          <a:p>
            <a:pPr lvl="1">
              <a:buFont typeface="Lucida Grande"/>
              <a:buChar char="+"/>
            </a:pPr>
            <a:r>
              <a:rPr lang="en-US" sz="1800" dirty="0">
                <a:latin typeface="Arial"/>
                <a:cs typeface="Arial"/>
              </a:rPr>
              <a:t>New (young) fish</a:t>
            </a:r>
          </a:p>
          <a:p>
            <a:pPr lvl="1">
              <a:buFont typeface="Lucida Grande"/>
              <a:buChar char="+"/>
            </a:pPr>
            <a:r>
              <a:rPr lang="en-US" sz="1800" dirty="0">
                <a:latin typeface="Arial"/>
                <a:cs typeface="Arial"/>
              </a:rPr>
              <a:t>Fish migrating in </a:t>
            </a:r>
          </a:p>
          <a:p>
            <a:pPr>
              <a:spcBef>
                <a:spcPts val="300"/>
              </a:spcBef>
              <a:spcAft>
                <a:spcPts val="300"/>
              </a:spcAft>
            </a:pPr>
            <a:r>
              <a:rPr lang="en-US" sz="1800" dirty="0">
                <a:solidFill>
                  <a:srgbClr val="175EAA"/>
                </a:solidFill>
                <a:latin typeface="Arial"/>
                <a:cs typeface="Arial"/>
              </a:rPr>
              <a:t>And fish taken away as:</a:t>
            </a:r>
          </a:p>
          <a:p>
            <a:pPr lvl="1"/>
            <a:r>
              <a:rPr lang="en-US" sz="1800" dirty="0">
                <a:solidFill>
                  <a:srgbClr val="175EAA"/>
                </a:solidFill>
                <a:latin typeface="Arial"/>
                <a:cs typeface="Arial"/>
              </a:rPr>
              <a:t>Fish die</a:t>
            </a:r>
          </a:p>
          <a:p>
            <a:pPr lvl="1"/>
            <a:r>
              <a:rPr lang="en-US" sz="1800" dirty="0">
                <a:solidFill>
                  <a:srgbClr val="175EAA"/>
                </a:solidFill>
                <a:latin typeface="Arial"/>
                <a:cs typeface="Arial"/>
              </a:rPr>
              <a:t>Fish are caught</a:t>
            </a:r>
          </a:p>
          <a:p>
            <a:pPr lvl="1"/>
            <a:r>
              <a:rPr lang="en-US" sz="1800" dirty="0">
                <a:solidFill>
                  <a:srgbClr val="175EAA"/>
                </a:solidFill>
                <a:latin typeface="Arial"/>
                <a:cs typeface="Arial"/>
              </a:rPr>
              <a:t>Fish migrate out of the fishery</a:t>
            </a:r>
          </a:p>
        </p:txBody>
      </p:sp>
      <p:sp>
        <p:nvSpPr>
          <p:cNvPr id="18" name="Rectangle 17"/>
          <p:cNvSpPr/>
          <p:nvPr/>
        </p:nvSpPr>
        <p:spPr>
          <a:xfrm>
            <a:off x="5173206" y="2043830"/>
            <a:ext cx="3458583" cy="2369880"/>
          </a:xfrm>
          <a:prstGeom prst="rect">
            <a:avLst/>
          </a:prstGeom>
        </p:spPr>
        <p:txBody>
          <a:bodyPr wrap="square">
            <a:spAutoFit/>
          </a:bodyPr>
          <a:lstStyle/>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dirty="0">
                <a:latin typeface="Arial"/>
                <a:cs typeface="Arial"/>
              </a:rPr>
              <a:t>Deepen understanding and use online tools like </a:t>
            </a:r>
            <a:r>
              <a:rPr lang="en-US" dirty="0">
                <a:latin typeface="Arial"/>
                <a:cs typeface="Arial"/>
                <a:hlinkClick r:id="rId5"/>
              </a:rPr>
              <a:t>Piktochart </a:t>
            </a:r>
            <a:r>
              <a:rPr lang="en-US" dirty="0">
                <a:latin typeface="Arial"/>
                <a:cs typeface="Arial"/>
              </a:rPr>
              <a:t>or paper and pens to</a:t>
            </a:r>
            <a:r>
              <a:rPr lang="mi-NZ" dirty="0">
                <a:latin typeface="Arial"/>
                <a:cs typeface="Arial"/>
              </a:rPr>
              <a:t> c</a:t>
            </a:r>
            <a:r>
              <a:rPr lang="en-US" dirty="0" err="1">
                <a:latin typeface="Arial"/>
                <a:cs typeface="Arial"/>
              </a:rPr>
              <a:t>reate</a:t>
            </a:r>
            <a:r>
              <a:rPr lang="en-US" dirty="0">
                <a:latin typeface="Arial"/>
                <a:cs typeface="Arial"/>
              </a:rPr>
              <a:t> a diagram showing how overfishing affects the size of a fish population</a:t>
            </a:r>
          </a:p>
        </p:txBody>
      </p:sp>
      <p:sp>
        <p:nvSpPr>
          <p:cNvPr id="26" name="Title 1"/>
          <p:cNvSpPr txBox="1">
            <a:spLocks/>
          </p:cNvSpPr>
          <p:nvPr/>
        </p:nvSpPr>
        <p:spPr>
          <a:xfrm>
            <a:off x="208483" y="-91665"/>
            <a:ext cx="8478317"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solidFill>
                  <a:srgbClr val="FFFFFF"/>
                </a:solidFill>
                <a:latin typeface="Arial Narrow"/>
                <a:cs typeface="Arial Narrow"/>
              </a:rPr>
              <a:t>OVERFISHING</a:t>
            </a:r>
          </a:p>
        </p:txBody>
      </p:sp>
      <p:pic>
        <p:nvPicPr>
          <p:cNvPr id="27" name="Picture 26"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763947" flipH="1">
            <a:off x="3654821" y="2169838"/>
            <a:ext cx="1274211" cy="1171999"/>
          </a:xfrm>
          <a:prstGeom prst="rect">
            <a:avLst/>
          </a:prstGeom>
        </p:spPr>
      </p:pic>
      <p:pic>
        <p:nvPicPr>
          <p:cNvPr id="28" name="Picture 27" descr="Blue_Butterfly fish.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1048578" flipH="1">
            <a:off x="3270546" y="3009201"/>
            <a:ext cx="1274211" cy="1171999"/>
          </a:xfrm>
          <a:prstGeom prst="rect">
            <a:avLst/>
          </a:prstGeom>
        </p:spPr>
      </p:pic>
      <p:pic>
        <p:nvPicPr>
          <p:cNvPr id="15"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6"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17"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19" name="Content Placeholder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
        <p:nvSpPr>
          <p:cNvPr id="13" name="Rectangle 12"/>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999970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dissolve">
                                      <p:cBhvr>
                                        <p:cTn id="18" dur="500"/>
                                        <p:tgtEl>
                                          <p:spTgt spid="21">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dissolve">
                                      <p:cBhvr>
                                        <p:cTn id="21" dur="500"/>
                                        <p:tgtEl>
                                          <p:spTgt spid="21">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dissolve">
                                      <p:cBhvr>
                                        <p:cTn id="24" dur="500"/>
                                        <p:tgtEl>
                                          <p:spTgt spid="21">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dissolve">
                                      <p:cBhvr>
                                        <p:cTn id="27" dur="500"/>
                                        <p:tgtEl>
                                          <p:spTgt spid="21">
                                            <p:txEl>
                                              <p:pRg st="4" end="4"/>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dissolve">
                                      <p:cBhvr>
                                        <p:cTn id="30" dur="500"/>
                                        <p:tgtEl>
                                          <p:spTgt spid="21">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dissolve">
                                      <p:cBhvr>
                                        <p:cTn id="33" dur="500"/>
                                        <p:tgtEl>
                                          <p:spTgt spid="21">
                                            <p:txEl>
                                              <p:pRg st="6" end="6"/>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animEffect transition="in" filter="dissolve">
                                      <p:cBhvr>
                                        <p:cTn id="36" dur="500"/>
                                        <p:tgtEl>
                                          <p:spTgt spid="2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dissolve">
                                      <p:cBhvr>
                                        <p:cTn id="41" dur="500"/>
                                        <p:tgtEl>
                                          <p:spTgt spid="18">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dissolve">
                                      <p:cBhvr>
                                        <p:cTn id="4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29" y="1072673"/>
            <a:ext cx="4813701" cy="3745413"/>
          </a:xfrm>
        </p:spPr>
        <p:txBody>
          <a:bodyPr>
            <a:noAutofit/>
          </a:bodyPr>
          <a:lstStyle/>
          <a:p>
            <a:pPr marL="0" indent="0">
              <a:spcAft>
                <a:spcPts val="300"/>
              </a:spcAft>
              <a:buNone/>
            </a:pPr>
            <a:r>
              <a:rPr lang="en-US" sz="2000" b="1" dirty="0">
                <a:solidFill>
                  <a:srgbClr val="00B194"/>
                </a:solidFill>
                <a:latin typeface="Arial Narrow"/>
                <a:cs typeface="Arial Narrow"/>
              </a:rPr>
              <a:t>KŌRERORERO/ DISCUSSION</a:t>
            </a:r>
            <a:endParaRPr lang="en-AU" sz="2000" b="1" dirty="0">
              <a:solidFill>
                <a:srgbClr val="00B194"/>
              </a:solidFill>
              <a:latin typeface="Arial Narrow"/>
              <a:cs typeface="Arial Narrow"/>
            </a:endParaRPr>
          </a:p>
          <a:p>
            <a:pPr>
              <a:spcBef>
                <a:spcPts val="300"/>
              </a:spcBef>
            </a:pPr>
            <a:r>
              <a:rPr lang="en-US" sz="1800" dirty="0">
                <a:latin typeface="Arial"/>
                <a:cs typeface="Arial"/>
              </a:rPr>
              <a:t>The Marine Stewardship Council sees if fisheries are sustainable</a:t>
            </a:r>
          </a:p>
          <a:p>
            <a:r>
              <a:rPr lang="en-US" sz="1800" dirty="0">
                <a:latin typeface="Arial"/>
                <a:cs typeface="Arial"/>
              </a:rPr>
              <a:t>When a fishery has been found to be sustainable then fish from that fishery can be sold with the Marine Stewardship Council blue fish tick label</a:t>
            </a:r>
          </a:p>
          <a:p>
            <a:r>
              <a:rPr lang="en-US" sz="1800" dirty="0">
                <a:latin typeface="Arial"/>
                <a:cs typeface="Arial"/>
              </a:rPr>
              <a:t>There are still many fisheries in the world that do not have the blue fish tick label</a:t>
            </a:r>
          </a:p>
        </p:txBody>
      </p:sp>
      <p:pic>
        <p:nvPicPr>
          <p:cNvPr id="6" name="Content Placeholder 5">
            <a:hlinkClick r:id="rId3"/>
          </p:cNvPr>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t="-1873" b="-5254"/>
          <a:stretch/>
        </p:blipFill>
        <p:spPr>
          <a:xfrm>
            <a:off x="5956716" y="1131740"/>
            <a:ext cx="2903909" cy="1772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5" r:link="rId6">
            <a:extLst>
              <a:ext uri="{28A0092B-C50C-407E-A947-70E740481C1C}">
                <a14:useLocalDpi xmlns:a14="http://schemas.microsoft.com/office/drawing/2010/main"/>
              </a:ext>
            </a:extLst>
          </a:blip>
          <a:stretch>
            <a:fillRect/>
          </a:stretch>
        </p:blipFill>
        <p:spPr>
          <a:xfrm>
            <a:off x="5916592" y="2797212"/>
            <a:ext cx="3227408" cy="1956662"/>
          </a:xfrm>
          <a:prstGeom prst="rect">
            <a:avLst/>
          </a:prstGeom>
        </p:spPr>
      </p:pic>
      <p:sp>
        <p:nvSpPr>
          <p:cNvPr id="9" name="Rectangle 8"/>
          <p:cNvSpPr/>
          <p:nvPr/>
        </p:nvSpPr>
        <p:spPr>
          <a:xfrm>
            <a:off x="6127469" y="3112052"/>
            <a:ext cx="2764737" cy="1338828"/>
          </a:xfrm>
          <a:prstGeom prst="rect">
            <a:avLst/>
          </a:prstGeom>
        </p:spPr>
        <p:txBody>
          <a:bodyPr wrap="square">
            <a:spAutoFit/>
          </a:bodyPr>
          <a:lstStyle/>
          <a:p>
            <a:pPr algn="ctr">
              <a:spcAft>
                <a:spcPts val="300"/>
              </a:spcAft>
            </a:pPr>
            <a:r>
              <a:rPr lang="en-US" sz="2000" b="1" dirty="0">
                <a:solidFill>
                  <a:srgbClr val="002E6C"/>
                </a:solidFill>
                <a:latin typeface="Arial Narrow"/>
                <a:cs typeface="Arial Narrow"/>
              </a:rPr>
              <a:t>MĀTAKI TĒNEI / </a:t>
            </a:r>
          </a:p>
          <a:p>
            <a:pPr algn="ctr">
              <a:spcAft>
                <a:spcPts val="300"/>
              </a:spcAft>
            </a:pPr>
            <a:r>
              <a:rPr lang="en-US" sz="2000" b="1" dirty="0">
                <a:solidFill>
                  <a:srgbClr val="002E6C"/>
                </a:solidFill>
                <a:latin typeface="Arial Narrow"/>
                <a:cs typeface="Arial Narrow"/>
              </a:rPr>
              <a:t>WATCH THIS</a:t>
            </a:r>
          </a:p>
          <a:p>
            <a:pPr algn="ctr"/>
            <a:r>
              <a:rPr lang="en-US" dirty="0">
                <a:latin typeface="Arial"/>
                <a:cs typeface="Arial"/>
              </a:rPr>
              <a:t>Short video (0:48) on the </a:t>
            </a:r>
            <a:r>
              <a:rPr lang="en-US" dirty="0">
                <a:latin typeface="Arial"/>
                <a:cs typeface="Arial"/>
                <a:hlinkClick r:id="rId7"/>
              </a:rPr>
              <a:t>Blue Fish Tick Label</a:t>
            </a:r>
            <a:endParaRPr lang="en-US" dirty="0">
              <a:latin typeface="Arial"/>
              <a:cs typeface="Arial"/>
            </a:endParaRPr>
          </a:p>
        </p:txBody>
      </p:sp>
      <p:sp>
        <p:nvSpPr>
          <p:cNvPr id="11" name="Title 1"/>
          <p:cNvSpPr txBox="1">
            <a:spLocks/>
          </p:cNvSpPr>
          <p:nvPr/>
        </p:nvSpPr>
        <p:spPr>
          <a:xfrm>
            <a:off x="0" y="-91665"/>
            <a:ext cx="939259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THE BLUE FISH TICK LABEL</a:t>
            </a:r>
          </a:p>
          <a:p>
            <a:r>
              <a:rPr lang="en-US" sz="1900" dirty="0">
                <a:latin typeface="Arial Narrow"/>
                <a:cs typeface="Arial Narrow"/>
              </a:rPr>
              <a:t>Focusing Question: Who are the Marine Stewardship Council? What does a blue fish tick label mean?</a:t>
            </a:r>
          </a:p>
        </p:txBody>
      </p:sp>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25294">
            <a:off x="4894564" y="2878705"/>
            <a:ext cx="1088293" cy="1496323"/>
          </a:xfrm>
          <a:prstGeom prst="rect">
            <a:avLst/>
          </a:prstGeom>
        </p:spPr>
      </p:pic>
      <p:pic>
        <p:nvPicPr>
          <p:cNvPr id="13" name="Picture 12"/>
          <p:cNvPicPr>
            <a:picLocks noChangeAspect="1"/>
          </p:cNvPicPr>
          <p:nvPr/>
        </p:nvPicPr>
        <p:blipFill>
          <a:blip r:embed="rId9"/>
          <a:stretch>
            <a:fillRect/>
          </a:stretch>
        </p:blipFill>
        <p:spPr>
          <a:xfrm rot="9852654" flipH="1" flipV="1">
            <a:off x="3715657" y="2683997"/>
            <a:ext cx="1215197" cy="1419486"/>
          </a:xfrm>
          <a:prstGeom prst="rect">
            <a:avLst/>
          </a:prstGeom>
        </p:spPr>
      </p:pic>
    </p:spTree>
    <p:extLst>
      <p:ext uri="{BB962C8B-B14F-4D97-AF65-F5344CB8AC3E}">
        <p14:creationId xmlns:p14="http://schemas.microsoft.com/office/powerpoint/2010/main" val="131379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71465" y="3341358"/>
            <a:ext cx="4545450" cy="1480648"/>
          </a:xfrm>
          <a:prstGeom prst="rect">
            <a:avLst/>
          </a:prstGeom>
        </p:spPr>
      </p:pic>
      <p:pic>
        <p:nvPicPr>
          <p:cNvPr id="9"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716915" y="2539806"/>
            <a:ext cx="4507132" cy="2049895"/>
          </a:xfrm>
          <a:prstGeom prst="rect">
            <a:avLst/>
          </a:prstGeom>
        </p:spPr>
      </p:pic>
      <p:pic>
        <p:nvPicPr>
          <p:cNvPr id="17" name="Content Placeholder 16" descr="Screenshot 2020-01-13 18.04.38.png"/>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t="-2913" b="-2888"/>
          <a:stretch/>
        </p:blipFill>
        <p:spPr>
          <a:xfrm rot="278234">
            <a:off x="5837174" y="978739"/>
            <a:ext cx="3048535" cy="1679755"/>
          </a:xfrm>
          <a:prstGeom prst="rect">
            <a:avLst/>
          </a:prstGeom>
        </p:spPr>
      </p:pic>
      <p:sp>
        <p:nvSpPr>
          <p:cNvPr id="8" name="Content Placeholder 7"/>
          <p:cNvSpPr>
            <a:spLocks noGrp="1"/>
          </p:cNvSpPr>
          <p:nvPr>
            <p:ph sz="half" idx="1"/>
          </p:nvPr>
        </p:nvSpPr>
        <p:spPr>
          <a:xfrm>
            <a:off x="-46464" y="994622"/>
            <a:ext cx="4980961" cy="2242665"/>
          </a:xfrm>
        </p:spPr>
        <p:txBody>
          <a:bodyPr>
            <a:noAutofit/>
          </a:bodyPr>
          <a:lstStyle/>
          <a:p>
            <a:pPr indent="0">
              <a:spcBef>
                <a:spcPts val="300"/>
              </a:spcBef>
              <a:spcAft>
                <a:spcPts val="300"/>
              </a:spcAft>
              <a:buNone/>
            </a:pPr>
            <a:r>
              <a:rPr lang="en-US" sz="2000" b="1" dirty="0">
                <a:solidFill>
                  <a:srgbClr val="00B194"/>
                </a:solidFill>
                <a:latin typeface="Arial Narrow"/>
                <a:cs typeface="Arial Narrow"/>
              </a:rPr>
              <a:t>KŌRERORERO/ DISCUSSION   </a:t>
            </a:r>
            <a:endParaRPr lang="en-AU" sz="2000" b="1" dirty="0">
              <a:solidFill>
                <a:srgbClr val="00B194"/>
              </a:solidFill>
              <a:latin typeface="Arial Narrow"/>
              <a:cs typeface="Arial Narrow"/>
            </a:endParaRPr>
          </a:p>
          <a:p>
            <a:pPr marL="628650" indent="-285750">
              <a:spcBef>
                <a:spcPts val="300"/>
              </a:spcBef>
              <a:spcAft>
                <a:spcPts val="300"/>
              </a:spcAft>
            </a:pPr>
            <a:r>
              <a:rPr lang="en-US" sz="1800" dirty="0">
                <a:latin typeface="Arial"/>
                <a:cs typeface="Arial"/>
              </a:rPr>
              <a:t>The Marine Stewardship Council is an international non-profit </a:t>
            </a:r>
            <a:r>
              <a:rPr lang="en-US" sz="1800" dirty="0" err="1">
                <a:latin typeface="Arial"/>
                <a:cs typeface="Arial"/>
              </a:rPr>
              <a:t>organisation</a:t>
            </a:r>
            <a:endParaRPr lang="en-US" sz="1800" dirty="0">
              <a:latin typeface="Arial"/>
              <a:cs typeface="Arial"/>
            </a:endParaRPr>
          </a:p>
          <a:p>
            <a:pPr marL="628650" indent="-285750">
              <a:spcBef>
                <a:spcPts val="300"/>
              </a:spcBef>
              <a:spcAft>
                <a:spcPts val="300"/>
              </a:spcAft>
            </a:pPr>
            <a:r>
              <a:rPr lang="en-US" sz="1800" dirty="0">
                <a:solidFill>
                  <a:srgbClr val="175EAA"/>
                </a:solidFill>
                <a:latin typeface="Arial"/>
                <a:cs typeface="Arial"/>
              </a:rPr>
              <a:t>The Marine Stewardship Council’s vision is of oceans teeming with life, and seafood supplies that are safeguarded for future generations!</a:t>
            </a:r>
          </a:p>
        </p:txBody>
      </p:sp>
      <p:sp>
        <p:nvSpPr>
          <p:cNvPr id="7" name="Content Placeholder 7"/>
          <p:cNvSpPr txBox="1">
            <a:spLocks/>
          </p:cNvSpPr>
          <p:nvPr/>
        </p:nvSpPr>
        <p:spPr>
          <a:xfrm>
            <a:off x="4716915" y="2810736"/>
            <a:ext cx="4427085" cy="2332764"/>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Aft>
                <a:spcPts val="300"/>
              </a:spcAft>
              <a:buNone/>
            </a:pPr>
            <a:r>
              <a:rPr lang="en-US" sz="2000" b="1" dirty="0">
                <a:solidFill>
                  <a:srgbClr val="002E6C"/>
                </a:solidFill>
                <a:latin typeface="Arial Narrow"/>
                <a:cs typeface="Arial Narrow"/>
              </a:rPr>
              <a:t>MĀTAKI TĒNEI / WATCH THIS </a:t>
            </a:r>
          </a:p>
          <a:p>
            <a:pPr marL="0" indent="0" algn="ctr">
              <a:spcBef>
                <a:spcPts val="300"/>
              </a:spcBef>
              <a:spcAft>
                <a:spcPts val="300"/>
              </a:spcAft>
              <a:buNone/>
            </a:pPr>
            <a:r>
              <a:rPr lang="en-US" sz="1800" dirty="0">
                <a:latin typeface="Arial"/>
                <a:cs typeface="Arial"/>
              </a:rPr>
              <a:t>Watch the short (1.30) film about sustainable fishing and the </a:t>
            </a:r>
            <a:r>
              <a:rPr lang="en-US" sz="1800" dirty="0">
                <a:latin typeface="Arial"/>
                <a:cs typeface="Arial"/>
                <a:hlinkClick r:id="rId6"/>
              </a:rPr>
              <a:t>Marine Stewardship Council</a:t>
            </a:r>
            <a:endParaRPr lang="en-US" sz="1800" dirty="0">
              <a:latin typeface="Arial"/>
              <a:cs typeface="Arial"/>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9237" y="858256"/>
            <a:ext cx="2357464" cy="840611"/>
          </a:xfrm>
          <a:prstGeom prst="rect">
            <a:avLst/>
          </a:prstGeom>
        </p:spPr>
      </p:pic>
      <p:sp>
        <p:nvSpPr>
          <p:cNvPr id="18" name="Rectangle 17"/>
          <p:cNvSpPr/>
          <p:nvPr/>
        </p:nvSpPr>
        <p:spPr>
          <a:xfrm>
            <a:off x="171464" y="3530957"/>
            <a:ext cx="4545450" cy="1053519"/>
          </a:xfrm>
          <a:prstGeom prst="rect">
            <a:avLst/>
          </a:prstGeom>
        </p:spPr>
        <p:txBody>
          <a:bodyPr wrap="square">
            <a:spAutoFit/>
          </a:bodyPr>
          <a:lstStyle/>
          <a:p>
            <a:pPr algn="ctr"/>
            <a:r>
              <a:rPr lang="en-US" sz="2000" b="1" dirty="0">
                <a:solidFill>
                  <a:srgbClr val="009AC7"/>
                </a:solidFill>
                <a:latin typeface="Arial Narrow"/>
                <a:cs typeface="Arial Narrow"/>
              </a:rPr>
              <a:t>KŌRERO PUKAPUKA / READ</a:t>
            </a:r>
          </a:p>
          <a:p>
            <a:pPr algn="ctr">
              <a:lnSpc>
                <a:spcPct val="112000"/>
              </a:lnSpc>
              <a:spcBef>
                <a:spcPts val="300"/>
              </a:spcBef>
              <a:spcAft>
                <a:spcPts val="300"/>
              </a:spcAft>
            </a:pPr>
            <a:r>
              <a:rPr lang="en-US" dirty="0">
                <a:solidFill>
                  <a:srgbClr val="000000"/>
                </a:solidFill>
                <a:latin typeface="Arial"/>
                <a:cs typeface="Arial"/>
              </a:rPr>
              <a:t>Read</a:t>
            </a:r>
            <a:r>
              <a:rPr lang="en-US" dirty="0">
                <a:solidFill>
                  <a:srgbClr val="175EAA"/>
                </a:solidFill>
                <a:latin typeface="Arial"/>
                <a:cs typeface="Arial"/>
              </a:rPr>
              <a:t> Ocean’s at Risk Worksheet </a:t>
            </a:r>
            <a:r>
              <a:rPr lang="en-US" dirty="0">
                <a:latin typeface="Arial"/>
                <a:cs typeface="Arial"/>
              </a:rPr>
              <a:t>Complete the Kahoot </a:t>
            </a:r>
            <a:r>
              <a:rPr lang="en-US" dirty="0">
                <a:latin typeface="Arial"/>
                <a:cs typeface="Arial"/>
                <a:hlinkClick r:id="rId8"/>
              </a:rPr>
              <a:t>quiz</a:t>
            </a:r>
            <a:endParaRPr lang="en-US" dirty="0">
              <a:latin typeface="Arial"/>
              <a:cs typeface="Arial"/>
            </a:endParaRPr>
          </a:p>
        </p:txBody>
      </p:sp>
      <p:sp>
        <p:nvSpPr>
          <p:cNvPr id="16" name="Title 1"/>
          <p:cNvSpPr txBox="1">
            <a:spLocks/>
          </p:cNvSpPr>
          <p:nvPr/>
        </p:nvSpPr>
        <p:spPr>
          <a:xfrm>
            <a:off x="171464" y="-109842"/>
            <a:ext cx="8667735"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THE BLUE FISH TICK LABEL</a:t>
            </a:r>
          </a:p>
        </p:txBody>
      </p:sp>
      <p:pic>
        <p:nvPicPr>
          <p:cNvPr id="14"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99626" y="178861"/>
            <a:ext cx="1024421" cy="510617"/>
          </a:xfrm>
          <a:prstGeom prst="rect">
            <a:avLst/>
          </a:prstGeom>
        </p:spPr>
      </p:pic>
      <p:pic>
        <p:nvPicPr>
          <p:cNvPr id="15"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59769" y="-76448"/>
            <a:ext cx="1024421" cy="510617"/>
          </a:xfrm>
          <a:prstGeom prst="rect">
            <a:avLst/>
          </a:prstGeom>
        </p:spPr>
      </p:pic>
      <p:pic>
        <p:nvPicPr>
          <p:cNvPr id="20"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31789" y="-179356"/>
            <a:ext cx="1024421" cy="510617"/>
          </a:xfrm>
          <a:prstGeom prst="rect">
            <a:avLst/>
          </a:prstGeom>
        </p:spPr>
      </p:pic>
      <p:pic>
        <p:nvPicPr>
          <p:cNvPr id="21" name="Content Placeholder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950113" y="347639"/>
            <a:ext cx="1024421" cy="510617"/>
          </a:xfrm>
          <a:prstGeom prst="rect">
            <a:avLst/>
          </a:prstGeom>
        </p:spPr>
      </p:pic>
    </p:spTree>
    <p:extLst>
      <p:ext uri="{BB962C8B-B14F-4D97-AF65-F5344CB8AC3E}">
        <p14:creationId xmlns:p14="http://schemas.microsoft.com/office/powerpoint/2010/main" val="2259666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dissolve">
                                      <p:cBhvr>
                                        <p:cTn id="22" dur="500"/>
                                        <p:tgtEl>
                                          <p:spTgt spid="18">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dissolve">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16" name="Picture 15" descr="Text&#10;&#10;Description automatically generated">
            <a:extLst>
              <a:ext uri="{FF2B5EF4-FFF2-40B4-BE49-F238E27FC236}">
                <a16:creationId xmlns:a16="http://schemas.microsoft.com/office/drawing/2014/main" id="{ACA13112-3621-FDB5-36A7-02B60CE51E88}"/>
              </a:ext>
            </a:extLst>
          </p:cNvPr>
          <p:cNvPicPr>
            <a:picLocks noChangeAspect="1"/>
          </p:cNvPicPr>
          <p:nvPr/>
        </p:nvPicPr>
        <p:blipFill>
          <a:blip r:embed="rId3"/>
          <a:stretch>
            <a:fillRect/>
          </a:stretch>
        </p:blipFill>
        <p:spPr>
          <a:xfrm>
            <a:off x="0" y="-650516"/>
            <a:ext cx="9144000" cy="5012347"/>
          </a:xfrm>
          <a:prstGeom prst="rect">
            <a:avLst/>
          </a:prstGeom>
        </p:spPr>
      </p:pic>
      <p:sp>
        <p:nvSpPr>
          <p:cNvPr id="4" name="TextBox 3">
            <a:extLst>
              <a:ext uri="{FF2B5EF4-FFF2-40B4-BE49-F238E27FC236}">
                <a16:creationId xmlns:a16="http://schemas.microsoft.com/office/drawing/2014/main" id="{5E53910B-3636-FFE2-EFBF-7641FC7A0524}"/>
              </a:ext>
            </a:extLst>
          </p:cNvPr>
          <p:cNvSpPr txBox="1"/>
          <p:nvPr/>
        </p:nvSpPr>
        <p:spPr>
          <a:xfrm>
            <a:off x="1325880" y="3804404"/>
            <a:ext cx="4663440" cy="369332"/>
          </a:xfrm>
          <a:prstGeom prst="rect">
            <a:avLst/>
          </a:prstGeom>
          <a:noFill/>
        </p:spPr>
        <p:txBody>
          <a:bodyPr wrap="square">
            <a:spAutoFit/>
          </a:bodyPr>
          <a:lstStyle/>
          <a:p>
            <a:r>
              <a:rPr lang="en-AU" sz="1800" dirty="0">
                <a:solidFill>
                  <a:schemeClr val="bg1"/>
                </a:solidFill>
                <a:effectLst/>
                <a:latin typeface="Meta Pro" panose="02000503040000020004" pitchFamily="2" charset="0"/>
                <a:ea typeface="Cambria" panose="02040503050406030204" pitchFamily="18" charset="0"/>
                <a:cs typeface="Times New Roman" panose="02020603050405020304" pitchFamily="18" charset="0"/>
              </a:rPr>
              <a:t>[Version 1.3 – 2024]</a:t>
            </a:r>
            <a:endParaRPr lang="en-NZ" sz="18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249181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281150" y="541853"/>
            <a:ext cx="5019636" cy="4212768"/>
          </a:xfrm>
          <a:prstGeom prst="rect">
            <a:avLst/>
          </a:prstGeom>
        </p:spPr>
      </p:pic>
      <p:sp>
        <p:nvSpPr>
          <p:cNvPr id="4" name="Content Placeholder 3"/>
          <p:cNvSpPr>
            <a:spLocks noGrp="1"/>
          </p:cNvSpPr>
          <p:nvPr>
            <p:ph sz="half" idx="2"/>
          </p:nvPr>
        </p:nvSpPr>
        <p:spPr>
          <a:xfrm>
            <a:off x="4560000" y="1151818"/>
            <a:ext cx="4495800" cy="3554471"/>
          </a:xfrm>
        </p:spPr>
        <p:txBody>
          <a:bodyPr>
            <a:normAutofit fontScale="47500" lnSpcReduction="20000"/>
          </a:bodyPr>
          <a:lstStyle/>
          <a:p>
            <a:pPr marL="0" indent="0" algn="ctr">
              <a:lnSpc>
                <a:spcPct val="100000"/>
              </a:lnSpc>
              <a:spcBef>
                <a:spcPts val="0"/>
              </a:spcBef>
              <a:spcAft>
                <a:spcPts val="0"/>
              </a:spcAft>
              <a:buNone/>
              <a:defRPr/>
            </a:pPr>
            <a:r>
              <a:rPr lang="x-none" sz="4200" b="1" dirty="0">
                <a:solidFill>
                  <a:srgbClr val="175EAA"/>
                </a:solidFill>
                <a:latin typeface="Arial Narrow"/>
                <a:cs typeface="Arial Narrow"/>
              </a:rPr>
              <a:t>MAHI / ACTIVIT</a:t>
            </a:r>
            <a:r>
              <a:rPr lang="en-AU" sz="4200" b="1" dirty="0">
                <a:solidFill>
                  <a:srgbClr val="175EAA"/>
                </a:solidFill>
                <a:latin typeface="Arial Narrow"/>
                <a:cs typeface="Arial Narrow"/>
              </a:rPr>
              <a:t>Y</a:t>
            </a:r>
            <a:endParaRPr lang="x-none" sz="4200" b="1" dirty="0">
              <a:solidFill>
                <a:srgbClr val="175EAA"/>
              </a:solidFill>
              <a:latin typeface="Arial Narrow"/>
              <a:cs typeface="Arial Narrow"/>
            </a:endParaRPr>
          </a:p>
          <a:p>
            <a:pPr marL="0" indent="0">
              <a:spcBef>
                <a:spcPts val="300"/>
              </a:spcBef>
              <a:spcAft>
                <a:spcPts val="300"/>
              </a:spcAft>
              <a:buNone/>
            </a:pPr>
            <a:r>
              <a:rPr lang="en-US" sz="3300" dirty="0">
                <a:latin typeface="Arial"/>
                <a:cs typeface="Arial"/>
              </a:rPr>
              <a:t>A supermarket field trip!</a:t>
            </a:r>
          </a:p>
          <a:p>
            <a:pPr>
              <a:spcBef>
                <a:spcPts val="300"/>
              </a:spcBef>
              <a:spcAft>
                <a:spcPts val="300"/>
              </a:spcAft>
            </a:pPr>
            <a:r>
              <a:rPr lang="en-AU" sz="3300" dirty="0">
                <a:latin typeface="Arial"/>
                <a:cs typeface="Arial"/>
              </a:rPr>
              <a:t>Visit a local supermarket and hunt for fish products that do and don’t show the Marine Stewardship Council blue label</a:t>
            </a:r>
          </a:p>
          <a:p>
            <a:pPr>
              <a:spcBef>
                <a:spcPts val="300"/>
              </a:spcBef>
              <a:spcAft>
                <a:spcPts val="300"/>
              </a:spcAft>
            </a:pPr>
            <a:r>
              <a:rPr lang="en-AU" sz="3300" dirty="0">
                <a:latin typeface="Arial"/>
                <a:cs typeface="Arial"/>
              </a:rPr>
              <a:t>Complete the </a:t>
            </a:r>
            <a:r>
              <a:rPr lang="en-AU" sz="3300" dirty="0">
                <a:solidFill>
                  <a:srgbClr val="175EAA"/>
                </a:solidFill>
                <a:latin typeface="Arial"/>
                <a:cs typeface="Arial"/>
              </a:rPr>
              <a:t>Supermarket survey sheet</a:t>
            </a:r>
          </a:p>
          <a:p>
            <a:pPr>
              <a:spcBef>
                <a:spcPts val="300"/>
              </a:spcBef>
              <a:spcAft>
                <a:spcPts val="300"/>
              </a:spcAft>
            </a:pPr>
            <a:r>
              <a:rPr lang="en-AU" sz="3300" dirty="0">
                <a:latin typeface="Arial"/>
                <a:cs typeface="Arial"/>
              </a:rPr>
              <a:t>Bring your answers to share,  compare and graph with the class</a:t>
            </a:r>
          </a:p>
          <a:p>
            <a:pPr>
              <a:spcBef>
                <a:spcPts val="300"/>
              </a:spcBef>
              <a:spcAft>
                <a:spcPts val="300"/>
              </a:spcAft>
            </a:pPr>
            <a:r>
              <a:rPr lang="en-AU" sz="3300" dirty="0">
                <a:latin typeface="Arial"/>
                <a:cs typeface="Arial"/>
              </a:rPr>
              <a:t>Just in case</a:t>
            </a:r>
            <a:r>
              <a:rPr lang="mr-IN" sz="3300" dirty="0">
                <a:latin typeface="Arial"/>
                <a:cs typeface="Arial"/>
              </a:rPr>
              <a:t>…</a:t>
            </a:r>
            <a:r>
              <a:rPr lang="mi-NZ" sz="3300" dirty="0">
                <a:latin typeface="Arial"/>
                <a:cs typeface="Arial"/>
              </a:rPr>
              <a:t> </a:t>
            </a:r>
            <a:r>
              <a:rPr lang="en-AU" sz="3300" dirty="0">
                <a:latin typeface="Arial"/>
                <a:cs typeface="Arial"/>
              </a:rPr>
              <a:t>t</a:t>
            </a:r>
            <a:r>
              <a:rPr lang="x-none" sz="3300" dirty="0">
                <a:latin typeface="Arial"/>
                <a:cs typeface="Arial"/>
              </a:rPr>
              <a:t>his is what t</a:t>
            </a:r>
            <a:r>
              <a:rPr lang="en-US" sz="3300" dirty="0">
                <a:latin typeface="Arial"/>
                <a:cs typeface="Arial"/>
              </a:rPr>
              <a:t>he Marine Stewardship Council </a:t>
            </a:r>
            <a:r>
              <a:rPr lang="x-none" sz="3300" dirty="0">
                <a:latin typeface="Arial"/>
                <a:cs typeface="Arial"/>
              </a:rPr>
              <a:t>Blue Label looks like!</a:t>
            </a:r>
            <a:endParaRPr lang="en-AU" sz="3300" dirty="0">
              <a:latin typeface="Arial"/>
              <a:cs typeface="Arial"/>
            </a:endParaRPr>
          </a:p>
          <a:p>
            <a:endParaRPr lang="en-AU" dirty="0">
              <a:latin typeface="Arial"/>
              <a:cs typeface="Arial"/>
            </a:endParaRPr>
          </a:p>
        </p:txBody>
      </p:sp>
      <p:pic>
        <p:nvPicPr>
          <p:cNvPr id="6" name="Picture 5"/>
          <p:cNvPicPr>
            <a:picLocks noChangeAspect="1"/>
          </p:cNvPicPr>
          <p:nvPr/>
        </p:nvPicPr>
        <p:blipFill>
          <a:blip r:embed="rId5"/>
          <a:stretch>
            <a:fillRect/>
          </a:stretch>
        </p:blipFill>
        <p:spPr>
          <a:xfrm rot="11070091" flipV="1">
            <a:off x="4467666" y="3272196"/>
            <a:ext cx="3369111" cy="1811116"/>
          </a:xfrm>
          <a:prstGeom prst="rect">
            <a:avLst/>
          </a:prstGeom>
        </p:spPr>
      </p:pic>
      <p:sp>
        <p:nvSpPr>
          <p:cNvPr id="16" name="Title 1"/>
          <p:cNvSpPr txBox="1">
            <a:spLocks/>
          </p:cNvSpPr>
          <p:nvPr/>
        </p:nvSpPr>
        <p:spPr>
          <a:xfrm>
            <a:off x="205431" y="-91665"/>
            <a:ext cx="8481369"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BLUE FISH TICK LABEL</a:t>
            </a:r>
          </a:p>
        </p:txBody>
      </p:sp>
      <p:pic>
        <p:nvPicPr>
          <p:cNvPr id="2" name="Picture 1" descr="Screenshot 2020-02-26 21.41.27.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1902" y="997464"/>
            <a:ext cx="3673078" cy="3345009"/>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59042">
            <a:off x="3751279" y="3469021"/>
            <a:ext cx="953901" cy="1175106"/>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9297" y="0"/>
            <a:ext cx="984703" cy="678562"/>
          </a:xfrm>
          <a:prstGeom prst="rect">
            <a:avLst/>
          </a:prstGeom>
        </p:spPr>
      </p:pic>
      <p:pic>
        <p:nvPicPr>
          <p:cNvPr id="13" name="Picture 12"/>
          <p:cNvPicPr>
            <a:picLocks noChangeAspect="1"/>
          </p:cNvPicPr>
          <p:nvPr/>
        </p:nvPicPr>
        <p:blipFill>
          <a:blip r:embed="rId5"/>
          <a:stretch>
            <a:fillRect/>
          </a:stretch>
        </p:blipFill>
        <p:spPr>
          <a:xfrm rot="11815321" flipV="1">
            <a:off x="3926309" y="2112448"/>
            <a:ext cx="1137042" cy="1326377"/>
          </a:xfrm>
          <a:prstGeom prst="rect">
            <a:avLst/>
          </a:prstGeom>
        </p:spPr>
      </p:pic>
    </p:spTree>
    <p:extLst>
      <p:ext uri="{BB962C8B-B14F-4D97-AF65-F5344CB8AC3E}">
        <p14:creationId xmlns:p14="http://schemas.microsoft.com/office/powerpoint/2010/main" val="223554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20059501">
            <a:off x="6417453" y="3233315"/>
            <a:ext cx="1877492" cy="1792021"/>
          </a:xfrm>
          <a:prstGeom prst="rect">
            <a:avLst/>
          </a:prstGeom>
        </p:spPr>
      </p:pic>
      <p:sp>
        <p:nvSpPr>
          <p:cNvPr id="3" name="Content Placeholder 2"/>
          <p:cNvSpPr>
            <a:spLocks noGrp="1"/>
          </p:cNvSpPr>
          <p:nvPr>
            <p:ph sz="half" idx="1"/>
          </p:nvPr>
        </p:nvSpPr>
        <p:spPr>
          <a:xfrm>
            <a:off x="393665" y="945647"/>
            <a:ext cx="7434457" cy="3811166"/>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DISCUSSION   </a:t>
            </a:r>
            <a:endParaRPr lang="en-AU" sz="2000" b="1" dirty="0">
              <a:solidFill>
                <a:srgbClr val="00B194"/>
              </a:solidFill>
              <a:latin typeface="Arial Narrow"/>
              <a:cs typeface="Arial Narrow"/>
            </a:endParaRPr>
          </a:p>
          <a:p>
            <a:pPr marL="266700" indent="-266700">
              <a:spcBef>
                <a:spcPts val="300"/>
              </a:spcBef>
              <a:spcAft>
                <a:spcPts val="300"/>
              </a:spcAft>
            </a:pPr>
            <a:r>
              <a:rPr lang="en-US" sz="1800" dirty="0">
                <a:solidFill>
                  <a:srgbClr val="175EAA"/>
                </a:solidFill>
                <a:latin typeface="Arial"/>
                <a:cs typeface="Arial"/>
              </a:rPr>
              <a:t>The Marine Stewardship Council is on a mission to </a:t>
            </a:r>
            <a:r>
              <a:rPr lang="en-US" sz="1800" b="1" dirty="0">
                <a:solidFill>
                  <a:srgbClr val="175EAA"/>
                </a:solidFill>
                <a:latin typeface="Arial"/>
                <a:cs typeface="Arial"/>
              </a:rPr>
              <a:t>end overfishing</a:t>
            </a:r>
            <a:r>
              <a:rPr lang="en-US" sz="1800" dirty="0">
                <a:solidFill>
                  <a:srgbClr val="175EAA"/>
                </a:solidFill>
                <a:latin typeface="Arial"/>
                <a:cs typeface="Arial"/>
              </a:rPr>
              <a:t>! </a:t>
            </a:r>
          </a:p>
          <a:p>
            <a:pPr marL="266700" indent="-266700">
              <a:spcBef>
                <a:spcPts val="300"/>
              </a:spcBef>
              <a:spcAft>
                <a:spcPts val="300"/>
              </a:spcAft>
            </a:pPr>
            <a:r>
              <a:rPr lang="en-US" sz="1800" dirty="0">
                <a:latin typeface="Arial"/>
                <a:cs typeface="Arial"/>
              </a:rPr>
              <a:t>Marine Stewardship Council check that fishing is</a:t>
            </a:r>
            <a:r>
              <a:rPr lang="en-US" sz="1800" dirty="0">
                <a:solidFill>
                  <a:srgbClr val="000000"/>
                </a:solidFill>
                <a:latin typeface="Arial"/>
                <a:cs typeface="Arial"/>
              </a:rPr>
              <a:t> </a:t>
            </a:r>
            <a:r>
              <a:rPr lang="en-US" sz="1800" i="1" dirty="0">
                <a:solidFill>
                  <a:srgbClr val="000000"/>
                </a:solidFill>
                <a:latin typeface="Arial"/>
                <a:cs typeface="Arial"/>
              </a:rPr>
              <a:t>‘sustainable</a:t>
            </a:r>
            <a:r>
              <a:rPr lang="en-US" sz="1800" dirty="0">
                <a:solidFill>
                  <a:srgbClr val="000000"/>
                </a:solidFill>
                <a:latin typeface="Arial"/>
                <a:cs typeface="Arial"/>
              </a:rPr>
              <a:t>’ which means:</a:t>
            </a:r>
          </a:p>
          <a:p>
            <a:pPr marL="723900" lvl="1" indent="-266700" defTabSz="622300"/>
            <a:r>
              <a:rPr lang="en-US" sz="1800" dirty="0">
                <a:latin typeface="Arial"/>
                <a:cs typeface="Arial"/>
              </a:rPr>
              <a:t>Leaving enough fish in the ocean</a:t>
            </a:r>
          </a:p>
          <a:p>
            <a:pPr marL="723900" lvl="1" indent="-266700" defTabSz="622300"/>
            <a:r>
              <a:rPr lang="en-US" sz="1800" dirty="0">
                <a:latin typeface="Arial"/>
                <a:cs typeface="Arial"/>
              </a:rPr>
              <a:t>Looking after places where fish live [habitats]</a:t>
            </a:r>
          </a:p>
          <a:p>
            <a:pPr marL="723900" lvl="1" indent="-266700" defTabSz="622300"/>
            <a:r>
              <a:rPr lang="en-US" sz="1800" dirty="0">
                <a:latin typeface="Arial"/>
                <a:cs typeface="Arial"/>
              </a:rPr>
              <a:t>Ensuring people who fish can keep fishing</a:t>
            </a:r>
          </a:p>
          <a:p>
            <a:pPr marL="266700" indent="-266700">
              <a:spcBef>
                <a:spcPts val="300"/>
              </a:spcBef>
              <a:spcAft>
                <a:spcPts val="300"/>
              </a:spcAft>
            </a:pPr>
            <a:r>
              <a:rPr lang="en-US" sz="1800" dirty="0">
                <a:solidFill>
                  <a:srgbClr val="175EAA"/>
                </a:solidFill>
                <a:latin typeface="Arial"/>
                <a:cs typeface="Arial"/>
              </a:rPr>
              <a:t>The Marine Stewardship Council put a blue fish tick label on all sustainable fish </a:t>
            </a:r>
            <a:r>
              <a:rPr lang="mr-IN" sz="1800" dirty="0">
                <a:solidFill>
                  <a:srgbClr val="175EAA"/>
                </a:solidFill>
                <a:latin typeface="Arial"/>
                <a:cs typeface="Arial"/>
              </a:rPr>
              <a:t>…</a:t>
            </a:r>
            <a:r>
              <a:rPr lang="mi-NZ" sz="1800" dirty="0">
                <a:solidFill>
                  <a:srgbClr val="175EAA"/>
                </a:solidFill>
                <a:latin typeface="Arial"/>
                <a:cs typeface="Arial"/>
              </a:rPr>
              <a:t> s</a:t>
            </a:r>
            <a:r>
              <a:rPr lang="en-US" sz="1800" dirty="0">
                <a:solidFill>
                  <a:srgbClr val="175EAA"/>
                </a:solidFill>
                <a:latin typeface="Arial"/>
                <a:cs typeface="Arial"/>
              </a:rPr>
              <a:t>o we know the fish we eat comes from a ‘</a:t>
            </a:r>
            <a:r>
              <a:rPr lang="en-US" sz="1800" i="1" dirty="0">
                <a:solidFill>
                  <a:srgbClr val="175EAA"/>
                </a:solidFill>
                <a:latin typeface="Arial"/>
                <a:cs typeface="Arial"/>
              </a:rPr>
              <a:t>sustainable</a:t>
            </a:r>
            <a:r>
              <a:rPr lang="en-US" sz="1800" dirty="0">
                <a:solidFill>
                  <a:srgbClr val="175EAA"/>
                </a:solidFill>
                <a:latin typeface="Arial"/>
                <a:cs typeface="Arial"/>
              </a:rPr>
              <a:t>’ fishery</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66123">
            <a:off x="7562517" y="1816867"/>
            <a:ext cx="1393059" cy="1953414"/>
          </a:xfrm>
          <a:prstGeom prst="rect">
            <a:avLst/>
          </a:prstGeom>
        </p:spPr>
      </p:pic>
      <p:sp>
        <p:nvSpPr>
          <p:cNvPr id="13" name="Title 1"/>
          <p:cNvSpPr txBox="1">
            <a:spLocks/>
          </p:cNvSpPr>
          <p:nvPr/>
        </p:nvSpPr>
        <p:spPr>
          <a:xfrm>
            <a:off x="119161" y="-91665"/>
            <a:ext cx="8567639"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a:p>
            <a:r>
              <a:rPr lang="en-US" sz="2200" dirty="0">
                <a:latin typeface="Arial Narrow"/>
                <a:cs typeface="Arial Narrow"/>
              </a:rPr>
              <a:t>Focusing Question: What is sustainable fishing?</a:t>
            </a:r>
          </a:p>
        </p:txBody>
      </p:sp>
      <p:pic>
        <p:nvPicPr>
          <p:cNvPr id="2" name="Picture 1"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4" name="Picture 13"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5" name="Picture 14"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spTree>
    <p:extLst>
      <p:ext uri="{BB962C8B-B14F-4D97-AF65-F5344CB8AC3E}">
        <p14:creationId xmlns:p14="http://schemas.microsoft.com/office/powerpoint/2010/main" val="1827224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par>
                                <p:cTn id="41" presetID="9"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9259" y="669206"/>
            <a:ext cx="5132477" cy="4178965"/>
          </a:xfrm>
          <a:prstGeom prst="rect">
            <a:avLst/>
          </a:prstGeom>
        </p:spPr>
      </p:pic>
      <p:pic>
        <p:nvPicPr>
          <p:cNvPr id="6" name="Content Placeholder 5">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t="-3512" b="-4648"/>
          <a:stretch/>
        </p:blipFill>
        <p:spPr>
          <a:xfrm>
            <a:off x="5855458" y="1055714"/>
            <a:ext cx="2788065" cy="1578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59958" y="1165780"/>
            <a:ext cx="4700863" cy="3502805"/>
          </a:xfrm>
          <a:prstGeom prst="rect">
            <a:avLst/>
          </a:prstGeom>
        </p:spPr>
        <p:txBody>
          <a:bodyPr wrap="square">
            <a:spAutoFit/>
          </a:bodyPr>
          <a:lstStyle/>
          <a:p>
            <a:pPr algn="ctr">
              <a:spcBef>
                <a:spcPts val="300"/>
              </a:spcBef>
              <a:spcAft>
                <a:spcPts val="300"/>
              </a:spcAft>
            </a:pPr>
            <a:r>
              <a:rPr lang="en-US" sz="2000" b="1" dirty="0">
                <a:solidFill>
                  <a:srgbClr val="002E6C"/>
                </a:solidFill>
                <a:latin typeface="Arial Narrow"/>
                <a:cs typeface="Arial Narrow"/>
              </a:rPr>
              <a:t>MĀTAKI TĒNEI / WATCH THIS  </a:t>
            </a:r>
          </a:p>
          <a:p>
            <a:pPr algn="ctr">
              <a:lnSpc>
                <a:spcPct val="112000"/>
              </a:lnSpc>
              <a:spcBef>
                <a:spcPts val="600"/>
              </a:spcBef>
              <a:spcAft>
                <a:spcPts val="600"/>
              </a:spcAft>
            </a:pPr>
            <a:r>
              <a:rPr lang="en-US" sz="2000" dirty="0">
                <a:latin typeface="Arial"/>
                <a:cs typeface="Arial"/>
              </a:rPr>
              <a:t>Short award winning film (14.46) called </a:t>
            </a:r>
            <a:r>
              <a:rPr lang="en-US" sz="2000" dirty="0">
                <a:latin typeface="Arial"/>
                <a:cs typeface="Arial"/>
                <a:hlinkClick r:id="rId7"/>
              </a:rPr>
              <a:t>My Dad the Fisherman</a:t>
            </a:r>
            <a:endParaRPr lang="en-US" sz="2000" dirty="0">
              <a:latin typeface="Arial"/>
              <a:cs typeface="Arial"/>
            </a:endParaRPr>
          </a:p>
          <a:p>
            <a:pPr algn="ctr">
              <a:lnSpc>
                <a:spcPct val="112000"/>
              </a:lnSpc>
              <a:spcBef>
                <a:spcPts val="600"/>
              </a:spcBef>
              <a:spcAft>
                <a:spcPts val="600"/>
              </a:spcAft>
            </a:pPr>
            <a:endParaRPr lang="en-US" sz="600" dirty="0">
              <a:latin typeface="Arial"/>
              <a:cs typeface="Arial"/>
            </a:endParaRPr>
          </a:p>
          <a:p>
            <a:pPr algn="ctr">
              <a:lnSpc>
                <a:spcPct val="112000"/>
              </a:lnSpc>
              <a:spcBef>
                <a:spcPts val="600"/>
              </a:spcBef>
              <a:spcAft>
                <a:spcPts val="300"/>
              </a:spcAft>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600"/>
              </a:spcAft>
            </a:pPr>
            <a:r>
              <a:rPr lang="en-US" sz="2000" dirty="0">
                <a:latin typeface="Arial"/>
                <a:cs typeface="Arial"/>
              </a:rPr>
              <a:t>Complete the quiz on </a:t>
            </a:r>
            <a:r>
              <a:rPr lang="en-US" sz="2000" dirty="0">
                <a:latin typeface="Arial"/>
                <a:cs typeface="Arial"/>
                <a:hlinkClick r:id="rId8"/>
              </a:rPr>
              <a:t>Kahoot</a:t>
            </a:r>
            <a:r>
              <a:rPr lang="en-US" sz="2000" dirty="0">
                <a:latin typeface="Arial"/>
                <a:cs typeface="Arial"/>
              </a:rPr>
              <a:t>!</a:t>
            </a:r>
          </a:p>
          <a:p>
            <a:pPr algn="ctr">
              <a:lnSpc>
                <a:spcPct val="112000"/>
              </a:lnSpc>
              <a:spcBef>
                <a:spcPts val="300"/>
              </a:spcBef>
              <a:spcAft>
                <a:spcPts val="300"/>
              </a:spcAft>
            </a:pPr>
            <a:r>
              <a:rPr lang="en-US" sz="2000" dirty="0">
                <a:latin typeface="Arial"/>
                <a:cs typeface="Arial"/>
              </a:rPr>
              <a:t>To learn more about sustainable fishing: Play the </a:t>
            </a:r>
            <a:r>
              <a:rPr lang="en-US" sz="2000" b="1" dirty="0">
                <a:solidFill>
                  <a:srgbClr val="175EAA"/>
                </a:solidFill>
                <a:latin typeface="Arial"/>
                <a:cs typeface="Arial"/>
              </a:rPr>
              <a:t>Go</a:t>
            </a:r>
            <a:r>
              <a:rPr lang="en-US" sz="2000" dirty="0">
                <a:solidFill>
                  <a:srgbClr val="175EAA"/>
                </a:solidFill>
                <a:latin typeface="Arial"/>
                <a:cs typeface="Arial"/>
              </a:rPr>
              <a:t> </a:t>
            </a:r>
            <a:r>
              <a:rPr lang="en-US" sz="2000" b="1" dirty="0">
                <a:solidFill>
                  <a:srgbClr val="175EAA"/>
                </a:solidFill>
                <a:latin typeface="Arial"/>
                <a:cs typeface="Arial"/>
              </a:rPr>
              <a:t>Fish Game</a:t>
            </a:r>
          </a:p>
          <a:p>
            <a:pPr algn="ctr"/>
            <a:endParaRPr lang="en-US" dirty="0">
              <a:latin typeface="Arial"/>
              <a:cs typeface="Arial"/>
            </a:endParaRPr>
          </a:p>
        </p:txBody>
      </p:sp>
      <p:sp>
        <p:nvSpPr>
          <p:cNvPr id="13" name="Title 1"/>
          <p:cNvSpPr txBox="1">
            <a:spLocks/>
          </p:cNvSpPr>
          <p:nvPr/>
        </p:nvSpPr>
        <p:spPr>
          <a:xfrm>
            <a:off x="119161" y="-91665"/>
            <a:ext cx="8567639"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pic>
        <p:nvPicPr>
          <p:cNvPr id="2" name="Picture 1"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4" name="Picture 13"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5" name="Picture 14"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98974">
            <a:off x="4351796" y="1485228"/>
            <a:ext cx="1352221" cy="1357603"/>
          </a:xfrm>
          <a:prstGeom prst="rect">
            <a:avLst/>
          </a:prstGeom>
        </p:spPr>
      </p:pic>
      <p:pic>
        <p:nvPicPr>
          <p:cNvPr id="18" name="Picture 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998974">
            <a:off x="4437109" y="2741185"/>
            <a:ext cx="1352221" cy="1357603"/>
          </a:xfrm>
          <a:prstGeom prst="rect">
            <a:avLst/>
          </a:prstGeom>
        </p:spPr>
      </p:pic>
      <p:pic>
        <p:nvPicPr>
          <p:cNvPr id="11" name="Picture 10" descr="Screenshot 2020-04-15 11.55.46.png">
            <a:hlinkClick r:id="rId11"/>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855710" y="2803672"/>
            <a:ext cx="2809523" cy="169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1802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par>
                                <p:cTn id="31" presetID="9"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373043" y="1806935"/>
            <a:ext cx="4892133" cy="3020384"/>
          </a:xfrm>
          <a:prstGeom prst="rect">
            <a:avLst/>
          </a:prstGeom>
        </p:spPr>
      </p:pic>
      <p:sp>
        <p:nvSpPr>
          <p:cNvPr id="6" name="Content Placeholder 5"/>
          <p:cNvSpPr>
            <a:spLocks noGrp="1"/>
          </p:cNvSpPr>
          <p:nvPr>
            <p:ph sz="half" idx="1"/>
          </p:nvPr>
        </p:nvSpPr>
        <p:spPr>
          <a:xfrm>
            <a:off x="345830" y="943864"/>
            <a:ext cx="4672978" cy="3631171"/>
          </a:xfrm>
        </p:spPr>
        <p:txBody>
          <a:bodyPr>
            <a:normAutofit fontScale="25000" lnSpcReduction="20000"/>
          </a:bodyPr>
          <a:lstStyle/>
          <a:p>
            <a:pPr marL="0" indent="0">
              <a:lnSpc>
                <a:spcPct val="132000"/>
              </a:lnSpc>
              <a:spcBef>
                <a:spcPts val="300"/>
              </a:spcBef>
              <a:spcAft>
                <a:spcPts val="300"/>
              </a:spcAft>
              <a:buNone/>
            </a:pPr>
            <a:r>
              <a:rPr lang="x-none" sz="7600" dirty="0">
                <a:solidFill>
                  <a:srgbClr val="175EAA"/>
                </a:solidFill>
                <a:latin typeface="Arial"/>
                <a:cs typeface="Arial"/>
              </a:rPr>
              <a:t>Aside from taking too many fish, unsustainable fishing can include: </a:t>
            </a:r>
          </a:p>
          <a:p>
            <a:pPr>
              <a:lnSpc>
                <a:spcPct val="132000"/>
              </a:lnSpc>
              <a:spcBef>
                <a:spcPts val="300"/>
              </a:spcBef>
              <a:spcAft>
                <a:spcPts val="300"/>
              </a:spcAft>
            </a:pPr>
            <a:r>
              <a:rPr lang="x-none" sz="7600" dirty="0">
                <a:latin typeface="Arial"/>
                <a:cs typeface="Arial"/>
              </a:rPr>
              <a:t>Bycatch </a:t>
            </a:r>
            <a:r>
              <a:rPr lang="mr-IN" sz="7600" dirty="0">
                <a:latin typeface="Arial"/>
                <a:cs typeface="Arial"/>
              </a:rPr>
              <a:t>–</a:t>
            </a:r>
            <a:r>
              <a:rPr lang="mi-NZ" sz="7600" dirty="0">
                <a:latin typeface="Arial"/>
                <a:cs typeface="Arial"/>
              </a:rPr>
              <a:t> </a:t>
            </a:r>
            <a:r>
              <a:rPr lang="x-none" sz="7600" dirty="0">
                <a:latin typeface="Arial"/>
                <a:cs typeface="Arial"/>
              </a:rPr>
              <a:t>lots of other sea creatures are caught, not just the target fish</a:t>
            </a:r>
          </a:p>
          <a:p>
            <a:pPr>
              <a:lnSpc>
                <a:spcPct val="132000"/>
              </a:lnSpc>
              <a:spcBef>
                <a:spcPts val="300"/>
              </a:spcBef>
              <a:spcAft>
                <a:spcPts val="300"/>
              </a:spcAft>
            </a:pPr>
            <a:r>
              <a:rPr lang="x-none" sz="7600" dirty="0">
                <a:solidFill>
                  <a:srgbClr val="175EAA"/>
                </a:solidFill>
                <a:latin typeface="Arial"/>
                <a:cs typeface="Arial"/>
              </a:rPr>
              <a:t>Shark finning </a:t>
            </a:r>
            <a:r>
              <a:rPr lang="mr-IN" sz="7600" dirty="0">
                <a:solidFill>
                  <a:srgbClr val="175EAA"/>
                </a:solidFill>
                <a:latin typeface="Arial"/>
                <a:cs typeface="Arial"/>
              </a:rPr>
              <a:t>–</a:t>
            </a:r>
            <a:r>
              <a:rPr lang="mi-NZ" sz="7600" dirty="0">
                <a:solidFill>
                  <a:srgbClr val="175EAA"/>
                </a:solidFill>
                <a:latin typeface="Arial"/>
                <a:cs typeface="Arial"/>
              </a:rPr>
              <a:t> </a:t>
            </a:r>
            <a:r>
              <a:rPr lang="en-US" sz="7600" dirty="0">
                <a:solidFill>
                  <a:srgbClr val="175EAA"/>
                </a:solidFill>
                <a:latin typeface="Arial"/>
                <a:cs typeface="Arial"/>
              </a:rPr>
              <a:t>removal of shark fins</a:t>
            </a:r>
          </a:p>
          <a:p>
            <a:pPr>
              <a:lnSpc>
                <a:spcPct val="132000"/>
              </a:lnSpc>
              <a:spcBef>
                <a:spcPts val="300"/>
              </a:spcBef>
              <a:spcAft>
                <a:spcPts val="300"/>
              </a:spcAft>
            </a:pPr>
            <a:r>
              <a:rPr lang="x-none" sz="7600" dirty="0">
                <a:latin typeface="Arial"/>
                <a:cs typeface="Arial"/>
              </a:rPr>
              <a:t>Ghost fishing </a:t>
            </a:r>
            <a:r>
              <a:rPr lang="mr-IN" sz="7600" dirty="0">
                <a:latin typeface="Arial"/>
                <a:cs typeface="Arial"/>
              </a:rPr>
              <a:t>–</a:t>
            </a:r>
            <a:r>
              <a:rPr lang="mi-NZ" sz="7600" dirty="0">
                <a:latin typeface="Arial"/>
                <a:cs typeface="Arial"/>
              </a:rPr>
              <a:t> </a:t>
            </a:r>
            <a:r>
              <a:rPr lang="x-none" sz="7600" dirty="0">
                <a:latin typeface="Arial"/>
                <a:cs typeface="Arial"/>
              </a:rPr>
              <a:t>nets thrown away or lost at sea keep entangling and catching creatures</a:t>
            </a:r>
          </a:p>
          <a:p>
            <a:pPr>
              <a:lnSpc>
                <a:spcPct val="132000"/>
              </a:lnSpc>
              <a:spcBef>
                <a:spcPts val="300"/>
              </a:spcBef>
              <a:spcAft>
                <a:spcPts val="300"/>
              </a:spcAft>
            </a:pPr>
            <a:r>
              <a:rPr lang="x-none" sz="7600" dirty="0">
                <a:solidFill>
                  <a:srgbClr val="175EAA"/>
                </a:solidFill>
                <a:latin typeface="Arial"/>
                <a:cs typeface="Arial"/>
              </a:rPr>
              <a:t>Seafloor damage - of </a:t>
            </a:r>
            <a:r>
              <a:rPr lang="x-none" sz="7200" dirty="0">
                <a:solidFill>
                  <a:srgbClr val="175EAA"/>
                </a:solidFill>
                <a:latin typeface="Arial"/>
                <a:cs typeface="Arial"/>
              </a:rPr>
              <a:t>special habitats or places on the sea floor</a:t>
            </a:r>
            <a:endParaRPr lang="en-US" sz="7200" dirty="0">
              <a:latin typeface="Arial"/>
              <a:cs typeface="Arial"/>
            </a:endParaRPr>
          </a:p>
        </p:txBody>
      </p:sp>
      <p:pic>
        <p:nvPicPr>
          <p:cNvPr id="7" name="Picture 6" descr="Screenshot 2020-02-26 11.50.2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629375">
            <a:off x="6343540" y="822116"/>
            <a:ext cx="2505499" cy="1383325"/>
          </a:xfrm>
          <a:prstGeom prst="rect">
            <a:avLst/>
          </a:prstGeom>
        </p:spPr>
      </p:pic>
      <p:sp>
        <p:nvSpPr>
          <p:cNvPr id="18" name="Rectangle 17"/>
          <p:cNvSpPr/>
          <p:nvPr/>
        </p:nvSpPr>
        <p:spPr>
          <a:xfrm>
            <a:off x="4662435" y="2337106"/>
            <a:ext cx="4379629" cy="2066412"/>
          </a:xfrm>
          <a:prstGeom prst="rect">
            <a:avLst/>
          </a:prstGeom>
        </p:spPr>
        <p:txBody>
          <a:bodyPr wrap="square">
            <a:spAutoFit/>
          </a:bodyPr>
          <a:lstStyle/>
          <a:p>
            <a:pPr algn="ctr">
              <a:lnSpc>
                <a:spcPct val="112000"/>
              </a:lnSpc>
              <a:spcBef>
                <a:spcPts val="300"/>
              </a:spcBef>
              <a:spcAft>
                <a:spcPts val="300"/>
              </a:spcAft>
            </a:pPr>
            <a:r>
              <a:rPr lang="en-US" sz="2000" b="1" dirty="0">
                <a:solidFill>
                  <a:srgbClr val="002E6C"/>
                </a:solidFill>
                <a:latin typeface="Arial Narrow"/>
                <a:cs typeface="Arial Narrow"/>
              </a:rPr>
              <a:t>MĀTAKI TĒNEI / WATCH THIS</a:t>
            </a:r>
          </a:p>
          <a:p>
            <a:pPr algn="ctr">
              <a:lnSpc>
                <a:spcPct val="112000"/>
              </a:lnSpc>
              <a:spcBef>
                <a:spcPts val="300"/>
              </a:spcBef>
              <a:spcAft>
                <a:spcPts val="300"/>
              </a:spcAft>
            </a:pPr>
            <a:r>
              <a:rPr lang="en-US" dirty="0">
                <a:solidFill>
                  <a:srgbClr val="000000"/>
                </a:solidFill>
                <a:latin typeface="Arial"/>
                <a:cs typeface="Arial"/>
                <a:hlinkClick r:id="rId6"/>
              </a:rPr>
              <a:t>Bycatch &amp; how it can be managed</a:t>
            </a:r>
            <a:r>
              <a:rPr lang="en-US" dirty="0">
                <a:solidFill>
                  <a:srgbClr val="000000"/>
                </a:solidFill>
                <a:latin typeface="Arial"/>
                <a:cs typeface="Arial"/>
              </a:rPr>
              <a:t> [1:00]</a:t>
            </a:r>
            <a:endParaRPr lang="x-none" dirty="0">
              <a:solidFill>
                <a:srgbClr val="000000"/>
              </a:solidFill>
              <a:latin typeface="Arial"/>
              <a:cs typeface="Arial"/>
            </a:endParaRPr>
          </a:p>
          <a:p>
            <a:pPr algn="ctr">
              <a:lnSpc>
                <a:spcPct val="112000"/>
              </a:lnSpc>
              <a:spcBef>
                <a:spcPts val="300"/>
              </a:spcBef>
              <a:spcAft>
                <a:spcPts val="300"/>
              </a:spcAft>
              <a:defRPr/>
            </a:pPr>
            <a:endParaRPr lang="x-none" sz="300" dirty="0">
              <a:solidFill>
                <a:srgbClr val="175EAA"/>
              </a:solidFill>
              <a:latin typeface="Arial"/>
              <a:cs typeface="Arial"/>
            </a:endParaRPr>
          </a:p>
          <a:p>
            <a:pPr algn="ctr">
              <a:lnSpc>
                <a:spcPct val="112000"/>
              </a:lnSpc>
              <a:spcBef>
                <a:spcPts val="300"/>
              </a:spcBef>
              <a:spcAft>
                <a:spcPts val="300"/>
              </a:spcAft>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300"/>
              </a:spcAft>
            </a:pPr>
            <a:r>
              <a:rPr lang="en-US" dirty="0">
                <a:latin typeface="Arial"/>
                <a:cs typeface="Arial"/>
              </a:rPr>
              <a:t>Reinforce learning using </a:t>
            </a:r>
            <a:r>
              <a:rPr lang="en-US" dirty="0">
                <a:solidFill>
                  <a:srgbClr val="175EAA"/>
                </a:solidFill>
                <a:latin typeface="Arial"/>
                <a:cs typeface="Arial"/>
              </a:rPr>
              <a:t>Unsustainable fishing </a:t>
            </a:r>
            <a:r>
              <a:rPr lang="x-none" dirty="0">
                <a:latin typeface="Arial"/>
                <a:cs typeface="Arial"/>
              </a:rPr>
              <a:t>cards &amp; activities</a:t>
            </a:r>
            <a:endParaRPr lang="en-IN" i="1" dirty="0">
              <a:latin typeface="Arial"/>
              <a:cs typeface="Arial"/>
            </a:endParaRPr>
          </a:p>
        </p:txBody>
      </p:sp>
      <p:sp>
        <p:nvSpPr>
          <p:cNvPr id="20" name="Title 1"/>
          <p:cNvSpPr txBox="1">
            <a:spLocks/>
          </p:cNvSpPr>
          <p:nvPr/>
        </p:nvSpPr>
        <p:spPr>
          <a:xfrm>
            <a:off x="134153" y="-91665"/>
            <a:ext cx="844423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pic>
        <p:nvPicPr>
          <p:cNvPr id="13" name="Picture 12"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4" name="Picture 13"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5" name="Picture 14"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sp>
        <p:nvSpPr>
          <p:cNvPr id="16" name="Rounded Rectangular Callout 15"/>
          <p:cNvSpPr/>
          <p:nvPr/>
        </p:nvSpPr>
        <p:spPr>
          <a:xfrm>
            <a:off x="113281" y="1008461"/>
            <a:ext cx="4528281" cy="3459654"/>
          </a:xfrm>
          <a:prstGeom prst="wedgeRoundRectCallout">
            <a:avLst>
              <a:gd name="adj1" fmla="val 65918"/>
              <a:gd name="adj2" fmla="val -3359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sz="2600" dirty="0">
                <a:solidFill>
                  <a:srgbClr val="175EAA"/>
                </a:solidFill>
                <a:latin typeface="Arial"/>
                <a:cs typeface="Arial"/>
              </a:rPr>
              <a:t>TAKE ACTION!</a:t>
            </a:r>
          </a:p>
          <a:p>
            <a:pPr algn="ctr">
              <a:spcBef>
                <a:spcPts val="300"/>
              </a:spcBef>
              <a:spcAft>
                <a:spcPts val="300"/>
              </a:spcAft>
            </a:pPr>
            <a:r>
              <a:rPr lang="en-US" sz="2000" dirty="0">
                <a:solidFill>
                  <a:srgbClr val="000000"/>
                </a:solidFill>
                <a:latin typeface="Arial"/>
                <a:cs typeface="Arial"/>
              </a:rPr>
              <a:t>What could you do to help with </a:t>
            </a:r>
          </a:p>
          <a:p>
            <a:pPr marL="457200" indent="-457200" algn="ctr">
              <a:spcBef>
                <a:spcPts val="300"/>
              </a:spcBef>
              <a:spcAft>
                <a:spcPts val="300"/>
              </a:spcAft>
              <a:buAutoNum type="arabicParenBoth"/>
            </a:pPr>
            <a:r>
              <a:rPr lang="en-US" sz="2000" dirty="0">
                <a:solidFill>
                  <a:srgbClr val="000000"/>
                </a:solidFill>
                <a:latin typeface="Arial"/>
                <a:cs typeface="Arial"/>
              </a:rPr>
              <a:t>Bycatch</a:t>
            </a:r>
          </a:p>
          <a:p>
            <a:pPr marL="457200" indent="-457200" algn="ctr">
              <a:spcBef>
                <a:spcPts val="300"/>
              </a:spcBef>
              <a:spcAft>
                <a:spcPts val="300"/>
              </a:spcAft>
              <a:buAutoNum type="arabicParenBoth"/>
            </a:pPr>
            <a:r>
              <a:rPr lang="en-US" sz="2000" dirty="0">
                <a:solidFill>
                  <a:srgbClr val="000000"/>
                </a:solidFill>
                <a:latin typeface="Arial"/>
                <a:cs typeface="Arial"/>
              </a:rPr>
              <a:t> Shark conservation</a:t>
            </a:r>
          </a:p>
          <a:p>
            <a:pPr marL="457200" indent="-457200" algn="ctr">
              <a:spcBef>
                <a:spcPts val="300"/>
              </a:spcBef>
              <a:spcAft>
                <a:spcPts val="300"/>
              </a:spcAft>
              <a:buAutoNum type="arabicParenBoth"/>
            </a:pPr>
            <a:r>
              <a:rPr lang="en-US" sz="2000" dirty="0">
                <a:solidFill>
                  <a:srgbClr val="000000"/>
                </a:solidFill>
                <a:latin typeface="Arial"/>
                <a:cs typeface="Arial"/>
              </a:rPr>
              <a:t>Ghost fishing</a:t>
            </a:r>
          </a:p>
          <a:p>
            <a:pPr marL="457200" indent="-457200" algn="ctr">
              <a:spcBef>
                <a:spcPts val="300"/>
              </a:spcBef>
              <a:spcAft>
                <a:spcPts val="300"/>
              </a:spcAft>
              <a:buAutoNum type="arabicParenBoth"/>
            </a:pPr>
            <a:r>
              <a:rPr lang="en-US" sz="2000" dirty="0">
                <a:solidFill>
                  <a:srgbClr val="000000"/>
                </a:solidFill>
                <a:latin typeface="Arial"/>
                <a:cs typeface="Arial"/>
              </a:rPr>
              <a:t>Seafloor protection</a:t>
            </a:r>
          </a:p>
        </p:txBody>
      </p:sp>
      <p:pic>
        <p:nvPicPr>
          <p:cNvPr id="17" name="Picture 16" descr="Blu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939153" flipH="1">
            <a:off x="5341565" y="621470"/>
            <a:ext cx="1512737" cy="1293744"/>
          </a:xfrm>
          <a:prstGeom prst="rect">
            <a:avLst/>
          </a:prstGeom>
        </p:spPr>
      </p:pic>
    </p:spTree>
    <p:extLst>
      <p:ext uri="{BB962C8B-B14F-4D97-AF65-F5344CB8AC3E}">
        <p14:creationId xmlns:p14="http://schemas.microsoft.com/office/powerpoint/2010/main" val="3517222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ssolve">
                                      <p:cBhvr>
                                        <p:cTn id="27" dur="500"/>
                                        <p:tgtEl>
                                          <p:spTgt spid="18">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dissolve">
                                      <p:cBhvr>
                                        <p:cTn id="33" dur="500"/>
                                        <p:tgtEl>
                                          <p:spTgt spid="18">
                                            <p:txEl>
                                              <p:pRg st="1" end="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8">
                                            <p:txEl>
                                              <p:pRg st="4" end="4"/>
                                            </p:txEl>
                                          </p:spTgt>
                                        </p:tgtEl>
                                        <p:attrNameLst>
                                          <p:attrName>style.visibility</p:attrName>
                                        </p:attrNameLst>
                                      </p:cBhvr>
                                      <p:to>
                                        <p:strVal val="visible"/>
                                      </p:to>
                                    </p:set>
                                    <p:animEffect transition="in" filter="dissolve">
                                      <p:cBhvr>
                                        <p:cTn id="36" dur="500"/>
                                        <p:tgtEl>
                                          <p:spTgt spid="18">
                                            <p:txEl>
                                              <p:pRg st="4" end="4"/>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animEffect transition="in" filter="dissolve">
                                      <p:cBhvr>
                                        <p:cTn id="39" dur="500"/>
                                        <p:tgtEl>
                                          <p:spTgt spid="1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9"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65387" y="1311190"/>
            <a:ext cx="6520933" cy="3667008"/>
          </a:xfrm>
        </p:spPr>
        <p:txBody>
          <a:bodyPr>
            <a:noAutofit/>
          </a:bodyPr>
          <a:lstStyle/>
          <a:p>
            <a:pPr marL="0" indent="0">
              <a:spcBef>
                <a:spcPts val="300"/>
              </a:spcBef>
              <a:spcAft>
                <a:spcPts val="300"/>
              </a:spcAft>
              <a:buNone/>
            </a:pPr>
            <a:r>
              <a:rPr lang="x-none" sz="2200" dirty="0">
                <a:solidFill>
                  <a:srgbClr val="175EAA"/>
                </a:solidFill>
              </a:rPr>
              <a:t>Marine Stewardship Council will only give the blue fish tick to sustainable fisheries that: </a:t>
            </a:r>
          </a:p>
          <a:p>
            <a:pPr>
              <a:spcBef>
                <a:spcPts val="300"/>
              </a:spcBef>
              <a:spcAft>
                <a:spcPts val="300"/>
              </a:spcAft>
            </a:pPr>
            <a:r>
              <a:rPr lang="en-US" sz="2200" dirty="0"/>
              <a:t>Have l</a:t>
            </a:r>
            <a:r>
              <a:rPr lang="x-none" sz="2200" dirty="0"/>
              <a:t>ow </a:t>
            </a:r>
            <a:r>
              <a:rPr lang="x-none" sz="2200" b="1" dirty="0"/>
              <a:t>BYCATCH</a:t>
            </a:r>
            <a:r>
              <a:rPr lang="x-none" sz="2200" dirty="0"/>
              <a:t> </a:t>
            </a:r>
          </a:p>
          <a:p>
            <a:pPr>
              <a:spcBef>
                <a:spcPts val="300"/>
              </a:spcBef>
              <a:spcAft>
                <a:spcPts val="300"/>
              </a:spcAft>
            </a:pPr>
            <a:r>
              <a:rPr lang="x-none" sz="2200" dirty="0">
                <a:solidFill>
                  <a:srgbClr val="175EAA"/>
                </a:solidFill>
              </a:rPr>
              <a:t>Do not undertake </a:t>
            </a:r>
            <a:r>
              <a:rPr lang="x-none" sz="2200" b="1" dirty="0">
                <a:solidFill>
                  <a:srgbClr val="175EAA"/>
                </a:solidFill>
              </a:rPr>
              <a:t>SHARK FINNING</a:t>
            </a:r>
            <a:endParaRPr lang="en-US" sz="2200" b="1" dirty="0">
              <a:solidFill>
                <a:srgbClr val="175EAA"/>
              </a:solidFill>
            </a:endParaRPr>
          </a:p>
          <a:p>
            <a:pPr>
              <a:spcBef>
                <a:spcPts val="300"/>
              </a:spcBef>
              <a:spcAft>
                <a:spcPts val="300"/>
              </a:spcAft>
            </a:pPr>
            <a:r>
              <a:rPr lang="x-none" sz="2200" dirty="0"/>
              <a:t>Avoid </a:t>
            </a:r>
            <a:r>
              <a:rPr lang="x-none" sz="2200" b="1" dirty="0"/>
              <a:t>GHOST FISHING </a:t>
            </a:r>
            <a:r>
              <a:rPr lang="x-none" sz="2200" dirty="0"/>
              <a:t>and are finding new ways to help fisheries avoid losing gear</a:t>
            </a:r>
          </a:p>
          <a:p>
            <a:pPr>
              <a:spcBef>
                <a:spcPts val="300"/>
              </a:spcBef>
              <a:spcAft>
                <a:spcPts val="300"/>
              </a:spcAft>
            </a:pPr>
            <a:r>
              <a:rPr lang="x-none" sz="2200" dirty="0">
                <a:solidFill>
                  <a:srgbClr val="175EAA"/>
                </a:solidFill>
              </a:rPr>
              <a:t>Do not badly </a:t>
            </a:r>
            <a:r>
              <a:rPr lang="x-none" sz="2200" b="1" dirty="0">
                <a:solidFill>
                  <a:srgbClr val="175EAA"/>
                </a:solidFill>
              </a:rPr>
              <a:t>DAMAGE HABITATS </a:t>
            </a:r>
            <a:r>
              <a:rPr lang="x-none" sz="2200" dirty="0">
                <a:solidFill>
                  <a:srgbClr val="175EAA"/>
                </a:solidFill>
              </a:rPr>
              <a:t>and the sea floor</a:t>
            </a:r>
            <a:endParaRPr lang="en-US" sz="2200" dirty="0">
              <a:solidFill>
                <a:srgbClr val="175EAA"/>
              </a:solidFill>
            </a:endParaRPr>
          </a:p>
        </p:txBody>
      </p:sp>
      <p:pic>
        <p:nvPicPr>
          <p:cNvPr id="2" name="Picture 1" descr="Salmon on ice with MSC ecolabel sign _ Wild Alaska Salmon Fishery Visit, Bristol Bay-lp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1312" y="1660719"/>
            <a:ext cx="1946318" cy="2920207"/>
          </a:xfrm>
          <a:prstGeom prst="rect">
            <a:avLst/>
          </a:prstGeom>
        </p:spPr>
      </p:pic>
      <p:sp>
        <p:nvSpPr>
          <p:cNvPr id="15" name="Title 1"/>
          <p:cNvSpPr txBox="1">
            <a:spLocks/>
          </p:cNvSpPr>
          <p:nvPr/>
        </p:nvSpPr>
        <p:spPr>
          <a:xfrm>
            <a:off x="165129" y="-91665"/>
            <a:ext cx="844423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pic>
        <p:nvPicPr>
          <p:cNvPr id="8" name="Picture 7"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9" name="Picture 8"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3" name="Picture 12"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pic>
        <p:nvPicPr>
          <p:cNvPr id="16" name="Picture 15"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111814" flipH="1">
            <a:off x="7190371" y="599246"/>
            <a:ext cx="1651628" cy="1293744"/>
          </a:xfrm>
          <a:prstGeom prst="rect">
            <a:avLst/>
          </a:prstGeom>
        </p:spPr>
      </p:pic>
      <p:sp>
        <p:nvSpPr>
          <p:cNvPr id="17" name="Rounded Rectangular Callout 16"/>
          <p:cNvSpPr/>
          <p:nvPr/>
        </p:nvSpPr>
        <p:spPr>
          <a:xfrm>
            <a:off x="119404" y="1027895"/>
            <a:ext cx="6666916" cy="3402692"/>
          </a:xfrm>
          <a:prstGeom prst="wedgeRoundRectCallout">
            <a:avLst>
              <a:gd name="adj1" fmla="val 55238"/>
              <a:gd name="adj2" fmla="val -3670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sz="2600" dirty="0">
                <a:solidFill>
                  <a:srgbClr val="175EAA"/>
                </a:solidFill>
                <a:latin typeface="Arial"/>
                <a:cs typeface="Arial"/>
              </a:rPr>
              <a:t>TAKE ACTION!</a:t>
            </a:r>
          </a:p>
          <a:p>
            <a:pPr algn="ctr">
              <a:spcBef>
                <a:spcPts val="300"/>
              </a:spcBef>
              <a:spcAft>
                <a:spcPts val="300"/>
              </a:spcAft>
            </a:pPr>
            <a:r>
              <a:rPr lang="en-US" sz="2000" dirty="0">
                <a:solidFill>
                  <a:srgbClr val="000000"/>
                </a:solidFill>
                <a:latin typeface="Arial"/>
                <a:cs typeface="Arial"/>
              </a:rPr>
              <a:t>Check out our</a:t>
            </a:r>
            <a:r>
              <a:rPr lang="en-US" sz="2000" b="1" dirty="0">
                <a:solidFill>
                  <a:srgbClr val="175EAA"/>
                </a:solidFill>
                <a:latin typeface="Arial"/>
                <a:cs typeface="Arial"/>
              </a:rPr>
              <a:t> Taking Action </a:t>
            </a:r>
            <a:r>
              <a:rPr lang="en-US" sz="2000" dirty="0">
                <a:solidFill>
                  <a:srgbClr val="000000"/>
                </a:solidFill>
                <a:latin typeface="Arial"/>
                <a:cs typeface="Arial"/>
              </a:rPr>
              <a:t>topic to see how to take action on these issues! </a:t>
            </a:r>
            <a:r>
              <a:rPr lang="mr-IN" sz="2000" dirty="0">
                <a:solidFill>
                  <a:srgbClr val="000000"/>
                </a:solidFill>
                <a:latin typeface="Arial"/>
                <a:cs typeface="Arial"/>
              </a:rPr>
              <a:t>…</a:t>
            </a:r>
            <a:r>
              <a:rPr lang="en-AU" sz="2000" dirty="0">
                <a:solidFill>
                  <a:srgbClr val="000000"/>
                </a:solidFill>
                <a:latin typeface="Arial"/>
                <a:cs typeface="Arial"/>
              </a:rPr>
              <a:t>.</a:t>
            </a:r>
            <a:r>
              <a:rPr lang="en-US" sz="2000" dirty="0">
                <a:solidFill>
                  <a:srgbClr val="000000"/>
                </a:solidFill>
                <a:latin typeface="Arial"/>
                <a:cs typeface="Arial"/>
              </a:rPr>
              <a:t>In the meantime </a:t>
            </a:r>
            <a:r>
              <a:rPr lang="mr-IN" sz="2000" dirty="0">
                <a:solidFill>
                  <a:srgbClr val="000000"/>
                </a:solidFill>
                <a:latin typeface="Arial"/>
                <a:cs typeface="Arial"/>
              </a:rPr>
              <a:t>…</a:t>
            </a:r>
            <a:r>
              <a:rPr lang="en-AU" sz="2000" dirty="0">
                <a:solidFill>
                  <a:srgbClr val="000000"/>
                </a:solidFill>
                <a:latin typeface="Arial"/>
                <a:cs typeface="Arial"/>
              </a:rPr>
              <a:t> one easy action to buy fish products displaying the</a:t>
            </a:r>
            <a:r>
              <a:rPr lang="en-US" sz="2000" dirty="0">
                <a:solidFill>
                  <a:srgbClr val="000000"/>
                </a:solidFill>
                <a:latin typeface="Arial"/>
                <a:cs typeface="Arial"/>
              </a:rPr>
              <a:t> Marine Stewardship Council Blue Fish Tick label! </a:t>
            </a:r>
          </a:p>
          <a:p>
            <a:pPr algn="ctr">
              <a:spcBef>
                <a:spcPts val="300"/>
              </a:spcBef>
              <a:spcAft>
                <a:spcPts val="300"/>
              </a:spcAft>
            </a:pPr>
            <a:endParaRPr lang="en-US" sz="2000" dirty="0">
              <a:solidFill>
                <a:srgbClr val="000000"/>
              </a:solidFill>
              <a:latin typeface="Arial"/>
              <a:cs typeface="Arial"/>
            </a:endParaRPr>
          </a:p>
          <a:p>
            <a:pPr algn="ctr">
              <a:spcBef>
                <a:spcPts val="300"/>
              </a:spcBef>
              <a:spcAft>
                <a:spcPts val="300"/>
              </a:spcAft>
            </a:pPr>
            <a:endParaRPr lang="en-US" sz="2000" dirty="0">
              <a:solidFill>
                <a:srgbClr val="000000"/>
              </a:solidFill>
              <a:latin typeface="Arial"/>
              <a:cs typeface="Arial"/>
            </a:endParaRPr>
          </a:p>
          <a:p>
            <a:pPr algn="ctr">
              <a:spcBef>
                <a:spcPts val="300"/>
              </a:spcBef>
              <a:spcAft>
                <a:spcPts val="300"/>
              </a:spcAft>
            </a:pPr>
            <a:endParaRPr lang="en-US" sz="2000" dirty="0">
              <a:solidFill>
                <a:srgbClr val="000000"/>
              </a:solidFill>
              <a:latin typeface="Arial"/>
              <a:cs typeface="Arial"/>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25294">
            <a:off x="5425389" y="2944904"/>
            <a:ext cx="1088293" cy="1496323"/>
          </a:xfrm>
          <a:prstGeom prst="rect">
            <a:avLst/>
          </a:prstGeom>
        </p:spPr>
      </p:pic>
    </p:spTree>
    <p:extLst>
      <p:ext uri="{BB962C8B-B14F-4D97-AF65-F5344CB8AC3E}">
        <p14:creationId xmlns:p14="http://schemas.microsoft.com/office/powerpoint/2010/main" val="2997845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212" y="807959"/>
            <a:ext cx="5980984" cy="3815561"/>
          </a:xfrm>
          <a:prstGeom prst="rect">
            <a:avLst/>
          </a:prstGeom>
        </p:spPr>
      </p:pic>
      <p:sp>
        <p:nvSpPr>
          <p:cNvPr id="6" name="Content Placeholder 5"/>
          <p:cNvSpPr>
            <a:spLocks noGrp="1"/>
          </p:cNvSpPr>
          <p:nvPr>
            <p:ph sz="half" idx="1"/>
          </p:nvPr>
        </p:nvSpPr>
        <p:spPr>
          <a:xfrm>
            <a:off x="132693" y="1071802"/>
            <a:ext cx="5304129" cy="4071698"/>
          </a:xfrm>
        </p:spPr>
        <p:txBody>
          <a:bodyPr>
            <a:normAutofit fontScale="32500" lnSpcReduction="20000"/>
          </a:bodyPr>
          <a:lstStyle/>
          <a:p>
            <a:pPr marL="0" indent="0">
              <a:spcBef>
                <a:spcPts val="300"/>
              </a:spcBef>
              <a:spcAft>
                <a:spcPts val="300"/>
              </a:spcAft>
              <a:buNone/>
            </a:pPr>
            <a:r>
              <a:rPr lang="en-US" sz="6200" b="1" dirty="0">
                <a:solidFill>
                  <a:srgbClr val="00B194"/>
                </a:solidFill>
                <a:latin typeface="Arial Narrow"/>
                <a:cs typeface="Arial Narrow"/>
              </a:rPr>
              <a:t>KŌRERORERO/ DISCUSSION   </a:t>
            </a:r>
            <a:endParaRPr lang="en-AU" sz="6200" b="1" dirty="0">
              <a:solidFill>
                <a:srgbClr val="00B194"/>
              </a:solidFill>
              <a:latin typeface="Arial Narrow"/>
              <a:cs typeface="Arial Narrow"/>
            </a:endParaRPr>
          </a:p>
          <a:p>
            <a:pPr marL="184150" indent="-184150">
              <a:lnSpc>
                <a:spcPct val="132000"/>
              </a:lnSpc>
              <a:spcBef>
                <a:spcPts val="300"/>
              </a:spcBef>
              <a:spcAft>
                <a:spcPts val="300"/>
              </a:spcAft>
            </a:pPr>
            <a:r>
              <a:rPr lang="en-US" sz="5500" dirty="0">
                <a:latin typeface="Arial"/>
                <a:cs typeface="Arial"/>
              </a:rPr>
              <a:t>Over hundreds of years Māori developed </a:t>
            </a:r>
            <a:r>
              <a:rPr lang="en-US" sz="5500" dirty="0">
                <a:solidFill>
                  <a:srgbClr val="000000"/>
                </a:solidFill>
                <a:latin typeface="Arial"/>
                <a:cs typeface="Arial"/>
              </a:rPr>
              <a:t>Tikanga </a:t>
            </a:r>
            <a:r>
              <a:rPr lang="en-US" sz="5500" dirty="0">
                <a:latin typeface="Arial"/>
                <a:cs typeface="Arial"/>
              </a:rPr>
              <a:t>[ways of doing things] to help look after the sea and avoid overfishing </a:t>
            </a:r>
          </a:p>
          <a:p>
            <a:pPr marL="184150" indent="-184150">
              <a:lnSpc>
                <a:spcPct val="132000"/>
              </a:lnSpc>
              <a:spcBef>
                <a:spcPts val="300"/>
              </a:spcBef>
              <a:spcAft>
                <a:spcPts val="300"/>
              </a:spcAft>
            </a:pPr>
            <a:r>
              <a:rPr lang="x-none" sz="5500" dirty="0">
                <a:latin typeface="Arial"/>
                <a:cs typeface="Arial"/>
              </a:rPr>
              <a:t>In Aotearoa New Zealand commercial fisheries are managed under a system called the Quota Management System (QMS) </a:t>
            </a:r>
          </a:p>
          <a:p>
            <a:pPr marL="184150" indent="-184150">
              <a:lnSpc>
                <a:spcPct val="132000"/>
              </a:lnSpc>
              <a:spcBef>
                <a:spcPts val="300"/>
              </a:spcBef>
              <a:spcAft>
                <a:spcPts val="300"/>
              </a:spcAft>
            </a:pPr>
            <a:r>
              <a:rPr lang="x-none" sz="5500" dirty="0">
                <a:latin typeface="Arial"/>
                <a:cs typeface="Arial"/>
              </a:rPr>
              <a:t>In </a:t>
            </a:r>
            <a:r>
              <a:rPr lang="x-none" sz="5500" b="1" dirty="0">
                <a:solidFill>
                  <a:srgbClr val="175EAA"/>
                </a:solidFill>
                <a:latin typeface="Arial"/>
                <a:cs typeface="Arial"/>
              </a:rPr>
              <a:t>Topic 5</a:t>
            </a:r>
            <a:r>
              <a:rPr lang="x-none" sz="5500" dirty="0">
                <a:latin typeface="Arial"/>
                <a:cs typeface="Arial"/>
              </a:rPr>
              <a:t> we look at the QMS and our approach to sustainable fisheries in Aoteaora New Zealand</a:t>
            </a:r>
            <a:endParaRPr lang="en-NZ" sz="5500" b="1" i="1" dirty="0">
              <a:solidFill>
                <a:srgbClr val="175EAA"/>
              </a:solidFill>
              <a:latin typeface="Arial"/>
              <a:cs typeface="Arial"/>
            </a:endParaRPr>
          </a:p>
        </p:txBody>
      </p:sp>
      <p:sp>
        <p:nvSpPr>
          <p:cNvPr id="19" name="Title 1"/>
          <p:cNvSpPr txBox="1">
            <a:spLocks/>
          </p:cNvSpPr>
          <p:nvPr/>
        </p:nvSpPr>
        <p:spPr>
          <a:xfrm>
            <a:off x="134153" y="-91665"/>
            <a:ext cx="8444231"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pic>
        <p:nvPicPr>
          <p:cNvPr id="16" name="Picture 15"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8" name="Picture 17"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20" name="Picture 19" descr="White_Seabre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sp>
        <p:nvSpPr>
          <p:cNvPr id="2" name="Content Placeholder 1"/>
          <p:cNvSpPr>
            <a:spLocks noGrp="1"/>
          </p:cNvSpPr>
          <p:nvPr>
            <p:ph sz="half" idx="2"/>
          </p:nvPr>
        </p:nvSpPr>
        <p:spPr>
          <a:xfrm>
            <a:off x="5471913" y="1142129"/>
            <a:ext cx="3605241" cy="3231394"/>
          </a:xfrm>
        </p:spPr>
        <p:txBody>
          <a:bodyPr>
            <a:normAutofit fontScale="32500" lnSpcReduction="20000"/>
          </a:bodyPr>
          <a:lstStyle/>
          <a:p>
            <a:pPr marL="0" indent="0" algn="ctr">
              <a:lnSpc>
                <a:spcPct val="132000"/>
              </a:lnSpc>
              <a:spcBef>
                <a:spcPts val="300"/>
              </a:spcBef>
              <a:spcAft>
                <a:spcPts val="300"/>
              </a:spcAft>
              <a:buNone/>
            </a:pPr>
            <a:r>
              <a:rPr lang="en-US" sz="6200" b="1" dirty="0">
                <a:solidFill>
                  <a:srgbClr val="00B6DE"/>
                </a:solidFill>
                <a:latin typeface="Arial Narrow"/>
                <a:cs typeface="Arial Narrow"/>
              </a:rPr>
              <a:t>HE PĀTAI / CONSIDER THIS</a:t>
            </a:r>
          </a:p>
          <a:p>
            <a:pPr marL="179388" indent="-112713" algn="ctr">
              <a:lnSpc>
                <a:spcPct val="132000"/>
              </a:lnSpc>
              <a:spcBef>
                <a:spcPts val="300"/>
              </a:spcBef>
              <a:spcAft>
                <a:spcPts val="300"/>
              </a:spcAft>
              <a:buFont typeface="+mj-lt"/>
              <a:buAutoNum type="arabicPeriod"/>
            </a:pPr>
            <a:r>
              <a:rPr lang="x-none" sz="5500" dirty="0">
                <a:latin typeface="Arial"/>
                <a:cs typeface="Arial"/>
              </a:rPr>
              <a:t>How do </a:t>
            </a:r>
            <a:r>
              <a:rPr lang="x-none" sz="5500" b="1" dirty="0">
                <a:latin typeface="Arial"/>
                <a:cs typeface="Arial"/>
              </a:rPr>
              <a:t>you</a:t>
            </a:r>
            <a:r>
              <a:rPr lang="x-none" sz="5500" dirty="0">
                <a:latin typeface="Arial"/>
                <a:cs typeface="Arial"/>
              </a:rPr>
              <a:t> look after the sea and creatures that live there?</a:t>
            </a:r>
          </a:p>
          <a:p>
            <a:pPr marL="179388" indent="-112713" algn="ctr">
              <a:lnSpc>
                <a:spcPct val="132000"/>
              </a:lnSpc>
              <a:spcBef>
                <a:spcPts val="300"/>
              </a:spcBef>
              <a:spcAft>
                <a:spcPts val="300"/>
              </a:spcAft>
              <a:buFont typeface="+mj-lt"/>
              <a:buAutoNum type="arabicPeriod"/>
            </a:pPr>
            <a:r>
              <a:rPr lang="x-none" sz="5500">
                <a:latin typeface="Arial"/>
                <a:cs typeface="Arial"/>
              </a:rPr>
              <a:t>What ‘tikanga’ do you know that helps look after fisheries?</a:t>
            </a:r>
          </a:p>
          <a:p>
            <a:pPr marL="179388" indent="-112713" algn="ctr">
              <a:lnSpc>
                <a:spcPct val="132000"/>
              </a:lnSpc>
              <a:spcBef>
                <a:spcPts val="300"/>
              </a:spcBef>
              <a:spcAft>
                <a:spcPts val="300"/>
              </a:spcAft>
              <a:buFont typeface="+mj-lt"/>
              <a:buAutoNum type="arabicPeriod"/>
            </a:pPr>
            <a:r>
              <a:rPr lang="x-none" sz="5500">
                <a:latin typeface="Arial"/>
                <a:cs typeface="Arial"/>
              </a:rPr>
              <a:t>What do you already know about how we prevent overfishing here in Aotearoa?</a:t>
            </a:r>
          </a:p>
          <a:p>
            <a:pPr>
              <a:spcBef>
                <a:spcPts val="300"/>
              </a:spcBef>
              <a:spcAft>
                <a:spcPts val="300"/>
              </a:spcAft>
            </a:pPr>
            <a:endParaRPr lang="en-US" dirty="0"/>
          </a:p>
        </p:txBody>
      </p:sp>
      <p:sp>
        <p:nvSpPr>
          <p:cNvPr id="3" name="Rectangular Callout 2"/>
          <p:cNvSpPr/>
          <p:nvPr/>
        </p:nvSpPr>
        <p:spPr>
          <a:xfrm>
            <a:off x="5538759" y="1071801"/>
            <a:ext cx="3503305" cy="3005125"/>
          </a:xfrm>
          <a:prstGeom prst="wedgeRectCallout">
            <a:avLst>
              <a:gd name="adj1" fmla="val 4052"/>
              <a:gd name="adj2" fmla="val 63185"/>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1410121">
            <a:off x="5972540" y="3896046"/>
            <a:ext cx="1451272" cy="1023337"/>
          </a:xfrm>
          <a:prstGeom prst="rect">
            <a:avLst/>
          </a:prstGeom>
        </p:spPr>
      </p:pic>
    </p:spTree>
    <p:extLst>
      <p:ext uri="{BB962C8B-B14F-4D97-AF65-F5344CB8AC3E}">
        <p14:creationId xmlns:p14="http://schemas.microsoft.com/office/powerpoint/2010/main" val="1760634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dissolve">
                                      <p:cBhvr>
                                        <p:cTn id="27" dur="500"/>
                                        <p:tgtEl>
                                          <p:spTgt spid="2">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dissolve">
                                      <p:cBhvr>
                                        <p:cTn id="33" dur="500"/>
                                        <p:tgtEl>
                                          <p:spTgt spid="2">
                                            <p:txEl>
                                              <p:pRg st="1" end="1"/>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dissolve">
                                      <p:cBhvr>
                                        <p:cTn id="36" dur="500"/>
                                        <p:tgtEl>
                                          <p:spTgt spid="2">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Effect transition="in" filter="dissolve">
                                      <p:cBhvr>
                                        <p:cTn id="39" dur="500"/>
                                        <p:tgtEl>
                                          <p:spTgt spid="2">
                                            <p:txEl>
                                              <p:pRg st="3" end="3"/>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par>
                                <p:cTn id="43" presetID="9"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695" y="926618"/>
            <a:ext cx="8378643" cy="948149"/>
          </a:xfrm>
        </p:spPr>
        <p:txBody>
          <a:bodyPr>
            <a:noAutofit/>
          </a:bodyPr>
          <a:lstStyle/>
          <a:p>
            <a:pPr marL="0" indent="0">
              <a:spcBef>
                <a:spcPts val="300"/>
              </a:spcBef>
              <a:spcAft>
                <a:spcPts val="300"/>
              </a:spcAft>
              <a:buNone/>
            </a:pPr>
            <a:r>
              <a:rPr lang="en-US" sz="1800" dirty="0">
                <a:solidFill>
                  <a:srgbClr val="175EAA"/>
                </a:solidFill>
                <a:latin typeface="Arial"/>
                <a:cs typeface="Arial"/>
              </a:rPr>
              <a:t>To receive the Marine Stewardship Council blue fish tick label, fisheries must be:</a:t>
            </a: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t="-4349" b="-800"/>
          <a:stretch/>
        </p:blipFill>
        <p:spPr>
          <a:xfrm>
            <a:off x="2350571" y="1324881"/>
            <a:ext cx="4884118" cy="246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1"/>
          <p:cNvSpPr txBox="1">
            <a:spLocks/>
          </p:cNvSpPr>
          <p:nvPr/>
        </p:nvSpPr>
        <p:spPr>
          <a:xfrm>
            <a:off x="105183" y="-57426"/>
            <a:ext cx="8992353"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sp>
        <p:nvSpPr>
          <p:cNvPr id="2" name="Rectangular Callout 1"/>
          <p:cNvSpPr/>
          <p:nvPr/>
        </p:nvSpPr>
        <p:spPr>
          <a:xfrm>
            <a:off x="132692" y="1318918"/>
            <a:ext cx="2217878" cy="2453424"/>
          </a:xfrm>
          <a:prstGeom prst="wedgeRectCallout">
            <a:avLst>
              <a:gd name="adj1" fmla="val 61786"/>
              <a:gd name="adj2" fmla="val 40831"/>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84150" indent="-184150">
              <a:spcBef>
                <a:spcPts val="300"/>
              </a:spcBef>
              <a:spcAft>
                <a:spcPts val="300"/>
              </a:spcAft>
            </a:pPr>
            <a:r>
              <a:rPr lang="en-US" b="1" dirty="0">
                <a:solidFill>
                  <a:srgbClr val="175EAA"/>
                </a:solidFill>
                <a:latin typeface="Arial Narrow"/>
                <a:cs typeface="Arial Narrow"/>
              </a:rPr>
              <a:t>1. Sustainable fish stocks </a:t>
            </a:r>
            <a:r>
              <a:rPr lang="en-US" dirty="0">
                <a:solidFill>
                  <a:srgbClr val="175EAA"/>
                </a:solidFill>
                <a:latin typeface="Arial Narrow"/>
                <a:cs typeface="Arial Narrow"/>
              </a:rPr>
              <a:t>- </a:t>
            </a:r>
            <a:r>
              <a:rPr lang="en-US" dirty="0">
                <a:solidFill>
                  <a:schemeClr val="tx1"/>
                </a:solidFill>
                <a:latin typeface="Arial Narrow"/>
                <a:cs typeface="Arial Narrow"/>
              </a:rPr>
              <a:t>Fishing must be at a level that it can carry on indefinitely and the fish population will stay healthy</a:t>
            </a:r>
          </a:p>
        </p:txBody>
      </p:sp>
      <p:sp>
        <p:nvSpPr>
          <p:cNvPr id="13" name="Rectangular Callout 12"/>
          <p:cNvSpPr/>
          <p:nvPr/>
        </p:nvSpPr>
        <p:spPr>
          <a:xfrm>
            <a:off x="798699" y="3934667"/>
            <a:ext cx="6435990" cy="696112"/>
          </a:xfrm>
          <a:prstGeom prst="wedgeRectCallout">
            <a:avLst>
              <a:gd name="adj1" fmla="val 20645"/>
              <a:gd name="adj2" fmla="val -8977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84150" indent="-184150">
              <a:spcBef>
                <a:spcPts val="300"/>
              </a:spcBef>
              <a:spcAft>
                <a:spcPts val="300"/>
              </a:spcAft>
            </a:pPr>
            <a:r>
              <a:rPr lang="en-US" b="1" dirty="0">
                <a:solidFill>
                  <a:srgbClr val="175EAA"/>
                </a:solidFill>
                <a:latin typeface="Arial Narrow"/>
                <a:cs typeface="Arial Narrow"/>
              </a:rPr>
              <a:t>2. </a:t>
            </a:r>
            <a:r>
              <a:rPr lang="en-US" b="1" dirty="0" err="1">
                <a:solidFill>
                  <a:srgbClr val="175EAA"/>
                </a:solidFill>
                <a:latin typeface="Arial Narrow"/>
                <a:cs typeface="Arial Narrow"/>
              </a:rPr>
              <a:t>Minimising</a:t>
            </a:r>
            <a:r>
              <a:rPr lang="en-US" b="1" dirty="0">
                <a:solidFill>
                  <a:srgbClr val="175EAA"/>
                </a:solidFill>
                <a:latin typeface="Arial Narrow"/>
                <a:cs typeface="Arial Narrow"/>
              </a:rPr>
              <a:t> environmental impact </a:t>
            </a:r>
            <a:r>
              <a:rPr lang="mr-IN" dirty="0">
                <a:solidFill>
                  <a:srgbClr val="175EAA"/>
                </a:solidFill>
                <a:latin typeface="Arial Narrow"/>
                <a:cs typeface="Arial Narrow"/>
              </a:rPr>
              <a:t>–</a:t>
            </a:r>
            <a:r>
              <a:rPr lang="en-US" dirty="0">
                <a:solidFill>
                  <a:srgbClr val="175EAA"/>
                </a:solidFill>
                <a:latin typeface="Arial Narrow"/>
                <a:cs typeface="Arial Narrow"/>
              </a:rPr>
              <a:t> </a:t>
            </a:r>
            <a:r>
              <a:rPr lang="en-US" dirty="0">
                <a:solidFill>
                  <a:schemeClr val="tx1"/>
                </a:solidFill>
                <a:latin typeface="Arial Narrow"/>
                <a:cs typeface="Arial Narrow"/>
              </a:rPr>
              <a:t>Fishing must be done carefully so that other species and habitats are looked after</a:t>
            </a:r>
            <a:endParaRPr lang="en-US" b="1" dirty="0">
              <a:solidFill>
                <a:schemeClr val="tx1"/>
              </a:solidFill>
              <a:latin typeface="Arial Narrow"/>
              <a:cs typeface="Arial Narrow"/>
            </a:endParaRPr>
          </a:p>
        </p:txBody>
      </p:sp>
      <p:sp>
        <p:nvSpPr>
          <p:cNvPr id="15" name="Rectangular Callout 14"/>
          <p:cNvSpPr/>
          <p:nvPr/>
        </p:nvSpPr>
        <p:spPr>
          <a:xfrm>
            <a:off x="7234689" y="1324882"/>
            <a:ext cx="1833487" cy="2912784"/>
          </a:xfrm>
          <a:prstGeom prst="wedgeRectCallout">
            <a:avLst>
              <a:gd name="adj1" fmla="val -64055"/>
              <a:gd name="adj2" fmla="val 1965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184150" indent="-184150">
              <a:spcBef>
                <a:spcPts val="300"/>
              </a:spcBef>
              <a:spcAft>
                <a:spcPts val="300"/>
              </a:spcAft>
            </a:pPr>
            <a:r>
              <a:rPr lang="en-US" b="1" dirty="0">
                <a:solidFill>
                  <a:srgbClr val="175EAA"/>
                </a:solidFill>
                <a:latin typeface="Arial Narrow"/>
                <a:cs typeface="Arial Narrow"/>
              </a:rPr>
              <a:t>3. Effective fisheries management </a:t>
            </a:r>
            <a:r>
              <a:rPr lang="en-US" dirty="0">
                <a:solidFill>
                  <a:srgbClr val="175EAA"/>
                </a:solidFill>
                <a:latin typeface="Arial Narrow"/>
                <a:cs typeface="Arial Narrow"/>
              </a:rPr>
              <a:t>- </a:t>
            </a:r>
            <a:r>
              <a:rPr lang="en-US" dirty="0">
                <a:solidFill>
                  <a:srgbClr val="000000"/>
                </a:solidFill>
                <a:latin typeface="Arial Narrow"/>
                <a:cs typeface="Arial Narrow"/>
              </a:rPr>
              <a:t>The fishery must be well managed and able to adapt to changing environmental conditions</a:t>
            </a:r>
            <a:endParaRPr lang="en-US" dirty="0">
              <a:latin typeface="Arial Narrow"/>
              <a:cs typeface="Arial Narrow"/>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84277" y="4199760"/>
            <a:ext cx="1357829" cy="675919"/>
          </a:xfrm>
          <a:prstGeom prst="rect">
            <a:avLst/>
          </a:prstGeom>
        </p:spPr>
      </p:pic>
      <p:pic>
        <p:nvPicPr>
          <p:cNvPr id="4" name="Picture 3" descr="White_Cod.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8059524" y="-226512"/>
            <a:ext cx="1008652" cy="906348"/>
          </a:xfrm>
          <a:prstGeom prst="rect">
            <a:avLst/>
          </a:prstGeom>
        </p:spPr>
      </p:pic>
      <p:pic>
        <p:nvPicPr>
          <p:cNvPr id="14" name="Picture 13" descr="White_Cod.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8716250" y="136352"/>
            <a:ext cx="1008652" cy="906348"/>
          </a:xfrm>
          <a:prstGeom prst="rect">
            <a:avLst/>
          </a:prstGeom>
        </p:spPr>
      </p:pic>
    </p:spTree>
    <p:extLst>
      <p:ext uri="{BB962C8B-B14F-4D97-AF65-F5344CB8AC3E}">
        <p14:creationId xmlns:p14="http://schemas.microsoft.com/office/powerpoint/2010/main" val="3588856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 y="761778"/>
            <a:ext cx="4429701" cy="4004453"/>
          </a:xfrm>
          <a:prstGeom prst="rect">
            <a:avLst/>
          </a:prstGeom>
        </p:spPr>
      </p:pic>
      <p:pic>
        <p:nvPicPr>
          <p:cNvPr id="6" name="Content Placeholder 5"/>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t="-4349" b="-800"/>
          <a:stretch/>
        </p:blipFill>
        <p:spPr>
          <a:xfrm>
            <a:off x="4455863" y="2267642"/>
            <a:ext cx="4503490" cy="2062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p:cNvSpPr txBox="1">
            <a:spLocks/>
          </p:cNvSpPr>
          <p:nvPr/>
        </p:nvSpPr>
        <p:spPr>
          <a:xfrm>
            <a:off x="151647" y="1256271"/>
            <a:ext cx="4061113" cy="4073492"/>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
                <a:cs typeface="Arial "/>
              </a:rPr>
              <a:t>What do you think the MSC would consider under each principle?</a:t>
            </a:r>
          </a:p>
          <a:p>
            <a:pPr marL="0" indent="0" algn="ctr">
              <a:spcBef>
                <a:spcPts val="300"/>
              </a:spcBef>
              <a:spcAft>
                <a:spcPts val="300"/>
              </a:spcAft>
              <a:buNone/>
            </a:pPr>
            <a:endParaRPr lang="en-US" sz="500" dirty="0">
              <a:latin typeface="Arial "/>
              <a:cs typeface="Arial "/>
            </a:endParaRPr>
          </a:p>
          <a:p>
            <a:pPr marL="0" indent="0" algn="ctr">
              <a:spcBef>
                <a:spcPts val="300"/>
              </a:spcBef>
              <a:spcAft>
                <a:spcPts val="300"/>
              </a:spcAft>
              <a:buNone/>
            </a:pPr>
            <a:r>
              <a:rPr lang="en-US" sz="2000" b="1" dirty="0">
                <a:solidFill>
                  <a:srgbClr val="00B194"/>
                </a:solidFill>
                <a:latin typeface="Arial Narrow"/>
                <a:cs typeface="Arial Narrow"/>
              </a:rPr>
              <a:t>KŌRERORERO / DISCUSSION</a:t>
            </a:r>
          </a:p>
          <a:p>
            <a:pPr marL="0" indent="0" algn="ctr">
              <a:spcBef>
                <a:spcPts val="300"/>
              </a:spcBef>
              <a:spcAft>
                <a:spcPts val="300"/>
              </a:spcAft>
              <a:buNone/>
            </a:pPr>
            <a:r>
              <a:rPr lang="en-US" sz="1800" dirty="0">
                <a:latin typeface="Arial "/>
                <a:cs typeface="Arial "/>
              </a:rPr>
              <a:t>Discuss your ideas in pairs. Be prepared to share answers </a:t>
            </a:r>
          </a:p>
          <a:p>
            <a:pPr marL="0" indent="0" algn="ctr">
              <a:spcBef>
                <a:spcPts val="300"/>
              </a:spcBef>
              <a:spcAft>
                <a:spcPts val="300"/>
              </a:spcAft>
              <a:buNone/>
            </a:pPr>
            <a:r>
              <a:rPr lang="en-US" sz="1800" dirty="0">
                <a:latin typeface="Arial "/>
                <a:cs typeface="Arial "/>
              </a:rPr>
              <a:t>Check your answers against </a:t>
            </a:r>
            <a:r>
              <a:rPr lang="en-US" sz="1800" dirty="0">
                <a:solidFill>
                  <a:srgbClr val="175EAA"/>
                </a:solidFill>
                <a:latin typeface="Arial "/>
                <a:cs typeface="Arial "/>
              </a:rPr>
              <a:t>A guide to the MSC Fisheries Standard</a:t>
            </a:r>
          </a:p>
        </p:txBody>
      </p:sp>
      <p:sp>
        <p:nvSpPr>
          <p:cNvPr id="16" name="Title 1"/>
          <p:cNvSpPr txBox="1">
            <a:spLocks/>
          </p:cNvSpPr>
          <p:nvPr/>
        </p:nvSpPr>
        <p:spPr>
          <a:xfrm>
            <a:off x="151648" y="-57426"/>
            <a:ext cx="8992352"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SUSTAINABLE FISHING</a:t>
            </a:r>
          </a:p>
        </p:txBody>
      </p:sp>
      <p:sp>
        <p:nvSpPr>
          <p:cNvPr id="2" name="Rectangular Callout 1"/>
          <p:cNvSpPr/>
          <p:nvPr/>
        </p:nvSpPr>
        <p:spPr>
          <a:xfrm>
            <a:off x="4600009" y="847599"/>
            <a:ext cx="4359344" cy="1476571"/>
          </a:xfrm>
          <a:prstGeom prst="wedgeRectCallout">
            <a:avLst>
              <a:gd name="adj1" fmla="val -61370"/>
              <a:gd name="adj2" fmla="val 2594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spcAft>
                <a:spcPts val="300"/>
              </a:spcAft>
            </a:pPr>
            <a:r>
              <a:rPr lang="en-US" dirty="0">
                <a:solidFill>
                  <a:srgbClr val="175EAA"/>
                </a:solidFill>
                <a:latin typeface="Arial Narrow"/>
                <a:cs typeface="Arial Narrow"/>
              </a:rPr>
              <a:t>Consider under which principle the following would be assessed: bycatch, effect on seafloor, overfished fisheries; inability of a fish population to replenish, poor fisheries management</a:t>
            </a:r>
          </a:p>
        </p:txBody>
      </p:sp>
      <p:pic>
        <p:nvPicPr>
          <p:cNvPr id="9" name="Picture 8" descr="White_Co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8059524" y="-226512"/>
            <a:ext cx="1008652" cy="906348"/>
          </a:xfrm>
          <a:prstGeom prst="rect">
            <a:avLst/>
          </a:prstGeom>
        </p:spPr>
      </p:pic>
      <p:pic>
        <p:nvPicPr>
          <p:cNvPr id="10" name="Picture 9" descr="White_Co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8716250" y="136352"/>
            <a:ext cx="1008652" cy="906348"/>
          </a:xfrm>
          <a:prstGeom prst="rect">
            <a:avLst/>
          </a:prstGeom>
        </p:spPr>
      </p:pic>
      <p:sp>
        <p:nvSpPr>
          <p:cNvPr id="4" name="Rectangle 3"/>
          <p:cNvSpPr/>
          <p:nvPr/>
        </p:nvSpPr>
        <p:spPr>
          <a:xfrm rot="1355423">
            <a:off x="6601568" y="11370"/>
            <a:ext cx="3224595" cy="5126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0000"/>
                </a:solidFill>
                <a:latin typeface="Local Brewery Five"/>
                <a:cs typeface="Local Brewery Five"/>
              </a:rPr>
              <a:t>       Experts ONLY!</a:t>
            </a:r>
          </a:p>
        </p:txBody>
      </p:sp>
    </p:spTree>
    <p:extLst>
      <p:ext uri="{BB962C8B-B14F-4D97-AF65-F5344CB8AC3E}">
        <p14:creationId xmlns:p14="http://schemas.microsoft.com/office/powerpoint/2010/main" val="2987000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dissolve">
                                      <p:cBhvr>
                                        <p:cTn id="20" dur="500"/>
                                        <p:tgtEl>
                                          <p:spTgt spid="7">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dissolv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9259" y="669206"/>
            <a:ext cx="5619113" cy="4206279"/>
          </a:xfrm>
          <a:prstGeom prst="rect">
            <a:avLst/>
          </a:prstGeom>
        </p:spPr>
      </p:pic>
      <p:pic>
        <p:nvPicPr>
          <p:cNvPr id="6" name="Content Placeholder 5">
            <a:hlinkClick r:id="rId5"/>
          </p:cNvPr>
          <p:cNvPicPr>
            <a:picLocks noGrp="1" noChangeAspect="1"/>
          </p:cNvPicPr>
          <p:nvPr>
            <p:ph sz="half" idx="2"/>
          </p:nvPr>
        </p:nvPicPr>
        <p:blipFill rotWithShape="1">
          <a:blip r:embed="rId6" cstate="print">
            <a:extLst>
              <a:ext uri="{28A0092B-C50C-407E-A947-70E740481C1C}">
                <a14:useLocalDpi xmlns:a14="http://schemas.microsoft.com/office/drawing/2010/main"/>
              </a:ext>
            </a:extLst>
          </a:blip>
          <a:srcRect t="-3512" b="-4648"/>
          <a:stretch/>
        </p:blipFill>
        <p:spPr>
          <a:xfrm rot="244941">
            <a:off x="5388941" y="1286201"/>
            <a:ext cx="3452772" cy="195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119162" y="1111152"/>
            <a:ext cx="5230886" cy="3319678"/>
          </a:xfrm>
          <a:prstGeom prst="rect">
            <a:avLst/>
          </a:prstGeom>
        </p:spPr>
        <p:txBody>
          <a:bodyPr wrap="square">
            <a:spAutoFit/>
          </a:bodyPr>
          <a:lstStyle/>
          <a:p>
            <a:pPr algn="ctr">
              <a:spcBef>
                <a:spcPts val="300"/>
              </a:spcBef>
              <a:spcAft>
                <a:spcPts val="300"/>
              </a:spcAft>
            </a:pPr>
            <a:r>
              <a:rPr lang="en-US" sz="2000" b="1" dirty="0">
                <a:solidFill>
                  <a:srgbClr val="002E6C"/>
                </a:solidFill>
                <a:latin typeface="Arial Narrow"/>
                <a:cs typeface="Arial Narrow"/>
              </a:rPr>
              <a:t>MĀTAKI TĒNEI / WATCH THIS  </a:t>
            </a:r>
          </a:p>
          <a:p>
            <a:pPr algn="ctr">
              <a:lnSpc>
                <a:spcPct val="112000"/>
              </a:lnSpc>
              <a:spcBef>
                <a:spcPts val="600"/>
              </a:spcBef>
              <a:spcAft>
                <a:spcPts val="600"/>
              </a:spcAft>
            </a:pPr>
            <a:r>
              <a:rPr lang="en-US" dirty="0">
                <a:latin typeface="Arial"/>
                <a:cs typeface="Arial"/>
              </a:rPr>
              <a:t>Re-watch the short award winning film (14.46) called </a:t>
            </a:r>
            <a:r>
              <a:rPr lang="en-US" dirty="0">
                <a:latin typeface="Arial"/>
                <a:cs typeface="Arial"/>
                <a:hlinkClick r:id="rId7"/>
              </a:rPr>
              <a:t>My Dad the Fisherman</a:t>
            </a:r>
            <a:endParaRPr lang="en-US" dirty="0">
              <a:latin typeface="Arial"/>
              <a:cs typeface="Arial"/>
            </a:endParaRPr>
          </a:p>
          <a:p>
            <a:pPr algn="ctr">
              <a:lnSpc>
                <a:spcPct val="112000"/>
              </a:lnSpc>
              <a:spcBef>
                <a:spcPts val="600"/>
              </a:spcBef>
              <a:spcAft>
                <a:spcPts val="600"/>
              </a:spcAft>
            </a:pPr>
            <a:endParaRPr lang="en-US" sz="600" dirty="0">
              <a:latin typeface="Arial"/>
              <a:cs typeface="Arial"/>
            </a:endParaRPr>
          </a:p>
          <a:p>
            <a:pPr algn="ctr">
              <a:lnSpc>
                <a:spcPct val="112000"/>
              </a:lnSpc>
              <a:spcBef>
                <a:spcPts val="600"/>
              </a:spcBef>
              <a:spcAft>
                <a:spcPts val="300"/>
              </a:spcAft>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lnSpc>
                <a:spcPct val="112000"/>
              </a:lnSpc>
              <a:spcBef>
                <a:spcPts val="300"/>
              </a:spcBef>
              <a:spcAft>
                <a:spcPts val="600"/>
              </a:spcAft>
            </a:pPr>
            <a:r>
              <a:rPr lang="en-US" dirty="0">
                <a:latin typeface="Arial"/>
                <a:cs typeface="Arial"/>
              </a:rPr>
              <a:t>Write down as many words and phrases to do with the term “sustainable oceans”</a:t>
            </a:r>
          </a:p>
          <a:p>
            <a:pPr algn="ctr">
              <a:lnSpc>
                <a:spcPct val="112000"/>
              </a:lnSpc>
              <a:spcBef>
                <a:spcPts val="300"/>
              </a:spcBef>
              <a:spcAft>
                <a:spcPts val="300"/>
              </a:spcAft>
            </a:pPr>
            <a:r>
              <a:rPr lang="en-US" dirty="0">
                <a:latin typeface="Arial"/>
                <a:cs typeface="Arial"/>
              </a:rPr>
              <a:t>Match terms to definitions (see </a:t>
            </a:r>
            <a:r>
              <a:rPr lang="en-US" dirty="0">
                <a:solidFill>
                  <a:srgbClr val="175EAA"/>
                </a:solidFill>
                <a:latin typeface="Arial"/>
                <a:cs typeface="Arial"/>
              </a:rPr>
              <a:t>Key term worksheet</a:t>
            </a:r>
            <a:r>
              <a:rPr lang="en-US" dirty="0">
                <a:latin typeface="Arial"/>
                <a:cs typeface="Arial"/>
              </a:rPr>
              <a:t>) Create an </a:t>
            </a:r>
            <a:r>
              <a:rPr lang="en-US" dirty="0" err="1">
                <a:latin typeface="Arial"/>
                <a:cs typeface="Arial"/>
              </a:rPr>
              <a:t>infographic</a:t>
            </a:r>
            <a:r>
              <a:rPr lang="en-US" dirty="0">
                <a:latin typeface="Arial"/>
                <a:cs typeface="Arial"/>
              </a:rPr>
              <a:t> for one term</a:t>
            </a:r>
          </a:p>
        </p:txBody>
      </p:sp>
      <p:sp>
        <p:nvSpPr>
          <p:cNvPr id="13" name="Title 1"/>
          <p:cNvSpPr txBox="1">
            <a:spLocks/>
          </p:cNvSpPr>
          <p:nvPr/>
        </p:nvSpPr>
        <p:spPr>
          <a:xfrm>
            <a:off x="119161" y="-91665"/>
            <a:ext cx="8567639" cy="11001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200" dirty="0">
                <a:latin typeface="Arial Narrow"/>
                <a:cs typeface="Arial Narrow"/>
              </a:rPr>
              <a:t>R</a:t>
            </a:r>
            <a:r>
              <a:rPr lang="x-none" sz="3200" dirty="0">
                <a:latin typeface="Arial Narrow"/>
                <a:cs typeface="Arial Narrow"/>
              </a:rPr>
              <a:t>EV</a:t>
            </a:r>
            <a:r>
              <a:rPr lang="en-US" sz="3200" dirty="0">
                <a:latin typeface="Arial Narrow"/>
                <a:cs typeface="Arial Narrow"/>
              </a:rPr>
              <a:t>IE</a:t>
            </a:r>
            <a:r>
              <a:rPr lang="x-none" sz="3200" dirty="0">
                <a:latin typeface="Arial Narrow"/>
                <a:cs typeface="Arial Narrow"/>
              </a:rPr>
              <a:t>WING KEY CONCEPTS</a:t>
            </a:r>
            <a:endParaRPr lang="en-US" sz="3200" dirty="0">
              <a:latin typeface="Arial Narrow"/>
              <a:cs typeface="Arial Narrow"/>
            </a:endParaRPr>
          </a:p>
          <a:p>
            <a:r>
              <a:rPr lang="en-US" sz="2200" dirty="0">
                <a:latin typeface="Arial Narrow"/>
                <a:cs typeface="Arial Narrow"/>
              </a:rPr>
              <a:t>Focusing Question: What have we learnt? </a:t>
            </a:r>
          </a:p>
        </p:txBody>
      </p:sp>
      <p:pic>
        <p:nvPicPr>
          <p:cNvPr id="2" name="Picture 1"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66145" y="-111099"/>
            <a:ext cx="1075919" cy="773176"/>
          </a:xfrm>
          <a:prstGeom prst="rect">
            <a:avLst/>
          </a:prstGeom>
        </p:spPr>
      </p:pic>
      <p:pic>
        <p:nvPicPr>
          <p:cNvPr id="14" name="Picture 13"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86598" y="170688"/>
            <a:ext cx="1075919" cy="773176"/>
          </a:xfrm>
          <a:prstGeom prst="rect">
            <a:avLst/>
          </a:prstGeom>
        </p:spPr>
      </p:pic>
      <p:pic>
        <p:nvPicPr>
          <p:cNvPr id="15" name="Picture 14" descr="White_Seabre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599257" y="170688"/>
            <a:ext cx="1075919" cy="773176"/>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998974">
            <a:off x="3890062" y="1797586"/>
            <a:ext cx="1352221" cy="1357603"/>
          </a:xfrm>
          <a:prstGeom prst="rect">
            <a:avLst/>
          </a:prstGeom>
        </p:spPr>
      </p:pic>
    </p:spTree>
    <p:extLst>
      <p:ext uri="{BB962C8B-B14F-4D97-AF65-F5344CB8AC3E}">
        <p14:creationId xmlns:p14="http://schemas.microsoft.com/office/powerpoint/2010/main" val="332868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4437" y="-119079"/>
            <a:ext cx="7876035" cy="1100126"/>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a:latin typeface="Arial Narrow"/>
                <a:cs typeface="Arial Narrow"/>
              </a:rPr>
              <a:t>R</a:t>
            </a:r>
            <a:r>
              <a:rPr lang="x-none" sz="3300" dirty="0">
                <a:latin typeface="Arial Narrow"/>
                <a:cs typeface="Arial Narrow"/>
              </a:rPr>
              <a:t>EV</a:t>
            </a:r>
            <a:r>
              <a:rPr lang="en-US" sz="3300" dirty="0">
                <a:latin typeface="Arial Narrow"/>
                <a:cs typeface="Arial Narrow"/>
              </a:rPr>
              <a:t>IE</a:t>
            </a:r>
            <a:r>
              <a:rPr lang="x-none" sz="3300" dirty="0">
                <a:latin typeface="Arial Narrow"/>
                <a:cs typeface="Arial Narrow"/>
              </a:rPr>
              <a:t>WING KEY CONCEPTS</a:t>
            </a:r>
            <a:endParaRPr lang="en-US" sz="3300" dirty="0">
              <a:latin typeface="Arial Narrow"/>
              <a:cs typeface="Arial Narrow"/>
            </a:endParaRPr>
          </a:p>
        </p:txBody>
      </p:sp>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595192" y="741675"/>
            <a:ext cx="4511092" cy="4051953"/>
          </a:xfrm>
          <a:prstGeom prst="rect">
            <a:avLst/>
          </a:prstGeom>
        </p:spPr>
      </p:pic>
      <p:sp>
        <p:nvSpPr>
          <p:cNvPr id="13" name="Content Placeholder 2"/>
          <p:cNvSpPr txBox="1">
            <a:spLocks/>
          </p:cNvSpPr>
          <p:nvPr/>
        </p:nvSpPr>
        <p:spPr>
          <a:xfrm>
            <a:off x="4833311" y="1278885"/>
            <a:ext cx="4129776" cy="380773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32000"/>
              </a:lnSpc>
              <a:spcBef>
                <a:spcPts val="300"/>
              </a:spcBef>
              <a:spcAft>
                <a:spcPts val="300"/>
              </a:spcAft>
              <a:buFont typeface="Arial"/>
              <a:buNone/>
            </a:pPr>
            <a:r>
              <a:rPr lang="en-US" sz="4200" b="1" dirty="0">
                <a:solidFill>
                  <a:srgbClr val="175EAA"/>
                </a:solidFill>
                <a:latin typeface="Arial Narrow"/>
                <a:cs typeface="Arial Narrow"/>
              </a:rPr>
              <a:t>MAHI / ACTIVITY</a:t>
            </a:r>
          </a:p>
          <a:p>
            <a:pPr marL="0" indent="0">
              <a:lnSpc>
                <a:spcPct val="132000"/>
              </a:lnSpc>
              <a:spcBef>
                <a:spcPts val="300"/>
              </a:spcBef>
              <a:spcAft>
                <a:spcPts val="300"/>
              </a:spcAft>
              <a:buFont typeface="Arial"/>
              <a:buNone/>
            </a:pPr>
            <a:r>
              <a:rPr lang="en-US" sz="4500" dirty="0">
                <a:latin typeface="Arial"/>
                <a:cs typeface="Arial"/>
              </a:rPr>
              <a:t>Complete the following:</a:t>
            </a:r>
          </a:p>
          <a:p>
            <a:pPr>
              <a:lnSpc>
                <a:spcPct val="132000"/>
              </a:lnSpc>
              <a:spcBef>
                <a:spcPts val="300"/>
              </a:spcBef>
              <a:spcAft>
                <a:spcPts val="300"/>
              </a:spcAft>
            </a:pPr>
            <a:r>
              <a:rPr lang="en-US" sz="4600" u="sng" dirty="0">
                <a:latin typeface="Arial Narrow"/>
                <a:cs typeface="Arial Narrow"/>
              </a:rPr>
              <a:t>Kahoot</a:t>
            </a:r>
            <a:r>
              <a:rPr lang="en-US" sz="4600" dirty="0">
                <a:latin typeface="Arial Narrow"/>
                <a:cs typeface="Arial Narrow"/>
              </a:rPr>
              <a:t>: Overfishing &amp; Sustainable Fishing Topic </a:t>
            </a:r>
            <a:r>
              <a:rPr lang="en-US" sz="4600" dirty="0">
                <a:latin typeface="Arial Narrow"/>
                <a:cs typeface="Arial Narrow"/>
                <a:hlinkClick r:id="rId5"/>
              </a:rPr>
              <a:t>Kahoot!</a:t>
            </a:r>
            <a:endParaRPr lang="en-US" sz="4600" dirty="0">
              <a:latin typeface="Arial Narrow"/>
              <a:cs typeface="Arial Narrow"/>
            </a:endParaRPr>
          </a:p>
          <a:p>
            <a:pPr>
              <a:lnSpc>
                <a:spcPct val="132000"/>
              </a:lnSpc>
              <a:spcBef>
                <a:spcPts val="300"/>
              </a:spcBef>
              <a:spcAft>
                <a:spcPts val="300"/>
              </a:spcAft>
            </a:pPr>
            <a:r>
              <a:rPr lang="en-US" sz="4600" u="sng" dirty="0">
                <a:latin typeface="Arial Narrow"/>
                <a:cs typeface="Arial Narrow"/>
              </a:rPr>
              <a:t>Animation</a:t>
            </a:r>
            <a:r>
              <a:rPr lang="en-US" sz="4600" dirty="0">
                <a:latin typeface="Arial Narrow"/>
                <a:cs typeface="Arial Narrow"/>
              </a:rPr>
              <a:t>: Use </a:t>
            </a:r>
            <a:r>
              <a:rPr lang="en-US" sz="4600" dirty="0">
                <a:latin typeface="Arial Narrow"/>
                <a:cs typeface="Arial Narrow"/>
                <a:hlinkClick r:id="rId6"/>
              </a:rPr>
              <a:t>Powtoon </a:t>
            </a:r>
            <a:r>
              <a:rPr lang="en-US" sz="4600" dirty="0">
                <a:latin typeface="Arial Narrow"/>
                <a:cs typeface="Arial Narrow"/>
              </a:rPr>
              <a:t>to make an animation telling the story of sustainable fishing - include terms from the </a:t>
            </a:r>
            <a:r>
              <a:rPr lang="en-US" sz="4600" dirty="0">
                <a:solidFill>
                  <a:srgbClr val="175EAA"/>
                </a:solidFill>
                <a:latin typeface="Arial Narrow"/>
                <a:cs typeface="Arial Narrow"/>
              </a:rPr>
              <a:t>Key term worksheet</a:t>
            </a:r>
          </a:p>
        </p:txBody>
      </p:sp>
      <p:pic>
        <p:nvPicPr>
          <p:cNvPr id="5" name="Picture 4" descr="White_Seagu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8170652" y="-65409"/>
            <a:ext cx="768997" cy="807084"/>
          </a:xfrm>
          <a:prstGeom prst="rect">
            <a:avLst/>
          </a:prstGeom>
        </p:spPr>
      </p:pic>
      <p:pic>
        <p:nvPicPr>
          <p:cNvPr id="14" name="Picture 13" descr="White_Seagu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flipH="1">
            <a:off x="7401655" y="338133"/>
            <a:ext cx="768997" cy="807084"/>
          </a:xfrm>
          <a:prstGeom prst="rect">
            <a:avLst/>
          </a:prstGeom>
        </p:spPr>
      </p:pic>
      <p:pic>
        <p:nvPicPr>
          <p:cNvPr id="10" name="Content Placeholder 9" descr="Screenshot 2020-04-29 14.20.48.png"/>
          <p:cNvPicPr>
            <a:picLocks noGrp="1" noChangeAspect="1"/>
          </p:cNvPicPr>
          <p:nvPr>
            <p:ph sz="half" idx="1"/>
          </p:nvPr>
        </p:nvPicPr>
        <p:blipFill rotWithShape="1">
          <a:blip r:embed="rId8" cstate="print">
            <a:extLst>
              <a:ext uri="{28A0092B-C50C-407E-A947-70E740481C1C}">
                <a14:useLocalDpi xmlns:a14="http://schemas.microsoft.com/office/drawing/2010/main"/>
              </a:ext>
            </a:extLst>
          </a:blip>
          <a:srcRect b="-1239"/>
          <a:stretch/>
        </p:blipFill>
        <p:spPr>
          <a:xfrm>
            <a:off x="457200" y="1532890"/>
            <a:ext cx="4038600" cy="2361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603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8" y="10533"/>
            <a:ext cx="8576033" cy="847792"/>
          </a:xfrm>
        </p:spPr>
        <p:txBody>
          <a:bodyPr>
            <a:normAutofit/>
          </a:bodyPr>
          <a:lstStyle/>
          <a:p>
            <a:r>
              <a:rPr lang="en-US" sz="3200" dirty="0">
                <a:latin typeface="Arial Narrow"/>
                <a:cs typeface="Arial Narrow"/>
              </a:rPr>
              <a:t>HELPFUL STUFF FOR TEACHERS</a:t>
            </a:r>
          </a:p>
        </p:txBody>
      </p:sp>
      <p:sp>
        <p:nvSpPr>
          <p:cNvPr id="9" name="Content Placeholder 8"/>
          <p:cNvSpPr>
            <a:spLocks noGrp="1"/>
          </p:cNvSpPr>
          <p:nvPr>
            <p:ph sz="half" idx="1"/>
          </p:nvPr>
        </p:nvSpPr>
        <p:spPr>
          <a:xfrm>
            <a:off x="3127773" y="1234523"/>
            <a:ext cx="5902004" cy="3839128"/>
          </a:xfrm>
        </p:spPr>
        <p:txBody>
          <a:bodyPr>
            <a:noAutofit/>
          </a:bodyPr>
          <a:lstStyle/>
          <a:p>
            <a:pPr marL="265113" lvl="0" indent="-179388">
              <a:spcBef>
                <a:spcPts val="300"/>
              </a:spcBef>
              <a:spcAft>
                <a:spcPts val="300"/>
              </a:spcAft>
              <a:tabLst>
                <a:tab pos="169863" algn="l"/>
              </a:tabLst>
            </a:pPr>
            <a:r>
              <a:rPr lang="en-IN" sz="1700" dirty="0">
                <a:latin typeface="Arial"/>
                <a:cs typeface="Arial"/>
              </a:rPr>
              <a:t>Level 3-5 Science, Social Science, Hauora &amp; Pūtaiao </a:t>
            </a:r>
          </a:p>
          <a:p>
            <a:pPr marL="265113" lvl="0" indent="-179388">
              <a:spcBef>
                <a:spcPts val="300"/>
              </a:spcBef>
              <a:spcAft>
                <a:spcPts val="300"/>
              </a:spcAft>
              <a:tabLst>
                <a:tab pos="169863" algn="l"/>
              </a:tabLst>
            </a:pPr>
            <a:r>
              <a:rPr lang="en-IN" sz="1700" dirty="0">
                <a:latin typeface="Arial"/>
                <a:cs typeface="Arial"/>
              </a:rPr>
              <a:t>See the </a:t>
            </a:r>
            <a:r>
              <a:rPr lang="en-IN" sz="1700" dirty="0">
                <a:solidFill>
                  <a:srgbClr val="175EAA"/>
                </a:solidFill>
                <a:latin typeface="Arial"/>
                <a:cs typeface="Arial"/>
              </a:rPr>
              <a:t>Overfishing &amp; Sustainable Fishing Planner </a:t>
            </a:r>
            <a:r>
              <a:rPr lang="en-IN" sz="1700" dirty="0">
                <a:latin typeface="Arial"/>
                <a:cs typeface="Arial"/>
              </a:rPr>
              <a:t>for detail on curriculum links, learning outcomes and summary of activities</a:t>
            </a:r>
          </a:p>
          <a:p>
            <a:pPr marL="265113" lvl="0" indent="-179388">
              <a:spcBef>
                <a:spcPts val="300"/>
              </a:spcBef>
              <a:spcAft>
                <a:spcPts val="300"/>
              </a:spcAft>
              <a:tabLst>
                <a:tab pos="169863" algn="l"/>
              </a:tabLst>
            </a:pPr>
            <a:r>
              <a:rPr lang="en-IN" sz="1700" dirty="0">
                <a:latin typeface="Arial"/>
                <a:cs typeface="Arial"/>
              </a:rPr>
              <a:t>See also teacher notes below slides</a:t>
            </a:r>
          </a:p>
          <a:p>
            <a:pPr marL="265113" indent="-179388">
              <a:spcBef>
                <a:spcPts val="300"/>
              </a:spcBef>
              <a:spcAft>
                <a:spcPts val="300"/>
              </a:spcAft>
              <a:tabLst>
                <a:tab pos="185738" algn="l"/>
              </a:tabLst>
            </a:pPr>
            <a:r>
              <a:rPr lang="en-IN" sz="1700" dirty="0">
                <a:latin typeface="Arial"/>
                <a:cs typeface="Arial"/>
              </a:rPr>
              <a:t>Each subtopic also has a </a:t>
            </a:r>
            <a:r>
              <a:rPr lang="en-IN" sz="1700" dirty="0">
                <a:solidFill>
                  <a:srgbClr val="175EAA"/>
                </a:solidFill>
                <a:latin typeface="Arial"/>
                <a:cs typeface="Arial"/>
              </a:rPr>
              <a:t>Teacher Outline</a:t>
            </a:r>
          </a:p>
          <a:p>
            <a:pPr marL="265113" indent="-179388">
              <a:spcBef>
                <a:spcPts val="300"/>
              </a:spcBef>
              <a:spcAft>
                <a:spcPts val="300"/>
              </a:spcAft>
              <a:tabLst>
                <a:tab pos="185738" algn="l"/>
              </a:tabLst>
            </a:pPr>
            <a:r>
              <a:rPr lang="en-IN" sz="1700" dirty="0">
                <a:latin typeface="Arial"/>
                <a:cs typeface="Arial"/>
              </a:rPr>
              <a:t>Most activities have variations [easy, harder and extending]</a:t>
            </a:r>
          </a:p>
          <a:p>
            <a:pPr marL="265113" indent="-179388">
              <a:spcBef>
                <a:spcPts val="300"/>
              </a:spcBef>
              <a:spcAft>
                <a:spcPts val="300"/>
              </a:spcAft>
              <a:tabLst>
                <a:tab pos="185738" algn="l"/>
              </a:tabLst>
            </a:pPr>
            <a:r>
              <a:rPr lang="en-IN" sz="1700" dirty="0">
                <a:latin typeface="Arial"/>
                <a:cs typeface="Arial"/>
              </a:rPr>
              <a:t>Slides with trickier content are labelled </a:t>
            </a:r>
            <a:r>
              <a:rPr lang="en-IN" sz="1700" dirty="0">
                <a:solidFill>
                  <a:srgbClr val="FF0000"/>
                </a:solidFill>
                <a:latin typeface="Arial"/>
                <a:cs typeface="Arial"/>
              </a:rPr>
              <a:t>expert</a:t>
            </a:r>
            <a:r>
              <a:rPr lang="en-IN" sz="1700" dirty="0">
                <a:latin typeface="Arial"/>
                <a:cs typeface="Arial"/>
              </a:rPr>
              <a:t> [top right corner] </a:t>
            </a:r>
          </a:p>
        </p:txBody>
      </p:sp>
      <p:pic>
        <p:nvPicPr>
          <p:cNvPr id="3" name="Picture 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12763" flipH="1">
            <a:off x="827167" y="3333397"/>
            <a:ext cx="1889928" cy="1666564"/>
          </a:xfrm>
          <a:prstGeom prst="rect">
            <a:avLst/>
          </a:prstGeom>
        </p:spPr>
      </p:pic>
      <p:pic>
        <p:nvPicPr>
          <p:cNvPr id="7" name="Picture 6"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165575">
            <a:off x="1573954" y="3164599"/>
            <a:ext cx="893064" cy="792480"/>
          </a:xfrm>
          <a:prstGeom prst="rect">
            <a:avLst/>
          </a:prstGeom>
        </p:spPr>
      </p:pic>
      <p:pic>
        <p:nvPicPr>
          <p:cNvPr id="11" name="Picture 10" descr="Blu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277530">
            <a:off x="203773" y="3682829"/>
            <a:ext cx="637032" cy="521208"/>
          </a:xfrm>
          <a:prstGeom prst="rect">
            <a:avLst/>
          </a:prstGeom>
        </p:spPr>
      </p:pic>
      <p:pic>
        <p:nvPicPr>
          <p:cNvPr id="12" name="Picture 11" descr="Blue_Bubble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20484" y="1139301"/>
            <a:ext cx="1107289" cy="3012946"/>
          </a:xfrm>
          <a:prstGeom prst="rect">
            <a:avLst/>
          </a:prstGeom>
        </p:spPr>
      </p:pic>
      <p:pic>
        <p:nvPicPr>
          <p:cNvPr id="13" name="Picture 12" descr="White_Heart.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sp>
        <p:nvSpPr>
          <p:cNvPr id="4" name="Rectangular Callout 3"/>
          <p:cNvSpPr/>
          <p:nvPr/>
        </p:nvSpPr>
        <p:spPr>
          <a:xfrm>
            <a:off x="296018" y="1234522"/>
            <a:ext cx="1713339" cy="1967591"/>
          </a:xfrm>
          <a:prstGeom prst="wedgeRectCallout">
            <a:avLst>
              <a:gd name="adj1" fmla="val -14160"/>
              <a:gd name="adj2" fmla="val 9657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175EAA"/>
                </a:solidFill>
                <a:latin typeface="Arial Narrow"/>
                <a:cs typeface="Arial Narrow"/>
              </a:rPr>
              <a:t>Welcome to OUR STORY! </a:t>
            </a:r>
          </a:p>
          <a:p>
            <a:pPr algn="ctr"/>
            <a:r>
              <a:rPr lang="en-US" sz="1600" dirty="0">
                <a:solidFill>
                  <a:srgbClr val="175EAA"/>
                </a:solidFill>
                <a:latin typeface="Arial Narrow"/>
                <a:cs typeface="Arial Narrow"/>
              </a:rPr>
              <a:t>In this topic we explore OVERFISHING &amp; SUSTAINABLE FISHING</a:t>
            </a:r>
          </a:p>
        </p:txBody>
      </p:sp>
      <p:pic>
        <p:nvPicPr>
          <p:cNvPr id="15" name="Picture 14" descr="White_Hear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4" name="Oval 13"/>
          <p:cNvSpPr/>
          <p:nvPr/>
        </p:nvSpPr>
        <p:spPr>
          <a:xfrm rot="343789">
            <a:off x="6544056" y="-5835"/>
            <a:ext cx="1544199" cy="107592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rot="343789">
            <a:off x="6521666" y="286517"/>
            <a:ext cx="1614961" cy="630942"/>
          </a:xfrm>
          <a:prstGeom prst="rect">
            <a:avLst/>
          </a:prstGeom>
          <a:noFill/>
        </p:spPr>
        <p:txBody>
          <a:bodyPr wrap="square" rtlCol="0">
            <a:spAutoFit/>
          </a:bodyPr>
          <a:lstStyle/>
          <a:p>
            <a:pPr algn="ctr"/>
            <a:r>
              <a:rPr lang="en-US" sz="1500" b="1" dirty="0">
                <a:solidFill>
                  <a:srgbClr val="175EAA"/>
                </a:solidFill>
                <a:latin typeface="Arial Narrow"/>
                <a:cs typeface="Arial Narrow"/>
              </a:rPr>
              <a:t>Target age range: </a:t>
            </a:r>
          </a:p>
          <a:p>
            <a:pPr algn="ctr"/>
            <a:r>
              <a:rPr lang="en-US" sz="2000" dirty="0">
                <a:latin typeface="Arial Narrow"/>
                <a:cs typeface="Arial Narrow"/>
              </a:rPr>
              <a:t>10</a:t>
            </a:r>
            <a:r>
              <a:rPr lang="mr-IN" sz="2000" dirty="0">
                <a:latin typeface="Arial Narrow"/>
                <a:cs typeface="Arial Narrow"/>
              </a:rPr>
              <a:t>–</a:t>
            </a:r>
            <a:r>
              <a:rPr lang="en-US" sz="2000" dirty="0">
                <a:latin typeface="Arial Narrow"/>
                <a:cs typeface="Arial Narrow"/>
              </a:rPr>
              <a:t>15 years</a:t>
            </a:r>
          </a:p>
        </p:txBody>
      </p:sp>
    </p:spTree>
    <p:extLst>
      <p:ext uri="{BB962C8B-B14F-4D97-AF65-F5344CB8AC3E}">
        <p14:creationId xmlns:p14="http://schemas.microsoft.com/office/powerpoint/2010/main" val="1865944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500"/>
                                        <p:tgtEl>
                                          <p:spTgt spid="9">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dissolve">
                                      <p:cBhvr>
                                        <p:cTn id="31" dur="500"/>
                                        <p:tgtEl>
                                          <p:spTgt spid="9">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dissolve">
                                      <p:cBhvr>
                                        <p:cTn id="34" dur="500"/>
                                        <p:tgtEl>
                                          <p:spTgt spid="9">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dissolv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0495" y="1005841"/>
            <a:ext cx="7739473" cy="3528223"/>
          </a:xfrm>
        </p:spPr>
        <p:txBody>
          <a:bodyPr>
            <a:normAutofit lnSpcReduction="10000"/>
          </a:bodyPr>
          <a:lstStyle/>
          <a:p>
            <a:pPr marL="0" indent="0" algn="ctr">
              <a:buNone/>
            </a:pPr>
            <a:r>
              <a:rPr lang="en-NZ" sz="4900" dirty="0">
                <a:solidFill>
                  <a:srgbClr val="175EAA"/>
                </a:solidFill>
                <a:latin typeface="Local Brewery Five"/>
                <a:cs typeface="Local Brewery Five"/>
              </a:rPr>
              <a:t>He tai moana, he tai ika, 	</a:t>
            </a:r>
            <a:endParaRPr lang="en-IN" sz="4900" dirty="0">
              <a:solidFill>
                <a:srgbClr val="175EAA"/>
              </a:solidFill>
              <a:latin typeface="Local Brewery Five"/>
              <a:cs typeface="Local Brewery Five"/>
            </a:endParaRPr>
          </a:p>
          <a:p>
            <a:pPr marL="0" indent="0" algn="ctr">
              <a:lnSpc>
                <a:spcPct val="100000"/>
              </a:lnSpc>
              <a:spcBef>
                <a:spcPts val="0"/>
              </a:spcBef>
              <a:spcAft>
                <a:spcPts val="0"/>
              </a:spcAft>
              <a:buNone/>
              <a:defRPr/>
            </a:pPr>
            <a:r>
              <a:rPr lang="en-NZ" sz="4900" dirty="0">
                <a:solidFill>
                  <a:srgbClr val="175EAA"/>
                </a:solidFill>
                <a:latin typeface="Local Brewery Five"/>
                <a:cs typeface="Local Brewery Five"/>
              </a:rPr>
              <a:t>He tai timu</a:t>
            </a:r>
            <a:r>
              <a:rPr lang="mi-NZ" sz="4900" dirty="0">
                <a:solidFill>
                  <a:srgbClr val="175EAA"/>
                </a:solidFill>
                <a:latin typeface="Local Brewery Five"/>
                <a:cs typeface="Local Brewery Five"/>
              </a:rPr>
              <a:t>, he ika nunumi</a:t>
            </a:r>
          </a:p>
          <a:p>
            <a:pPr marL="0" indent="0" algn="ctr">
              <a:lnSpc>
                <a:spcPct val="100000"/>
              </a:lnSpc>
              <a:spcBef>
                <a:spcPts val="0"/>
              </a:spcBef>
              <a:spcAft>
                <a:spcPts val="0"/>
              </a:spcAft>
              <a:buNone/>
              <a:defRPr/>
            </a:pPr>
            <a:endParaRPr lang="mi-NZ" sz="1300" dirty="0"/>
          </a:p>
          <a:p>
            <a:pPr marL="0" indent="0" algn="ctr">
              <a:buNone/>
            </a:pPr>
            <a:r>
              <a:rPr lang="en-NZ" sz="1700" i="1" dirty="0"/>
              <a:t>A sea that is healthy, is a sea that flourishes with life	</a:t>
            </a:r>
            <a:endParaRPr lang="en-IN" sz="1700" dirty="0"/>
          </a:p>
          <a:p>
            <a:pPr marL="0" indent="0" algn="ctr">
              <a:buNone/>
            </a:pPr>
            <a:r>
              <a:rPr lang="en-NZ" sz="1700" i="1" dirty="0"/>
              <a:t>A sea in decline, becomes void of sea life</a:t>
            </a:r>
            <a:r>
              <a:rPr lang="en-IN" sz="1700" dirty="0"/>
              <a:t> </a:t>
            </a:r>
            <a:endParaRPr lang="mi-NZ" sz="1700" dirty="0"/>
          </a:p>
          <a:p>
            <a:pPr marL="0" indent="0" algn="ctr">
              <a:lnSpc>
                <a:spcPct val="100000"/>
              </a:lnSpc>
              <a:spcBef>
                <a:spcPts val="0"/>
              </a:spcBef>
              <a:spcAft>
                <a:spcPts val="0"/>
              </a:spcAft>
              <a:buNone/>
              <a:defRPr/>
            </a:pPr>
            <a:endParaRPr lang="mi-NZ" sz="1800" dirty="0"/>
          </a:p>
          <a:p>
            <a:pPr marL="0" indent="0" algn="ctr">
              <a:lnSpc>
                <a:spcPct val="100000"/>
              </a:lnSpc>
              <a:spcBef>
                <a:spcPts val="0"/>
              </a:spcBef>
              <a:spcAft>
                <a:spcPts val="0"/>
              </a:spcAft>
              <a:buNone/>
              <a:defRPr/>
            </a:pPr>
            <a:r>
              <a:rPr lang="en-NZ" sz="1700" dirty="0"/>
              <a:t>Whaktauki or proverb – it outlines a two way context;  the need for caring for the ocean or the repercussions of mismanagement of resources</a:t>
            </a:r>
            <a:endParaRPr lang="en-IN" sz="1700" dirty="0"/>
          </a:p>
        </p:txBody>
      </p:sp>
      <p:pic>
        <p:nvPicPr>
          <p:cNvPr id="2" name="Picture 1"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894" y="-144657"/>
            <a:ext cx="1981787" cy="1424150"/>
          </a:xfrm>
          <a:prstGeom prst="rect">
            <a:avLst/>
          </a:prstGeom>
        </p:spPr>
      </p:pic>
      <p:pic>
        <p:nvPicPr>
          <p:cNvPr id="3" name="Picture 2"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414" y="-555690"/>
            <a:ext cx="2090018" cy="1501927"/>
          </a:xfrm>
          <a:prstGeom prst="rect">
            <a:avLst/>
          </a:prstGeom>
        </p:spPr>
      </p:pic>
      <p:pic>
        <p:nvPicPr>
          <p:cNvPr id="11" name="Picture 10" descr="Whit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32413" y="-363960"/>
            <a:ext cx="1957419" cy="1406639"/>
          </a:xfrm>
          <a:prstGeom prst="rect">
            <a:avLst/>
          </a:prstGeom>
        </p:spPr>
      </p:pic>
    </p:spTree>
    <p:extLst>
      <p:ext uri="{BB962C8B-B14F-4D97-AF65-F5344CB8AC3E}">
        <p14:creationId xmlns:p14="http://schemas.microsoft.com/office/powerpoint/2010/main" val="267883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8" y="0"/>
            <a:ext cx="8576033" cy="858325"/>
          </a:xfrm>
        </p:spPr>
        <p:txBody>
          <a:bodyPr>
            <a:normAutofit/>
          </a:bodyPr>
          <a:lstStyle/>
          <a:p>
            <a:r>
              <a:rPr lang="en-US" sz="3000" dirty="0">
                <a:latin typeface="Arial Narrow"/>
                <a:cs typeface="Arial Narrow"/>
              </a:rPr>
              <a:t>HELPFUL STUFF FOR TEACHERS </a:t>
            </a:r>
            <a:endParaRPr lang="en-US" sz="3000" dirty="0"/>
          </a:p>
        </p:txBody>
      </p:sp>
      <p:pic>
        <p:nvPicPr>
          <p:cNvPr id="3" name="Picture 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12763">
            <a:off x="50539" y="3259390"/>
            <a:ext cx="1904125" cy="1726951"/>
          </a:xfrm>
          <a:prstGeom prst="rect">
            <a:avLst/>
          </a:prstGeom>
        </p:spPr>
      </p:pic>
      <p:pic>
        <p:nvPicPr>
          <p:cNvPr id="7" name="Picture 6"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80477" y="3194326"/>
            <a:ext cx="845862" cy="792480"/>
          </a:xfrm>
          <a:prstGeom prst="rect">
            <a:avLst/>
          </a:prstGeom>
        </p:spPr>
      </p:pic>
      <p:pic>
        <p:nvPicPr>
          <p:cNvPr id="11" name="Picture 10" descr="Blu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51761">
            <a:off x="1681743" y="3365749"/>
            <a:ext cx="637032" cy="521208"/>
          </a:xfrm>
          <a:prstGeom prst="rect">
            <a:avLst/>
          </a:prstGeom>
        </p:spPr>
      </p:pic>
      <p:pic>
        <p:nvPicPr>
          <p:cNvPr id="12" name="Picture 11" descr="Blue_Bubble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75293" y="1996288"/>
            <a:ext cx="1049202" cy="2659942"/>
          </a:xfrm>
          <a:prstGeom prst="rect">
            <a:avLst/>
          </a:prstGeom>
        </p:spPr>
      </p:pic>
      <p:pic>
        <p:nvPicPr>
          <p:cNvPr id="24" name="Picture 23" descr="Blue_Arrow2.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760651">
            <a:off x="1770862" y="1371050"/>
            <a:ext cx="1019585" cy="1122207"/>
          </a:xfrm>
          <a:prstGeom prst="rect">
            <a:avLst/>
          </a:prstGeom>
        </p:spPr>
      </p:pic>
      <p:pic>
        <p:nvPicPr>
          <p:cNvPr id="14" name="Picture 13" descr="White_Heart.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5" name="Picture 14" descr="White_Hear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pic>
        <p:nvPicPr>
          <p:cNvPr id="16" name="Picture 15" descr="A picture containing table&#10;&#10;Description automatically generated">
            <a:extLst>
              <a:ext uri="{FF2B5EF4-FFF2-40B4-BE49-F238E27FC236}">
                <a16:creationId xmlns:a16="http://schemas.microsoft.com/office/drawing/2014/main" id="{70BE047C-0380-316F-CB0F-4AB30A49B448}"/>
              </a:ext>
            </a:extLst>
          </p:cNvPr>
          <p:cNvPicPr>
            <a:picLocks noChangeAspect="1"/>
          </p:cNvPicPr>
          <p:nvPr/>
        </p:nvPicPr>
        <p:blipFill>
          <a:blip r:embed="rId9"/>
          <a:stretch>
            <a:fillRect/>
          </a:stretch>
        </p:blipFill>
        <p:spPr>
          <a:xfrm>
            <a:off x="2704502" y="963119"/>
            <a:ext cx="5389398" cy="3600676"/>
          </a:xfrm>
          <a:prstGeom prst="rect">
            <a:avLst/>
          </a:prstGeom>
        </p:spPr>
      </p:pic>
      <p:sp>
        <p:nvSpPr>
          <p:cNvPr id="13" name="Rectangular Callout 12">
            <a:extLst>
              <a:ext uri="{FF2B5EF4-FFF2-40B4-BE49-F238E27FC236}">
                <a16:creationId xmlns:a16="http://schemas.microsoft.com/office/drawing/2014/main" id="{C9474962-BEE2-0EE6-7DE5-DA90ECFA3239}"/>
              </a:ext>
            </a:extLst>
          </p:cNvPr>
          <p:cNvSpPr/>
          <p:nvPr/>
        </p:nvSpPr>
        <p:spPr>
          <a:xfrm>
            <a:off x="296018" y="1234522"/>
            <a:ext cx="1713339" cy="1967591"/>
          </a:xfrm>
          <a:prstGeom prst="wedgeRectCallout">
            <a:avLst>
              <a:gd name="adj1" fmla="val 30644"/>
              <a:gd name="adj2" fmla="val 8682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175EAA"/>
                </a:solidFill>
                <a:latin typeface="Arial Narrow"/>
                <a:cs typeface="Arial Narrow"/>
              </a:rPr>
              <a:t>Welcome to OUR STORY! </a:t>
            </a:r>
          </a:p>
          <a:p>
            <a:pPr algn="ctr"/>
            <a:r>
              <a:rPr lang="en-US" sz="1600" dirty="0">
                <a:solidFill>
                  <a:srgbClr val="175EAA"/>
                </a:solidFill>
                <a:latin typeface="Arial Narrow"/>
                <a:cs typeface="Arial Narrow"/>
              </a:rPr>
              <a:t>In this topic we explore OVERFISHING &amp; SUSTAINABLE FISHING</a:t>
            </a:r>
          </a:p>
        </p:txBody>
      </p:sp>
    </p:spTree>
    <p:extLst>
      <p:ext uri="{BB962C8B-B14F-4D97-AF65-F5344CB8AC3E}">
        <p14:creationId xmlns:p14="http://schemas.microsoft.com/office/powerpoint/2010/main" val="426512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_Hea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5" name="Picture 14" descr="White_Hear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6" name="Title 1"/>
          <p:cNvSpPr txBox="1">
            <a:spLocks/>
          </p:cNvSpPr>
          <p:nvPr/>
        </p:nvSpPr>
        <p:spPr>
          <a:xfrm>
            <a:off x="110768" y="0"/>
            <a:ext cx="8576033" cy="8583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dirty="0">
                <a:latin typeface="Arial Narrow"/>
                <a:cs typeface="Arial Narrow"/>
              </a:rPr>
              <a:t>HELPFUL STUFF FOR TEACHERS</a:t>
            </a:r>
            <a:endParaRPr lang="en-US" sz="3200" dirty="0"/>
          </a:p>
        </p:txBody>
      </p:sp>
      <p:pic>
        <p:nvPicPr>
          <p:cNvPr id="6" name="Picture 5" descr="Screen Shot 2020-12-19 at 4.19.19 PM.png">
            <a:extLst>
              <a:ext uri="{FF2B5EF4-FFF2-40B4-BE49-F238E27FC236}">
                <a16:creationId xmlns:a16="http://schemas.microsoft.com/office/drawing/2014/main" id="{1A49FE4F-1BB8-C540-B89E-2B97DBA3FE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54342" y="1028094"/>
            <a:ext cx="5580991" cy="3410857"/>
          </a:xfrm>
          <a:prstGeom prst="rect">
            <a:avLst/>
          </a:prstGeom>
        </p:spPr>
      </p:pic>
    </p:spTree>
    <p:extLst>
      <p:ext uri="{BB962C8B-B14F-4D97-AF65-F5344CB8AC3E}">
        <p14:creationId xmlns:p14="http://schemas.microsoft.com/office/powerpoint/2010/main" val="3738382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7" y="128542"/>
            <a:ext cx="8418687" cy="627528"/>
          </a:xfrm>
        </p:spPr>
        <p:txBody>
          <a:bodyPr>
            <a:normAutofit/>
          </a:bodyPr>
          <a:lstStyle/>
          <a:p>
            <a:r>
              <a:rPr lang="x-none" sz="3200" dirty="0"/>
              <a:t>IN THIS TOPIC WE LEARN ABOUT</a:t>
            </a:r>
            <a:r>
              <a:rPr lang="mr-IN" sz="3200" dirty="0"/>
              <a:t>…</a:t>
            </a:r>
            <a:endParaRPr lang="en-US" sz="3200"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39626" flipH="1">
            <a:off x="7515897" y="1239068"/>
            <a:ext cx="2119541" cy="17254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23763">
            <a:off x="7699033" y="3597040"/>
            <a:ext cx="1277954" cy="860740"/>
          </a:xfrm>
          <a:prstGeom prst="rect">
            <a:avLst/>
          </a:prstGeom>
        </p:spPr>
      </p:pic>
      <p:sp>
        <p:nvSpPr>
          <p:cNvPr id="6" name="Rounded Rectangular Callout 5"/>
          <p:cNvSpPr/>
          <p:nvPr/>
        </p:nvSpPr>
        <p:spPr>
          <a:xfrm>
            <a:off x="159697" y="1250930"/>
            <a:ext cx="7156456" cy="3192279"/>
          </a:xfrm>
          <a:prstGeom prst="wedgeRoundRectCallout">
            <a:avLst>
              <a:gd name="adj1" fmla="val 56883"/>
              <a:gd name="adj2" fmla="val -25230"/>
              <a:gd name="adj3" fmla="val 16667"/>
            </a:avLst>
          </a:prstGeom>
          <a:solidFill>
            <a:srgbClr val="175EAA"/>
          </a:solidFill>
        </p:spPr>
        <p:style>
          <a:lnRef idx="1">
            <a:schemeClr val="accent1"/>
          </a:lnRef>
          <a:fillRef idx="3">
            <a:schemeClr val="accent1"/>
          </a:fillRef>
          <a:effectRef idx="2">
            <a:schemeClr val="accent1"/>
          </a:effectRef>
          <a:fontRef idx="minor">
            <a:schemeClr val="lt1"/>
          </a:fontRef>
        </p:style>
        <p:txBody>
          <a:bodyPr rtlCol="0" anchor="ctr"/>
          <a:lstStyle/>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Importance of </a:t>
            </a:r>
            <a:r>
              <a:rPr lang="x-none" sz="2400" dirty="0">
                <a:solidFill>
                  <a:schemeClr val="bg1"/>
                </a:solidFill>
                <a:latin typeface="Arial Narrow"/>
                <a:cs typeface="Arial Narrow"/>
              </a:rPr>
              <a:t>sea creatures &amp; the </a:t>
            </a:r>
            <a:r>
              <a:rPr lang="x-none" sz="2400">
                <a:solidFill>
                  <a:schemeClr val="bg1"/>
                </a:solidFill>
                <a:latin typeface="Arial Narrow"/>
                <a:cs typeface="Arial Narrow"/>
              </a:rPr>
              <a:t>sea </a:t>
            </a:r>
            <a:endParaRPr lang="en-IN"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x-none" sz="2400" dirty="0">
                <a:solidFill>
                  <a:schemeClr val="bg1"/>
                </a:solidFill>
                <a:latin typeface="Arial Narrow"/>
                <a:cs typeface="Arial Narrow"/>
              </a:rPr>
              <a:t>Overfishing &amp; how it impacts people &amp; </a:t>
            </a:r>
            <a:r>
              <a:rPr lang="x-none" sz="2400">
                <a:solidFill>
                  <a:schemeClr val="bg1"/>
                </a:solidFill>
                <a:latin typeface="Arial Narrow"/>
                <a:cs typeface="Arial Narrow"/>
              </a:rPr>
              <a:t>environments </a:t>
            </a:r>
            <a:endParaRPr lang="mi-NZ"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x-none" sz="2400">
                <a:solidFill>
                  <a:schemeClr val="bg1"/>
                </a:solidFill>
                <a:latin typeface="Arial Narrow"/>
                <a:cs typeface="Arial Narrow"/>
              </a:rPr>
              <a:t>The </a:t>
            </a:r>
            <a:r>
              <a:rPr lang="x-none" sz="2400" dirty="0">
                <a:solidFill>
                  <a:schemeClr val="bg1"/>
                </a:solidFill>
                <a:latin typeface="Arial Narrow"/>
                <a:cs typeface="Arial Narrow"/>
              </a:rPr>
              <a:t>Marine Stewardship </a:t>
            </a:r>
            <a:r>
              <a:rPr lang="x-none" sz="2400">
                <a:solidFill>
                  <a:schemeClr val="bg1"/>
                </a:solidFill>
                <a:latin typeface="Arial Narrow"/>
                <a:cs typeface="Arial Narrow"/>
              </a:rPr>
              <a:t>Council </a:t>
            </a:r>
            <a:endParaRPr lang="en-AU"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The Marine Stewardship Council blue fish tick label </a:t>
            </a: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Sustainable fishing </a:t>
            </a: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New scientific and fisheries related vocabulary</a:t>
            </a:r>
          </a:p>
        </p:txBody>
      </p:sp>
      <p:pic>
        <p:nvPicPr>
          <p:cNvPr id="8" name="Picture 7" descr="White_Hear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3" name="Picture 12" descr="Whit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Tree>
    <p:extLst>
      <p:ext uri="{BB962C8B-B14F-4D97-AF65-F5344CB8AC3E}">
        <p14:creationId xmlns:p14="http://schemas.microsoft.com/office/powerpoint/2010/main" val="1601337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dirty="0">
                <a:latin typeface="Arial Narrow"/>
                <a:cs typeface="Arial Narrow"/>
              </a:rPr>
              <a:t>MIHI / INTRODUCTION</a:t>
            </a:r>
            <a:r>
              <a:rPr lang="en-US" sz="3200" dirty="0"/>
              <a:t>	</a:t>
            </a:r>
          </a:p>
        </p:txBody>
      </p:sp>
      <p:pic>
        <p:nvPicPr>
          <p:cNvPr id="15" name="Picture 1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75EAA"/>
                </a:solidFill>
                <a:latin typeface="Arial Narrow"/>
                <a:cs typeface="Arial Narrow"/>
              </a:rPr>
              <a:t>No more sushi! No more fishing! </a:t>
            </a:r>
          </a:p>
          <a:p>
            <a:pPr algn="ctr"/>
            <a:r>
              <a:rPr lang="en-US" sz="2000" dirty="0">
                <a:solidFill>
                  <a:srgbClr val="175EAA"/>
                </a:solidFill>
                <a:latin typeface="Arial Narrow"/>
                <a:cs typeface="Arial Narrow"/>
              </a:rPr>
              <a:t>No more fish &amp; chips! No more</a:t>
            </a:r>
            <a:r>
              <a:rPr lang="mr-IN" sz="2000" dirty="0">
                <a:solidFill>
                  <a:srgbClr val="175EAA"/>
                </a:solidFill>
                <a:latin typeface="Arial Narrow"/>
                <a:cs typeface="Arial Narrow"/>
              </a:rPr>
              <a:t>…</a:t>
            </a:r>
            <a:r>
              <a:rPr lang="mi-NZ" sz="2000" dirty="0">
                <a:solidFill>
                  <a:srgbClr val="175EAA"/>
                </a:solidFill>
                <a:latin typeface="Arial Narrow"/>
                <a:cs typeface="Arial Narrow"/>
              </a:rPr>
              <a:t>.?</a:t>
            </a:r>
            <a:endParaRPr lang="en-US" sz="2000" dirty="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a:solidFill>
                  <a:srgbClr val="175EAA"/>
                </a:solidFill>
                <a:latin typeface="Arial"/>
                <a:cs typeface="Arial"/>
              </a:rPr>
              <a:t>Can you imagine a world without fish?</a:t>
            </a: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175EAA"/>
                </a:solidFill>
                <a:latin typeface="Arial"/>
                <a:cs typeface="Arial"/>
              </a:rPr>
              <a:t>What would that be like?</a:t>
            </a:r>
          </a:p>
        </p:txBody>
      </p:sp>
      <p:pic>
        <p:nvPicPr>
          <p:cNvPr id="23" name="Picture 2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pic>
        <p:nvPicPr>
          <p:cNvPr id="11" name="Picture 10"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12" name="Picture 11" descr="White_Shel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Tree>
    <p:extLst>
      <p:ext uri="{BB962C8B-B14F-4D97-AF65-F5344CB8AC3E}">
        <p14:creationId xmlns:p14="http://schemas.microsoft.com/office/powerpoint/2010/main" val="3461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0065" y="1091377"/>
            <a:ext cx="7581750" cy="3797344"/>
          </a:xfrm>
        </p:spPr>
        <p:txBody>
          <a:bodyPr>
            <a:normAutofit fontScale="62500" lnSpcReduction="20000"/>
          </a:bodyPr>
          <a:lstStyle/>
          <a:p>
            <a:pPr marL="0" indent="0" algn="ctr">
              <a:buNone/>
            </a:pPr>
            <a:r>
              <a:rPr lang="en-US" sz="3600" dirty="0">
                <a:solidFill>
                  <a:srgbClr val="175EAA"/>
                </a:solidFill>
                <a:latin typeface="Arial"/>
                <a:cs typeface="Arial"/>
              </a:rPr>
              <a:t>The good news is</a:t>
            </a:r>
            <a:r>
              <a:rPr lang="mr-IN" sz="3600" dirty="0">
                <a:solidFill>
                  <a:srgbClr val="175EAA"/>
                </a:solidFill>
                <a:latin typeface="Arial"/>
                <a:cs typeface="Arial"/>
              </a:rPr>
              <a:t>…</a:t>
            </a:r>
            <a:r>
              <a:rPr lang="en-US" sz="3600" dirty="0">
                <a:solidFill>
                  <a:srgbClr val="175EAA"/>
                </a:solidFill>
                <a:latin typeface="Arial"/>
                <a:cs typeface="Arial"/>
              </a:rPr>
              <a:t> </a:t>
            </a:r>
            <a:r>
              <a:rPr lang="en-US" dirty="0">
                <a:latin typeface="Arial"/>
                <a:cs typeface="Arial"/>
              </a:rPr>
              <a:t>some special people are working hard to make sure this doesn’t happen!</a:t>
            </a:r>
          </a:p>
          <a:p>
            <a:pPr marL="0" indent="0" algn="ctr">
              <a:buNone/>
            </a:pPr>
            <a:r>
              <a:rPr lang="en-US" sz="4500" dirty="0">
                <a:solidFill>
                  <a:srgbClr val="175EAA"/>
                </a:solidFill>
                <a:latin typeface="Arial Narrow"/>
                <a:cs typeface="Arial Narrow"/>
              </a:rPr>
              <a:t>We will explore their story:</a:t>
            </a:r>
          </a:p>
          <a:p>
            <a:pPr marL="0" indent="0" algn="ctr">
              <a:buNone/>
            </a:pPr>
            <a:r>
              <a:rPr lang="en-US" sz="4500" dirty="0">
                <a:solidFill>
                  <a:srgbClr val="175EAA"/>
                </a:solidFill>
                <a:latin typeface="Arial Narrow"/>
                <a:cs typeface="Arial Narrow"/>
              </a:rPr>
              <a:t>The story of OVERFISHING,</a:t>
            </a:r>
          </a:p>
          <a:p>
            <a:pPr marL="0" indent="0" algn="ctr">
              <a:buNone/>
            </a:pPr>
            <a:r>
              <a:rPr lang="en-US" sz="4500" dirty="0">
                <a:solidFill>
                  <a:srgbClr val="175EAA"/>
                </a:solidFill>
                <a:latin typeface="Arial Narrow"/>
                <a:cs typeface="Arial Narrow"/>
              </a:rPr>
              <a:t>the MARINE STEWARDSHIP COUNCIL</a:t>
            </a:r>
          </a:p>
          <a:p>
            <a:pPr marL="0" indent="0" algn="ctr">
              <a:buNone/>
            </a:pPr>
            <a:r>
              <a:rPr lang="en-US" sz="4500" dirty="0">
                <a:solidFill>
                  <a:srgbClr val="175EAA"/>
                </a:solidFill>
                <a:latin typeface="Arial Narrow"/>
                <a:cs typeface="Arial Narrow"/>
              </a:rPr>
              <a:t>&amp; SUSTAINABLE FISHING</a:t>
            </a:r>
          </a:p>
          <a:p>
            <a:pPr marL="0" indent="0" algn="ctr">
              <a:buNone/>
            </a:pPr>
            <a:r>
              <a:rPr lang="en-US" dirty="0">
                <a:latin typeface="Arial"/>
                <a:cs typeface="Arial"/>
              </a:rPr>
              <a:t>Let’s take a moment to think why and how </a:t>
            </a:r>
            <a:r>
              <a:rPr lang="mr-IN" dirty="0">
                <a:latin typeface="Arial"/>
                <a:cs typeface="Arial"/>
              </a:rPr>
              <a:t>…</a:t>
            </a:r>
            <a:r>
              <a:rPr lang="en-US" sz="3600" dirty="0">
                <a:solidFill>
                  <a:srgbClr val="175EAA"/>
                </a:solidFill>
                <a:latin typeface="Arial"/>
                <a:cs typeface="Arial"/>
              </a:rPr>
              <a:t>the sea is important!</a:t>
            </a:r>
            <a:endParaRPr lang="en-US" sz="3600" dirty="0">
              <a:latin typeface="Arial"/>
              <a:cs typeface="Arial"/>
            </a:endParaRPr>
          </a:p>
        </p:txBody>
      </p:sp>
      <p:pic>
        <p:nvPicPr>
          <p:cNvPr id="10" name="Picture 9" descr="Blue_Hear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277530">
            <a:off x="1027359" y="2988363"/>
            <a:ext cx="800949" cy="655322"/>
          </a:xfrm>
          <a:prstGeom prst="rect">
            <a:avLst/>
          </a:prstGeom>
        </p:spPr>
      </p:pic>
      <p:pic>
        <p:nvPicPr>
          <p:cNvPr id="3" name="Picture 2"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452963">
            <a:off x="6593887" y="1981733"/>
            <a:ext cx="893064" cy="792480"/>
          </a:xfrm>
          <a:prstGeom prst="rect">
            <a:avLst/>
          </a:prstGeom>
        </p:spPr>
      </p:pic>
      <p:pic>
        <p:nvPicPr>
          <p:cNvPr id="6" name="Picture 5"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90106" flipH="1">
            <a:off x="7410416" y="2608574"/>
            <a:ext cx="1394421" cy="1399805"/>
          </a:xfrm>
          <a:prstGeom prst="rect">
            <a:avLst/>
          </a:prstGeom>
        </p:spPr>
      </p:pic>
      <p:pic>
        <p:nvPicPr>
          <p:cNvPr id="9" name="Picture 8" descr="White_Shell.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11" name="Picture 10" descr="White_She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
        <p:nvSpPr>
          <p:cNvPr id="12" name="Title 1"/>
          <p:cNvSpPr>
            <a:spLocks noGrp="1"/>
          </p:cNvSpPr>
          <p:nvPr>
            <p:ph type="title"/>
          </p:nvPr>
        </p:nvSpPr>
        <p:spPr>
          <a:xfrm>
            <a:off x="220494" y="185706"/>
            <a:ext cx="8359130" cy="627528"/>
          </a:xfrm>
        </p:spPr>
        <p:txBody>
          <a:bodyPr>
            <a:normAutofit/>
          </a:bodyPr>
          <a:lstStyle/>
          <a:p>
            <a:r>
              <a:rPr lang="en-US" sz="3200" dirty="0">
                <a:latin typeface="Arial Narrow"/>
                <a:cs typeface="Arial Narrow"/>
              </a:rPr>
              <a:t>MIHI / INTRODUCTION</a:t>
            </a:r>
            <a:r>
              <a:rPr lang="en-US" sz="3200" dirty="0"/>
              <a:t>	</a:t>
            </a:r>
          </a:p>
        </p:txBody>
      </p:sp>
    </p:spTree>
    <p:extLst>
      <p:ext uri="{BB962C8B-B14F-4D97-AF65-F5344CB8AC3E}">
        <p14:creationId xmlns:p14="http://schemas.microsoft.com/office/powerpoint/2010/main" val="11788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dissolve">
                                      <p:cBhvr>
                                        <p:cTn id="33" dur="500"/>
                                        <p:tgtEl>
                                          <p:spTgt spid="4">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dissolve">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2613" y="2625886"/>
            <a:ext cx="4432781" cy="1973648"/>
          </a:xfrm>
          <a:prstGeom prst="rect">
            <a:avLst/>
          </a:prstGeom>
        </p:spPr>
      </p:pic>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164" y="775968"/>
            <a:ext cx="4599077" cy="4047533"/>
          </a:xfrm>
          <a:prstGeom prst="rect">
            <a:avLst/>
          </a:prstGeom>
        </p:spPr>
      </p:pic>
      <p:sp>
        <p:nvSpPr>
          <p:cNvPr id="5" name="Content Placeholder 4"/>
          <p:cNvSpPr>
            <a:spLocks noGrp="1"/>
          </p:cNvSpPr>
          <p:nvPr>
            <p:ph sz="half" idx="1"/>
          </p:nvPr>
        </p:nvSpPr>
        <p:spPr>
          <a:xfrm>
            <a:off x="398079" y="991737"/>
            <a:ext cx="4123557" cy="3501133"/>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 DISCUSSION</a:t>
            </a:r>
          </a:p>
          <a:p>
            <a:pPr marL="0" indent="0">
              <a:spcBef>
                <a:spcPts val="300"/>
              </a:spcBef>
              <a:spcAft>
                <a:spcPts val="300"/>
              </a:spcAft>
              <a:buNone/>
            </a:pPr>
            <a:r>
              <a:rPr lang="en-US" sz="2000" dirty="0">
                <a:latin typeface="Arial"/>
                <a:cs typeface="Arial"/>
              </a:rPr>
              <a:t>I</a:t>
            </a:r>
            <a:r>
              <a:rPr lang="mi-NZ" sz="2000" dirty="0">
                <a:latin typeface="Arial"/>
                <a:cs typeface="Arial"/>
              </a:rPr>
              <a:t>n te ao </a:t>
            </a:r>
            <a:r>
              <a:rPr lang="en-US" sz="2000" dirty="0">
                <a:latin typeface="Arial"/>
                <a:cs typeface="Arial"/>
              </a:rPr>
              <a:t>Māori [the Māori world]:</a:t>
            </a:r>
          </a:p>
          <a:p>
            <a:pPr>
              <a:spcBef>
                <a:spcPts val="300"/>
              </a:spcBef>
              <a:spcAft>
                <a:spcPts val="300"/>
              </a:spcAft>
            </a:pPr>
            <a:r>
              <a:rPr lang="en-US" sz="1800" dirty="0">
                <a:latin typeface="Arial"/>
                <a:cs typeface="Arial"/>
              </a:rPr>
              <a:t>All things are inter-connected</a:t>
            </a:r>
          </a:p>
          <a:p>
            <a:pPr>
              <a:spcBef>
                <a:spcPts val="300"/>
              </a:spcBef>
              <a:spcAft>
                <a:spcPts val="300"/>
              </a:spcAft>
            </a:pPr>
            <a:r>
              <a:rPr lang="en-US" sz="1800" dirty="0">
                <a:latin typeface="Arial"/>
                <a:cs typeface="Arial"/>
              </a:rPr>
              <a:t>We are related to the sea through whakapapa [family tree]</a:t>
            </a:r>
          </a:p>
          <a:p>
            <a:pPr>
              <a:spcBef>
                <a:spcPts val="300"/>
              </a:spcBef>
              <a:spcAft>
                <a:spcPts val="300"/>
              </a:spcAft>
            </a:pPr>
            <a:r>
              <a:rPr lang="en-US" sz="1800" dirty="0">
                <a:latin typeface="Arial"/>
                <a:cs typeface="Arial"/>
              </a:rPr>
              <a:t>People and the sea are children of </a:t>
            </a:r>
            <a:r>
              <a:rPr lang="en-US" sz="1800" dirty="0" err="1">
                <a:latin typeface="Arial"/>
                <a:cs typeface="Arial"/>
              </a:rPr>
              <a:t>Papatūānuku</a:t>
            </a:r>
            <a:r>
              <a:rPr lang="en-US" sz="1800" dirty="0">
                <a:latin typeface="Arial"/>
                <a:cs typeface="Arial"/>
              </a:rPr>
              <a:t> [earth mother] and </a:t>
            </a:r>
            <a:r>
              <a:rPr lang="en-US" sz="1800" dirty="0" err="1">
                <a:latin typeface="Arial"/>
                <a:cs typeface="Arial"/>
              </a:rPr>
              <a:t>Ranginui</a:t>
            </a:r>
            <a:r>
              <a:rPr lang="en-US" sz="1800" dirty="0">
                <a:latin typeface="Arial"/>
                <a:cs typeface="Arial"/>
              </a:rPr>
              <a:t> [sky father]</a:t>
            </a:r>
          </a:p>
          <a:p>
            <a:pPr>
              <a:spcBef>
                <a:spcPts val="300"/>
              </a:spcBef>
              <a:spcAft>
                <a:spcPts val="300"/>
              </a:spcAft>
            </a:pPr>
            <a:r>
              <a:rPr lang="en-US" sz="1800" dirty="0">
                <a:latin typeface="Arial"/>
                <a:cs typeface="Arial"/>
              </a:rPr>
              <a:t>“Ko au te moana, te moana </a:t>
            </a:r>
            <a:r>
              <a:rPr lang="en-US" sz="1800" dirty="0" err="1">
                <a:latin typeface="Arial"/>
                <a:cs typeface="Arial"/>
              </a:rPr>
              <a:t>ko</a:t>
            </a:r>
            <a:r>
              <a:rPr lang="en-US" sz="1800" dirty="0">
                <a:latin typeface="Arial"/>
                <a:cs typeface="Arial"/>
              </a:rPr>
              <a:t> au” [I am the sea, the sea is me]</a:t>
            </a:r>
          </a:p>
          <a:p>
            <a:pPr>
              <a:spcBef>
                <a:spcPts val="300"/>
              </a:spcBef>
              <a:spcAft>
                <a:spcPts val="300"/>
              </a:spcAft>
            </a:pPr>
            <a:endParaRPr lang="en-US" sz="1800" dirty="0">
              <a:latin typeface="Arial Narrow"/>
              <a:cs typeface="Arial Narrow"/>
            </a:endParaRPr>
          </a:p>
          <a:p>
            <a:pPr>
              <a:spcBef>
                <a:spcPts val="300"/>
              </a:spcBef>
              <a:spcAft>
                <a:spcPts val="300"/>
              </a:spcAft>
            </a:pPr>
            <a:endParaRPr lang="en-US" sz="1800" dirty="0">
              <a:latin typeface="Arial Narrow"/>
              <a:cs typeface="Arial Narrow"/>
            </a:endParaRPr>
          </a:p>
        </p:txBody>
      </p:sp>
      <p:sp>
        <p:nvSpPr>
          <p:cNvPr id="9" name="Content Placeholder 4"/>
          <p:cNvSpPr txBox="1">
            <a:spLocks/>
          </p:cNvSpPr>
          <p:nvPr/>
        </p:nvSpPr>
        <p:spPr>
          <a:xfrm>
            <a:off x="5156427" y="2965460"/>
            <a:ext cx="3583715" cy="1789161"/>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800" dirty="0"/>
          </a:p>
        </p:txBody>
      </p:sp>
      <p:sp>
        <p:nvSpPr>
          <p:cNvPr id="12" name="Rectangle 11"/>
          <p:cNvSpPr/>
          <p:nvPr/>
        </p:nvSpPr>
        <p:spPr>
          <a:xfrm rot="16452081">
            <a:off x="8019126" y="1759931"/>
            <a:ext cx="1702090" cy="292388"/>
          </a:xfrm>
          <a:prstGeom prst="rect">
            <a:avLst/>
          </a:prstGeom>
        </p:spPr>
        <p:txBody>
          <a:bodyPr wrap="none">
            <a:spAutoFit/>
          </a:bodyPr>
          <a:lstStyle/>
          <a:p>
            <a:r>
              <a:rPr lang="en-US" sz="1300" dirty="0"/>
              <a:t>Source: Te </a:t>
            </a:r>
            <a:r>
              <a:rPr lang="en-US" sz="1300" dirty="0" err="1"/>
              <a:t>Ara.govt.nz</a:t>
            </a:r>
            <a:r>
              <a:rPr lang="en-US" sz="1300" dirty="0"/>
              <a:t>  </a:t>
            </a:r>
          </a:p>
        </p:txBody>
      </p:sp>
      <p:sp>
        <p:nvSpPr>
          <p:cNvPr id="16" name="Title 15"/>
          <p:cNvSpPr>
            <a:spLocks noGrp="1"/>
          </p:cNvSpPr>
          <p:nvPr>
            <p:ph type="title"/>
          </p:nvPr>
        </p:nvSpPr>
        <p:spPr>
          <a:xfrm>
            <a:off x="130151" y="110534"/>
            <a:ext cx="9013850" cy="627528"/>
          </a:xfrm>
        </p:spPr>
        <p:txBody>
          <a:bodyPr>
            <a:normAutofit fontScale="90000"/>
          </a:bodyPr>
          <a:lstStyle/>
          <a:p>
            <a:r>
              <a:rPr lang="en-US" sz="3600" dirty="0">
                <a:latin typeface="Arial Narrow"/>
                <a:cs typeface="Arial Narrow"/>
              </a:rPr>
              <a:t>IMPORTANCE OF THE SEA TO US </a:t>
            </a:r>
            <a:br>
              <a:rPr lang="en-US" sz="3600" dirty="0"/>
            </a:br>
            <a:r>
              <a:rPr lang="en-US" sz="2200" dirty="0">
                <a:latin typeface="Arial Narrow"/>
                <a:cs typeface="Arial Narrow"/>
              </a:rPr>
              <a:t>Focusing Questions: Why is the sea important for me? How am I connected with the sea?</a:t>
            </a: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pic>
        <p:nvPicPr>
          <p:cNvPr id="7" name="Te Ara whakapapa of oceans.gif" descr="/Users/rika/Dropbox/MSC Job/2020/Te Ara whakapapa of oceans.gif"/>
          <p:cNvPicPr>
            <a:picLocks noGrp="1" noChangeAspect="1"/>
          </p:cNvPicPr>
          <p:nvPr>
            <p:ph sz="half" idx="2"/>
          </p:nvPr>
        </p:nvPicPr>
        <p:blipFill rotWithShape="1">
          <a:blip r:embed="rId5" r:link="rId6" cstate="screen">
            <a:extLst>
              <a:ext uri="{28A0092B-C50C-407E-A947-70E740481C1C}">
                <a14:useLocalDpi xmlns:a14="http://schemas.microsoft.com/office/drawing/2010/main"/>
              </a:ext>
            </a:extLst>
          </a:blip>
          <a:srcRect t="1061" b="12879"/>
          <a:stretch>
            <a:fillRect/>
          </a:stretch>
        </p:blipFill>
        <p:spPr>
          <a:xfrm rot="235503">
            <a:off x="5127112" y="1095147"/>
            <a:ext cx="3571076" cy="1348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4"/>
          <p:cNvSpPr txBox="1">
            <a:spLocks/>
          </p:cNvSpPr>
          <p:nvPr/>
        </p:nvSpPr>
        <p:spPr>
          <a:xfrm>
            <a:off x="4692005" y="2850259"/>
            <a:ext cx="4187529" cy="2265472"/>
          </a:xfrm>
          <a:prstGeom prst="rect">
            <a:avLst/>
          </a:prstGeom>
          <a:noFill/>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kai moana [seafood] have you eaten or caught lately? </a:t>
            </a:r>
          </a:p>
          <a:p>
            <a:pPr marL="0" indent="0" algn="ctr">
              <a:spcBef>
                <a:spcPts val="300"/>
              </a:spcBef>
              <a:spcAft>
                <a:spcPts val="300"/>
              </a:spcAft>
              <a:buNone/>
            </a:pPr>
            <a:r>
              <a:rPr lang="en-US" sz="1800" dirty="0">
                <a:latin typeface="Arial"/>
                <a:cs typeface="Arial"/>
              </a:rPr>
              <a:t>What beaches have you visited? </a:t>
            </a:r>
          </a:p>
        </p:txBody>
      </p:sp>
    </p:spTree>
    <p:extLst>
      <p:ext uri="{BB962C8B-B14F-4D97-AF65-F5344CB8AC3E}">
        <p14:creationId xmlns:p14="http://schemas.microsoft.com/office/powerpoint/2010/main" val="357049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dissolv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dissolve">
                                      <p:cBhvr>
                                        <p:cTn id="38" dur="500"/>
                                        <p:tgtEl>
                                          <p:spTgt spid="5">
                                            <p:txEl>
                                              <p:pRg st="5" end="5"/>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dissolve">
                                      <p:cBhvr>
                                        <p:cTn id="41" dur="500"/>
                                        <p:tgtEl>
                                          <p:spTgt spid="13">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dissolve">
                                      <p:cBhvr>
                                        <p:cTn id="44" dur="500"/>
                                        <p:tgtEl>
                                          <p:spTgt spid="13">
                                            <p:txEl>
                                              <p:pRg st="1" end="1"/>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dissolve">
                                      <p:cBhvr>
                                        <p:cTn id="4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115561</TotalTime>
  <Words>4253</Words>
  <Application>Microsoft Macintosh PowerPoint</Application>
  <PresentationFormat>On-screen Show (16:9)</PresentationFormat>
  <Paragraphs>484</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vt:lpstr>
      <vt:lpstr>Arial Narrow</vt:lpstr>
      <vt:lpstr>Calibri</vt:lpstr>
      <vt:lpstr>Cambria</vt:lpstr>
      <vt:lpstr>Local Brewery Five</vt:lpstr>
      <vt:lpstr>Lucida Grande</vt:lpstr>
      <vt:lpstr>Meta office pro</vt:lpstr>
      <vt:lpstr>Meta Pro</vt:lpstr>
      <vt:lpstr>MetaPro-Normal</vt:lpstr>
      <vt:lpstr>Office Theme</vt:lpstr>
      <vt:lpstr>PowerPoint Presentation</vt:lpstr>
      <vt:lpstr>PowerPoint Presentation</vt:lpstr>
      <vt:lpstr>HELPFUL STUFF FOR TEACHERS</vt:lpstr>
      <vt:lpstr>HELPFUL STUFF FOR TEACHERS </vt:lpstr>
      <vt:lpstr>PowerPoint Presentation</vt:lpstr>
      <vt:lpstr>IN THIS TOPIC WE LEARN ABOUT…</vt:lpstr>
      <vt:lpstr>MIHI / INTRODUCTION </vt:lpstr>
      <vt:lpstr>MIHI / INTRODUCTION </vt:lpstr>
      <vt:lpstr>IMPORTANCE OF THE SEA TO US  Focusing Questions: Why is the sea important for me? How am I connected with the sea?</vt:lpstr>
      <vt:lpstr>IMPORTANCE OF THE SEA TO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604</cp:revision>
  <dcterms:created xsi:type="dcterms:W3CDTF">2020-01-12T01:38:21Z</dcterms:created>
  <dcterms:modified xsi:type="dcterms:W3CDTF">2024-05-07T05:51:31Z</dcterms:modified>
</cp:coreProperties>
</file>