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463" r:id="rId2"/>
    <p:sldId id="259" r:id="rId3"/>
    <p:sldId id="462" r:id="rId4"/>
    <p:sldId id="260" r:id="rId5"/>
    <p:sldId id="421" r:id="rId6"/>
    <p:sldId id="263" r:id="rId7"/>
    <p:sldId id="422" r:id="rId8"/>
    <p:sldId id="267" r:id="rId9"/>
    <p:sldId id="406" r:id="rId10"/>
    <p:sldId id="425" r:id="rId11"/>
    <p:sldId id="407" r:id="rId12"/>
    <p:sldId id="404" r:id="rId13"/>
    <p:sldId id="427" r:id="rId14"/>
    <p:sldId id="446" r:id="rId15"/>
    <p:sldId id="416" r:id="rId16"/>
    <p:sldId id="410" r:id="rId17"/>
    <p:sldId id="445" r:id="rId18"/>
    <p:sldId id="449" r:id="rId19"/>
    <p:sldId id="448" r:id="rId20"/>
    <p:sldId id="451" r:id="rId21"/>
    <p:sldId id="423" r:id="rId22"/>
    <p:sldId id="450" r:id="rId23"/>
    <p:sldId id="411" r:id="rId24"/>
    <p:sldId id="418" r:id="rId25"/>
    <p:sldId id="419" r:id="rId26"/>
    <p:sldId id="412" r:id="rId27"/>
    <p:sldId id="413" r:id="rId28"/>
    <p:sldId id="415" r:id="rId29"/>
    <p:sldId id="414" r:id="rId30"/>
    <p:sldId id="432" r:id="rId31"/>
    <p:sldId id="436" r:id="rId32"/>
    <p:sldId id="437" r:id="rId33"/>
    <p:sldId id="438" r:id="rId34"/>
    <p:sldId id="440" r:id="rId35"/>
    <p:sldId id="433" r:id="rId36"/>
    <p:sldId id="441" r:id="rId37"/>
    <p:sldId id="420" r:id="rId38"/>
    <p:sldId id="454" r:id="rId39"/>
    <p:sldId id="455" r:id="rId40"/>
    <p:sldId id="435" r:id="rId41"/>
    <p:sldId id="456" r:id="rId42"/>
    <p:sldId id="457" r:id="rId43"/>
    <p:sldId id="458" r:id="rId44"/>
    <p:sldId id="459" r:id="rId45"/>
    <p:sldId id="460" r:id="rId46"/>
    <p:sldId id="461" r:id="rId47"/>
    <p:sldId id="409" r:id="rId4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5DAA"/>
    <a:srgbClr val="00B194"/>
    <a:srgbClr val="002E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D9772-E512-F04A-A79A-9EBDCCAFB3D5}" v="1" dt="2024-06-02T07:16:16.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3" autoAdjust="0"/>
    <p:restoredTop sz="59894" autoAdjust="0"/>
  </p:normalViewPr>
  <p:slideViewPr>
    <p:cSldViewPr snapToGrid="0" snapToObjects="1">
      <p:cViewPr varScale="1">
        <p:scale>
          <a:sx n="87" d="100"/>
          <a:sy n="87" d="100"/>
        </p:scale>
        <p:origin x="2272" y="192"/>
      </p:cViewPr>
      <p:guideLst>
        <p:guide orient="horz" pos="1620"/>
        <p:guide pos="2880"/>
      </p:guideLst>
    </p:cSldViewPr>
  </p:slideViewPr>
  <p:outlineViewPr>
    <p:cViewPr>
      <p:scale>
        <a:sx n="33" d="100"/>
        <a:sy n="33" d="100"/>
      </p:scale>
      <p:origin x="0" y="24160"/>
    </p:cViewPr>
  </p:outlineViewPr>
  <p:notesTextViewPr>
    <p:cViewPr>
      <p:scale>
        <a:sx n="100" d="100"/>
        <a:sy n="100" d="100"/>
      </p:scale>
      <p:origin x="0" y="0"/>
    </p:cViewPr>
  </p:notesTextViewPr>
  <p:sorterViewPr>
    <p:cViewPr>
      <p:scale>
        <a:sx n="66" d="100"/>
        <a:sy n="66" d="100"/>
      </p:scale>
      <p:origin x="0" y="512"/>
    </p:cViewPr>
  </p:sorterViewPr>
  <p:notesViewPr>
    <p:cSldViewPr snapToGrid="0" snapToObjects="1">
      <p:cViewPr varScale="1">
        <p:scale>
          <a:sx n="82" d="100"/>
          <a:sy n="82" d="100"/>
        </p:scale>
        <p:origin x="-28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a Milne" userId="d5d520ec-da04-4164-b1f6-43a48e255efa" providerId="ADAL" clId="{732D9772-E512-F04A-A79A-9EBDCCAFB3D5}"/>
    <pc:docChg chg="modSld">
      <pc:chgData name="Rika Milne" userId="d5d520ec-da04-4164-b1f6-43a48e255efa" providerId="ADAL" clId="{732D9772-E512-F04A-A79A-9EBDCCAFB3D5}" dt="2024-06-02T07:17:07.201" v="2" actId="20577"/>
      <pc:docMkLst>
        <pc:docMk/>
      </pc:docMkLst>
      <pc:sldChg chg="modSp mod">
        <pc:chgData name="Rika Milne" userId="d5d520ec-da04-4164-b1f6-43a48e255efa" providerId="ADAL" clId="{732D9772-E512-F04A-A79A-9EBDCCAFB3D5}" dt="2024-06-02T07:17:07.201" v="2" actId="20577"/>
        <pc:sldMkLst>
          <pc:docMk/>
          <pc:sldMk cId="787782618" sldId="415"/>
        </pc:sldMkLst>
        <pc:spChg chg="mod">
          <ac:chgData name="Rika Milne" userId="d5d520ec-da04-4164-b1f6-43a48e255efa" providerId="ADAL" clId="{732D9772-E512-F04A-A79A-9EBDCCAFB3D5}" dt="2024-06-02T07:17:07.201" v="2" actId="20577"/>
          <ac:spMkLst>
            <pc:docMk/>
            <pc:sldMk cId="787782618" sldId="415"/>
            <ac:spMk id="3" creationId="{00000000-0000-0000-0000-000000000000}"/>
          </ac:spMkLst>
        </pc:spChg>
      </pc:sldChg>
      <pc:sldChg chg="addSp modSp mod">
        <pc:chgData name="Rika Milne" userId="d5d520ec-da04-4164-b1f6-43a48e255efa" providerId="ADAL" clId="{732D9772-E512-F04A-A79A-9EBDCCAFB3D5}" dt="2024-06-02T07:16:19.228" v="1" actId="1076"/>
        <pc:sldMkLst>
          <pc:docMk/>
          <pc:sldMk cId="2583501030" sldId="463"/>
        </pc:sldMkLst>
        <pc:spChg chg="add mod">
          <ac:chgData name="Rika Milne" userId="d5d520ec-da04-4164-b1f6-43a48e255efa" providerId="ADAL" clId="{732D9772-E512-F04A-A79A-9EBDCCAFB3D5}" dt="2024-06-02T07:16:19.228" v="1" actId="1076"/>
          <ac:spMkLst>
            <pc:docMk/>
            <pc:sldMk cId="2583501030" sldId="463"/>
            <ac:spMk id="2" creationId="{AAE9922D-38C6-97A3-4DBC-B2B7F8D489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AA122-7A35-9745-A26A-EE8C50CA7602}" type="datetimeFigureOut">
              <a:rPr lang="en-US" smtClean="0"/>
              <a:t>6/2/24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0999" y="4343400"/>
            <a:ext cx="6096001" cy="4114800"/>
          </a:xfrm>
          <a:prstGeom prst="rect">
            <a:avLst/>
          </a:prstGeom>
        </p:spPr>
        <p:txBody>
          <a:bodyPr vert="horz" lIns="91440" tIns="45720" rIns="91440" bIns="45720" rtlCol="0"/>
          <a:lstStyle/>
          <a:p>
            <a:pPr lvl="0"/>
            <a:r>
              <a:rPr lang="mi-NZ" dirty="0"/>
              <a:t>Click to edit Master text styles</a:t>
            </a:r>
          </a:p>
          <a:p>
            <a:pPr lvl="1"/>
            <a:r>
              <a:rPr lang="mi-NZ" dirty="0"/>
              <a:t>Second level</a:t>
            </a:r>
          </a:p>
          <a:p>
            <a:pPr lvl="2"/>
            <a:r>
              <a:rPr lang="mi-NZ" dirty="0"/>
              <a:t>Third level</a:t>
            </a:r>
          </a:p>
          <a:p>
            <a:pPr lvl="3"/>
            <a:r>
              <a:rPr lang="mi-NZ" dirty="0"/>
              <a:t>Fourth level</a:t>
            </a:r>
          </a:p>
          <a:p>
            <a:pPr lvl="4"/>
            <a:r>
              <a:rPr lang="mi-NZ" dirty="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DFFE2-AB0B-A546-BA03-FA78CA7417E4}" type="slidenum">
              <a:rPr lang="en-US" smtClean="0"/>
              <a:t>‹#›</a:t>
            </a:fld>
            <a:endParaRPr lang="en-US"/>
          </a:p>
        </p:txBody>
      </p:sp>
    </p:spTree>
    <p:extLst>
      <p:ext uri="{BB962C8B-B14F-4D97-AF65-F5344CB8AC3E}">
        <p14:creationId xmlns:p14="http://schemas.microsoft.com/office/powerpoint/2010/main" val="20214464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200" kern="1200">
        <a:solidFill>
          <a:schemeClr val="tx1"/>
        </a:solidFill>
        <a:latin typeface="Arial"/>
        <a:ea typeface="+mn-ea"/>
        <a:cs typeface="Arial"/>
      </a:defRPr>
    </a:lvl2pPr>
    <a:lvl3pPr marL="914400" algn="l" defTabSz="457200" rtl="0" eaLnBrk="1" latinLnBrk="0" hangingPunct="1">
      <a:defRPr sz="1200" kern="1200">
        <a:solidFill>
          <a:schemeClr val="tx1"/>
        </a:solidFill>
        <a:latin typeface="Arial"/>
        <a:ea typeface="+mn-ea"/>
        <a:cs typeface="Arial"/>
      </a:defRPr>
    </a:lvl3pPr>
    <a:lvl4pPr marL="1371600" algn="l" defTabSz="457200" rtl="0" eaLnBrk="1" latinLnBrk="0" hangingPunct="1">
      <a:defRPr sz="1200" kern="1200">
        <a:solidFill>
          <a:schemeClr val="tx1"/>
        </a:solidFill>
        <a:latin typeface="Arial"/>
        <a:ea typeface="+mn-ea"/>
        <a:cs typeface="Arial"/>
      </a:defRPr>
    </a:lvl4pPr>
    <a:lvl5pPr marL="1828800" algn="l" defTabSz="457200" rtl="0" eaLnBrk="1" latinLnBrk="0" hangingPunct="1">
      <a:defRPr sz="12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new-zealand-hoki.msc.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new-zealand-hoki.msc.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onsumerprotection.govt.nz/resources-2/school-resources/year-9-10-school-resources/module-2-consumer-pow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4DFFE2-AB0B-A546-BA03-FA78CA7417E4}" type="slidenum">
              <a:rPr lang="en-US" smtClean="0"/>
              <a:t>2</a:t>
            </a:fld>
            <a:endParaRPr lang="en-US"/>
          </a:p>
        </p:txBody>
      </p:sp>
    </p:spTree>
    <p:extLst>
      <p:ext uri="{BB962C8B-B14F-4D97-AF65-F5344CB8AC3E}">
        <p14:creationId xmlns:p14="http://schemas.microsoft.com/office/powerpoint/2010/main" val="3245551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sz="1200" b="1" kern="1200" baseline="0" dirty="0">
              <a:solidFill>
                <a:srgbClr val="175EAA"/>
              </a:solidFill>
              <a:effectLst/>
              <a:latin typeface="MetaPro-Normal"/>
              <a:cs typeface="MetaPro-Normal"/>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100" b="0" baseline="0" dirty="0">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MetaPro-Normal"/>
                <a:cs typeface="MetaPro-Normal"/>
              </a:rPr>
              <a:t>HISTORY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MetaPro-Normal"/>
                <a:cs typeface="MetaPro-Normal"/>
              </a:rPr>
              <a:t>Te Ara Encyclopedia is a great place to start</a:t>
            </a:r>
            <a:endParaRPr lang="en-US" sz="1200" b="1" baseline="0" dirty="0">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MetaPro-Normal"/>
                <a:cs typeface="MetaPro-Normal"/>
              </a:rPr>
              <a:t>GEOGRAPHY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a:latin typeface="MetaPro-Normal"/>
                <a:cs typeface="MetaPro-Normal"/>
              </a:rPr>
              <a:t>How some counties are more sea than land: https://</a:t>
            </a:r>
            <a:r>
              <a:rPr lang="en-US" sz="1200" b="0" baseline="0" dirty="0" err="1">
                <a:latin typeface="MetaPro-Normal"/>
                <a:cs typeface="MetaPro-Normal"/>
              </a:rPr>
              <a:t>www.weforum.org</a:t>
            </a:r>
            <a:r>
              <a:rPr lang="en-US" sz="1200" b="0" baseline="0" dirty="0">
                <a:latin typeface="MetaPro-Normal"/>
                <a:cs typeface="MetaPro-Normal"/>
              </a:rPr>
              <a:t>/agenda/2017/10/global-ocean-governance-all-at-sea/</a:t>
            </a:r>
          </a:p>
        </p:txBody>
      </p:sp>
      <p:sp>
        <p:nvSpPr>
          <p:cNvPr id="4" name="Slide Number Placeholder 3"/>
          <p:cNvSpPr>
            <a:spLocks noGrp="1"/>
          </p:cNvSpPr>
          <p:nvPr>
            <p:ph type="sldNum" sz="quarter" idx="10"/>
          </p:nvPr>
        </p:nvSpPr>
        <p:spPr/>
        <p:txBody>
          <a:bodyPr/>
          <a:lstStyle/>
          <a:p>
            <a:fld id="{36961C54-CE56-C942-86C7-3C671D5B96FC}" type="slidenum">
              <a:rPr lang="en-US" smtClean="0"/>
              <a:t>11</a:t>
            </a:fld>
            <a:endParaRPr lang="en-US"/>
          </a:p>
        </p:txBody>
      </p:sp>
    </p:spTree>
    <p:extLst>
      <p:ext uri="{BB962C8B-B14F-4D97-AF65-F5344CB8AC3E}">
        <p14:creationId xmlns:p14="http://schemas.microsoft.com/office/powerpoint/2010/main" val="52154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r>
              <a:rPr lang="en-US" baseline="0" dirty="0"/>
              <a:t>https://</a:t>
            </a:r>
            <a:r>
              <a:rPr lang="en-US" baseline="0" dirty="0" err="1"/>
              <a:t>www.youtube.com</a:t>
            </a:r>
            <a:r>
              <a:rPr lang="en-US" baseline="0" dirty="0"/>
              <a:t>/</a:t>
            </a:r>
            <a:r>
              <a:rPr lang="en-US" baseline="0" dirty="0" err="1"/>
              <a:t>watch?v</a:t>
            </a:r>
            <a:r>
              <a:rPr lang="en-US" baseline="0" dirty="0"/>
              <a:t>=</a:t>
            </a:r>
            <a:r>
              <a:rPr lang="en-US" baseline="0" dirty="0" err="1"/>
              <a:t>EFT_SnfASNA&amp;feature</a:t>
            </a:r>
            <a:r>
              <a:rPr lang="en-US" baseline="0" dirty="0"/>
              <a:t>=</a:t>
            </a:r>
            <a:r>
              <a:rPr lang="en-US" baseline="0" dirty="0" err="1"/>
              <a:t>emb_logo</a:t>
            </a:r>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12</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r>
              <a:rPr lang="en-US" baseline="0" dirty="0"/>
              <a:t>See teacher outline for fully developed activities and resources to support.</a:t>
            </a:r>
          </a:p>
        </p:txBody>
      </p:sp>
      <p:sp>
        <p:nvSpPr>
          <p:cNvPr id="4" name="Slide Number Placeholder 3"/>
          <p:cNvSpPr>
            <a:spLocks noGrp="1"/>
          </p:cNvSpPr>
          <p:nvPr>
            <p:ph type="sldNum" sz="quarter" idx="10"/>
          </p:nvPr>
        </p:nvSpPr>
        <p:spPr/>
        <p:txBody>
          <a:bodyPr/>
          <a:lstStyle/>
          <a:p>
            <a:fld id="{F84DFFE2-AB0B-A546-BA03-FA78CA7417E4}" type="slidenum">
              <a:rPr lang="en-US" smtClean="0"/>
              <a:t>13</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r>
              <a:rPr lang="en-US" baseline="0" dirty="0"/>
              <a:t>See teacher outline for fully developed activities and resources to support.</a:t>
            </a:r>
          </a:p>
        </p:txBody>
      </p:sp>
      <p:sp>
        <p:nvSpPr>
          <p:cNvPr id="4" name="Slide Number Placeholder 3"/>
          <p:cNvSpPr>
            <a:spLocks noGrp="1"/>
          </p:cNvSpPr>
          <p:nvPr>
            <p:ph type="sldNum" sz="quarter" idx="10"/>
          </p:nvPr>
        </p:nvSpPr>
        <p:spPr/>
        <p:txBody>
          <a:bodyPr/>
          <a:lstStyle/>
          <a:p>
            <a:fld id="{F84DFFE2-AB0B-A546-BA03-FA78CA7417E4}" type="slidenum">
              <a:rPr lang="en-US" smtClean="0"/>
              <a:t>14</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baseline="0" dirty="0">
              <a:latin typeface="MetaPro-Normal"/>
              <a:cs typeface="MetaPro-Normal"/>
            </a:endParaRPr>
          </a:p>
        </p:txBody>
      </p:sp>
      <p:sp>
        <p:nvSpPr>
          <p:cNvPr id="4" name="Slide Number Placeholder 3"/>
          <p:cNvSpPr>
            <a:spLocks noGrp="1"/>
          </p:cNvSpPr>
          <p:nvPr>
            <p:ph type="sldNum" sz="quarter" idx="10"/>
          </p:nvPr>
        </p:nvSpPr>
        <p:spPr/>
        <p:txBody>
          <a:bodyPr/>
          <a:lstStyle/>
          <a:p>
            <a:fld id="{36961C54-CE56-C942-86C7-3C671D5B96FC}" type="slidenum">
              <a:rPr lang="en-US" smtClean="0"/>
              <a:t>15</a:t>
            </a:fld>
            <a:endParaRPr lang="en-US"/>
          </a:p>
        </p:txBody>
      </p:sp>
    </p:spTree>
    <p:extLst>
      <p:ext uri="{BB962C8B-B14F-4D97-AF65-F5344CB8AC3E}">
        <p14:creationId xmlns:p14="http://schemas.microsoft.com/office/powerpoint/2010/main" val="521545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16</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r>
              <a:rPr lang="en-US" baseline="0" dirty="0"/>
              <a:t>See teacher outline for fully developed activities and resources to support.</a:t>
            </a:r>
          </a:p>
        </p:txBody>
      </p:sp>
      <p:sp>
        <p:nvSpPr>
          <p:cNvPr id="4" name="Slide Number Placeholder 3"/>
          <p:cNvSpPr>
            <a:spLocks noGrp="1"/>
          </p:cNvSpPr>
          <p:nvPr>
            <p:ph type="sldNum" sz="quarter" idx="10"/>
          </p:nvPr>
        </p:nvSpPr>
        <p:spPr/>
        <p:txBody>
          <a:bodyPr/>
          <a:lstStyle/>
          <a:p>
            <a:fld id="{F84DFFE2-AB0B-A546-BA03-FA78CA7417E4}" type="slidenum">
              <a:rPr lang="en-US" smtClean="0"/>
              <a:t>17</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This definition of sustainable development comes from the </a:t>
            </a:r>
            <a:r>
              <a:rPr lang="en-US" baseline="0" dirty="0" err="1"/>
              <a:t>Brundtland</a:t>
            </a:r>
            <a:r>
              <a:rPr lang="en-US" baseline="0" dirty="0"/>
              <a:t> Report: Our Common Future. See: https://</a:t>
            </a:r>
            <a:r>
              <a:rPr lang="en-US" baseline="0" dirty="0" err="1"/>
              <a:t>sustainabledevelopment.un.org</a:t>
            </a:r>
            <a:r>
              <a:rPr lang="en-US" baseline="0" dirty="0"/>
              <a:t>/content/documents/5987our-common-future.pdf (see paragraph 27)</a:t>
            </a:r>
          </a:p>
          <a:p>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18</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This definition of sustainable development comes from the </a:t>
            </a:r>
            <a:r>
              <a:rPr lang="en-US" baseline="0" dirty="0" err="1"/>
              <a:t>Brundtland</a:t>
            </a:r>
            <a:r>
              <a:rPr lang="en-US" baseline="0" dirty="0"/>
              <a:t> Report: Our Common Future. See: https://</a:t>
            </a:r>
            <a:r>
              <a:rPr lang="en-US" baseline="0" dirty="0" err="1"/>
              <a:t>sustainabledevelopment.un.org</a:t>
            </a:r>
            <a:r>
              <a:rPr lang="en-US" baseline="0" dirty="0"/>
              <a:t>/content/documents/5987our-common-future.pdf (see paragraph 27)</a:t>
            </a:r>
          </a:p>
          <a:p>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19</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r>
              <a:rPr lang="en-US" baseline="0" dirty="0"/>
              <a:t>This definition of sustainable development comes from the </a:t>
            </a:r>
            <a:r>
              <a:rPr lang="en-US" baseline="0" dirty="0" err="1"/>
              <a:t>Brundtland</a:t>
            </a:r>
            <a:r>
              <a:rPr lang="en-US" baseline="0" dirty="0"/>
              <a:t> Report: Our Common Future. See: https://</a:t>
            </a:r>
            <a:r>
              <a:rPr lang="en-US" baseline="0" dirty="0" err="1"/>
              <a:t>sustainabledevelopment.un.org</a:t>
            </a:r>
            <a:r>
              <a:rPr lang="en-US" baseline="0" dirty="0"/>
              <a:t>/content/documents/5987our-common-future.pdf (see paragraph 27)</a:t>
            </a:r>
          </a:p>
          <a:p>
            <a:endParaRPr lang="en-US" baseline="0" dirty="0"/>
          </a:p>
        </p:txBody>
      </p:sp>
      <p:sp>
        <p:nvSpPr>
          <p:cNvPr id="4" name="Slide Number Placeholder 3"/>
          <p:cNvSpPr>
            <a:spLocks noGrp="1"/>
          </p:cNvSpPr>
          <p:nvPr>
            <p:ph type="sldNum" sz="quarter" idx="10"/>
          </p:nvPr>
        </p:nvSpPr>
        <p:spPr/>
        <p:txBody>
          <a:bodyPr/>
          <a:lstStyle/>
          <a:p>
            <a:fld id="{F84DFFE2-AB0B-A546-BA03-FA78CA7417E4}" type="slidenum">
              <a:rPr lang="en-US" smtClean="0"/>
              <a:t>20</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a:t>
            </a:fld>
            <a:endParaRPr lang="en-US"/>
          </a:p>
        </p:txBody>
      </p:sp>
    </p:spTree>
    <p:extLst>
      <p:ext uri="{BB962C8B-B14F-4D97-AF65-F5344CB8AC3E}">
        <p14:creationId xmlns:p14="http://schemas.microsoft.com/office/powerpoint/2010/main" val="2600449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latin typeface="MetaPro-Normal"/>
                <a:cs typeface="MetaPro-Normal"/>
              </a:rPr>
              <a:t>Hoki story can</a:t>
            </a:r>
            <a:r>
              <a:rPr lang="en-US" sz="1200" b="0" baseline="0" dirty="0">
                <a:latin typeface="MetaPro-Normal"/>
                <a:cs typeface="MetaPro-Normal"/>
              </a:rPr>
              <a:t> be found at </a:t>
            </a:r>
            <a:r>
              <a:rPr lang="en-US" sz="1200" b="0" baseline="0" dirty="0">
                <a:latin typeface="MetaPro-Normal"/>
                <a:cs typeface="MetaPro-Normal"/>
                <a:hlinkClick r:id="rId3"/>
              </a:rPr>
              <a:t>http://new-zealand-hoki.msc.org/</a:t>
            </a:r>
            <a:r>
              <a:rPr lang="en-US" sz="1200" b="0" baseline="0" dirty="0">
                <a:latin typeface="MetaPro-Normal"/>
                <a:cs typeface="MetaPro-Normal"/>
              </a:rPr>
              <a:t> </a:t>
            </a:r>
            <a:endParaRPr lang="en-US" sz="1200" b="0" dirty="0">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baseline="0" dirty="0">
              <a:solidFill>
                <a:srgbClr val="175EAA"/>
              </a:solidFill>
              <a:effectLst/>
              <a:latin typeface="MetaPro-Normal"/>
              <a:cs typeface="MetaPro-Normal"/>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21</a:t>
            </a:fld>
            <a:endParaRPr lang="en-US"/>
          </a:p>
        </p:txBody>
      </p:sp>
    </p:spTree>
    <p:extLst>
      <p:ext uri="{BB962C8B-B14F-4D97-AF65-F5344CB8AC3E}">
        <p14:creationId xmlns:p14="http://schemas.microsoft.com/office/powerpoint/2010/main" val="440554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175EAA"/>
              </a:solidFill>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0000"/>
                </a:solidFill>
                <a:latin typeface="MetaPro-Normal"/>
                <a:cs typeface="MetaPro-Normal"/>
              </a:rPr>
              <a:t>Hoki story can</a:t>
            </a:r>
            <a:r>
              <a:rPr lang="en-US" sz="1200" b="0" baseline="0" dirty="0">
                <a:solidFill>
                  <a:srgbClr val="000000"/>
                </a:solidFill>
                <a:latin typeface="MetaPro-Normal"/>
                <a:cs typeface="MetaPro-Normal"/>
              </a:rPr>
              <a:t> be found at </a:t>
            </a:r>
            <a:r>
              <a:rPr lang="en-US" sz="1200" b="0" baseline="0" dirty="0">
                <a:solidFill>
                  <a:srgbClr val="000000"/>
                </a:solidFill>
                <a:latin typeface="MetaPro-Normal"/>
                <a:cs typeface="MetaPro-Normal"/>
                <a:hlinkClick r:id="rId3"/>
              </a:rPr>
              <a:t>http://new-</a:t>
            </a:r>
            <a:r>
              <a:rPr lang="en-US" sz="1200" b="0" baseline="0" dirty="0" err="1">
                <a:solidFill>
                  <a:srgbClr val="000000"/>
                </a:solidFill>
                <a:latin typeface="MetaPro-Normal"/>
                <a:cs typeface="MetaPro-Normal"/>
                <a:hlinkClick r:id="rId3"/>
              </a:rPr>
              <a:t>zealand</a:t>
            </a:r>
            <a:r>
              <a:rPr lang="en-US" sz="1200" b="0" baseline="0" dirty="0">
                <a:solidFill>
                  <a:srgbClr val="000000"/>
                </a:solidFill>
                <a:latin typeface="MetaPro-Normal"/>
                <a:cs typeface="MetaPro-Normal"/>
                <a:hlinkClick r:id="rId3"/>
              </a:rPr>
              <a:t>-</a:t>
            </a:r>
            <a:r>
              <a:rPr lang="en-US" sz="1200" b="0" baseline="0" dirty="0" err="1">
                <a:solidFill>
                  <a:srgbClr val="000000"/>
                </a:solidFill>
                <a:latin typeface="MetaPro-Normal"/>
                <a:cs typeface="MetaPro-Normal"/>
                <a:hlinkClick r:id="rId3"/>
              </a:rPr>
              <a:t>hoki.msc.org</a:t>
            </a:r>
            <a:r>
              <a:rPr lang="en-US" sz="1200" b="0" baseline="0" dirty="0">
                <a:solidFill>
                  <a:srgbClr val="000000"/>
                </a:solidFill>
                <a:latin typeface="MetaPro-Normal"/>
                <a:cs typeface="MetaPro-Normal"/>
                <a:hlinkClick r:id="rId3"/>
              </a:rPr>
              <a:t>/</a:t>
            </a:r>
            <a:endParaRPr lang="en-US" sz="1200" b="0" dirty="0">
              <a:solidFill>
                <a:srgbClr val="000000"/>
              </a:solidFill>
              <a:latin typeface="MetaPro-Normal"/>
              <a:cs typeface="MetaPro-Normal"/>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22</a:t>
            </a:fld>
            <a:endParaRPr lang="en-US"/>
          </a:p>
        </p:txBody>
      </p:sp>
    </p:spTree>
    <p:extLst>
      <p:ext uri="{BB962C8B-B14F-4D97-AF65-F5344CB8AC3E}">
        <p14:creationId xmlns:p14="http://schemas.microsoft.com/office/powerpoint/2010/main" val="44055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r>
              <a:rPr lang="en-US" baseline="0" dirty="0"/>
              <a:t>Adapted from an activity by Blake Org</a:t>
            </a:r>
          </a:p>
        </p:txBody>
      </p:sp>
      <p:sp>
        <p:nvSpPr>
          <p:cNvPr id="4" name="Slide Number Placeholder 3"/>
          <p:cNvSpPr>
            <a:spLocks noGrp="1"/>
          </p:cNvSpPr>
          <p:nvPr>
            <p:ph type="sldNum" sz="quarter" idx="10"/>
          </p:nvPr>
        </p:nvSpPr>
        <p:spPr/>
        <p:txBody>
          <a:bodyPr/>
          <a:lstStyle/>
          <a:p>
            <a:fld id="{F84DFFE2-AB0B-A546-BA03-FA78CA7417E4}" type="slidenum">
              <a:rPr lang="en-US" smtClean="0"/>
              <a:t>23</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dirty="0">
              <a:solidFill>
                <a:srgbClr val="000000"/>
              </a:solidFill>
            </a:endParaRPr>
          </a:p>
          <a:p>
            <a:pPr marL="0" indent="0">
              <a:buNone/>
            </a:pPr>
            <a:endParaRPr lang="en-US" baseline="0" dirty="0">
              <a:solidFill>
                <a:srgbClr val="000000"/>
              </a:solidFill>
            </a:endParaRP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24</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x-none" baseline="0" dirty="0">
              <a:solidFill>
                <a:srgbClr val="000000"/>
              </a:solidFill>
            </a:endParaRPr>
          </a:p>
          <a:p>
            <a:pPr marL="0" indent="0">
              <a:buNone/>
            </a:pPr>
            <a:endParaRPr lang="en-US" baseline="0" dirty="0">
              <a:solidFill>
                <a:srgbClr val="000000"/>
              </a:solidFill>
            </a:endParaRP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25</a:t>
            </a:fld>
            <a:endParaRPr lang="en-US" dirty="0"/>
          </a:p>
        </p:txBody>
      </p:sp>
    </p:spTree>
    <p:extLst>
      <p:ext uri="{BB962C8B-B14F-4D97-AF65-F5344CB8AC3E}">
        <p14:creationId xmlns:p14="http://schemas.microsoft.com/office/powerpoint/2010/main" val="1997959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baseline="0" dirty="0"/>
          </a:p>
          <a:p>
            <a:r>
              <a:rPr lang="en-US" baseline="0" dirty="0"/>
              <a:t>Adapted from an activity by Blake Org</a:t>
            </a:r>
          </a:p>
        </p:txBody>
      </p:sp>
      <p:sp>
        <p:nvSpPr>
          <p:cNvPr id="4" name="Slide Number Placeholder 3"/>
          <p:cNvSpPr>
            <a:spLocks noGrp="1"/>
          </p:cNvSpPr>
          <p:nvPr>
            <p:ph type="sldNum" sz="quarter" idx="10"/>
          </p:nvPr>
        </p:nvSpPr>
        <p:spPr/>
        <p:txBody>
          <a:bodyPr/>
          <a:lstStyle/>
          <a:p>
            <a:fld id="{F84DFFE2-AB0B-A546-BA03-FA78CA7417E4}" type="slidenum">
              <a:rPr lang="en-US" smtClean="0"/>
              <a:t>26</a:t>
            </a:fld>
            <a:endParaRPr lang="en-US"/>
          </a:p>
        </p:txBody>
      </p:sp>
    </p:spTree>
    <p:extLst>
      <p:ext uri="{BB962C8B-B14F-4D97-AF65-F5344CB8AC3E}">
        <p14:creationId xmlns:p14="http://schemas.microsoft.com/office/powerpoint/2010/main" val="3081724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000000"/>
              </a:solidFill>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solidFill>
                  <a:srgbClr val="000000"/>
                </a:solidFill>
                <a:latin typeface="MetaPro-Normal"/>
                <a:cs typeface="MetaPro-Normal"/>
              </a:rPr>
              <a:t>Adapted from an activity by MBI on consumer</a:t>
            </a:r>
            <a:r>
              <a:rPr lang="en-US" sz="1200" b="0" baseline="0" dirty="0">
                <a:solidFill>
                  <a:srgbClr val="000000"/>
                </a:solidFill>
                <a:latin typeface="MetaPro-Normal"/>
                <a:cs typeface="MetaPro-Normal"/>
              </a:rPr>
              <a:t> protection.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a:solidFill>
                <a:srgbClr val="175EAA"/>
              </a:solidFill>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a:solidFill>
                  <a:srgbClr val="175EAA"/>
                </a:solidFill>
                <a:latin typeface="MetaPro-Normal"/>
                <a:cs typeface="MetaPro-Normal"/>
              </a:rPr>
              <a:t>See </a:t>
            </a:r>
            <a:r>
              <a:rPr lang="en-US" sz="1200" b="0" baseline="0" dirty="0">
                <a:solidFill>
                  <a:srgbClr val="175EAA"/>
                </a:solidFill>
                <a:latin typeface="MetaPro-Normal"/>
                <a:cs typeface="MetaPro-Normal"/>
                <a:hlinkClick r:id="rId3"/>
              </a:rPr>
              <a:t>https://www.consumerprotection.govt.nz/resources-2/school-resources/year-9-10-school-resources/module-2-consumer-power/</a:t>
            </a:r>
            <a:r>
              <a:rPr lang="en-US" sz="1200" b="0" baseline="0" dirty="0">
                <a:solidFill>
                  <a:srgbClr val="175EAA"/>
                </a:solidFill>
                <a:latin typeface="MetaPro-Normal"/>
                <a:cs typeface="MetaPro-Normal"/>
              </a:rPr>
              <a:t> </a:t>
            </a:r>
            <a:endParaRPr lang="en-US" sz="1200" b="0" dirty="0">
              <a:solidFill>
                <a:srgbClr val="175EAA"/>
              </a:solidFill>
              <a:latin typeface="MetaPro-Normal"/>
              <a:cs typeface="MetaPro-Norm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4DFFE2-AB0B-A546-BA03-FA78CA7417E4}" type="slidenum">
              <a:rPr lang="en-US" smtClean="0"/>
              <a:t>27</a:t>
            </a:fld>
            <a:endParaRPr lang="en-US"/>
          </a:p>
        </p:txBody>
      </p:sp>
    </p:spTree>
    <p:extLst>
      <p:ext uri="{BB962C8B-B14F-4D97-AF65-F5344CB8AC3E}">
        <p14:creationId xmlns:p14="http://schemas.microsoft.com/office/powerpoint/2010/main" val="1213370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28</a:t>
            </a:fld>
            <a:endParaRPr lang="en-US"/>
          </a:p>
        </p:txBody>
      </p:sp>
    </p:spTree>
    <p:extLst>
      <p:ext uri="{BB962C8B-B14F-4D97-AF65-F5344CB8AC3E}">
        <p14:creationId xmlns:p14="http://schemas.microsoft.com/office/powerpoint/2010/main" val="757041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dirty="0"/>
          </a:p>
          <a:p>
            <a:r>
              <a:rPr lang="en-US" dirty="0"/>
              <a:t>Reasons might include:</a:t>
            </a:r>
          </a:p>
          <a:p>
            <a:endParaRPr lang="en-US" dirty="0"/>
          </a:p>
          <a:p>
            <a:r>
              <a:rPr lang="en-US" dirty="0"/>
              <a:t>MSC label / environmentally</a:t>
            </a:r>
            <a:r>
              <a:rPr lang="en-US" baseline="0" dirty="0"/>
              <a:t> driven decisions</a:t>
            </a:r>
          </a:p>
          <a:p>
            <a:r>
              <a:rPr lang="en-US" baseline="0" dirty="0"/>
              <a:t>Price </a:t>
            </a:r>
            <a:r>
              <a:rPr lang="mr-IN" baseline="0" dirty="0"/>
              <a:t>–</a:t>
            </a:r>
            <a:r>
              <a:rPr lang="en-US" baseline="0" dirty="0"/>
              <a:t> economically driven decisions</a:t>
            </a:r>
          </a:p>
          <a:p>
            <a:r>
              <a:rPr lang="en-US" baseline="0" dirty="0"/>
              <a:t>Taste / </a:t>
            </a:r>
            <a:r>
              <a:rPr lang="en-US" baseline="0" dirty="0" err="1"/>
              <a:t>flavour</a:t>
            </a:r>
            <a:endParaRPr lang="en-US" baseline="0" dirty="0"/>
          </a:p>
          <a:p>
            <a:r>
              <a:rPr lang="en-US" baseline="0" dirty="0"/>
              <a:t>Look</a:t>
            </a:r>
          </a:p>
          <a:p>
            <a:r>
              <a:rPr lang="en-US" baseline="0" dirty="0"/>
              <a:t>Packaging</a:t>
            </a:r>
          </a:p>
          <a:p>
            <a:r>
              <a:rPr lang="en-US" baseline="0" dirty="0"/>
              <a:t>Brand</a:t>
            </a:r>
          </a:p>
          <a:p>
            <a:r>
              <a:rPr lang="en-US" baseline="0" dirty="0"/>
              <a:t>Other</a:t>
            </a: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29</a:t>
            </a:fld>
            <a:endParaRPr lang="en-US"/>
          </a:p>
        </p:txBody>
      </p:sp>
    </p:spTree>
    <p:extLst>
      <p:ext uri="{BB962C8B-B14F-4D97-AF65-F5344CB8AC3E}">
        <p14:creationId xmlns:p14="http://schemas.microsoft.com/office/powerpoint/2010/main" val="3318994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sz="1200" b="1" kern="1200" baseline="0" dirty="0">
              <a:solidFill>
                <a:srgbClr val="175EAA"/>
              </a:solidFill>
              <a:effectLst/>
              <a:latin typeface="MetaPro-Normal"/>
              <a:cs typeface="MetaPro-Normal"/>
            </a:endParaRPr>
          </a:p>
          <a:p>
            <a:r>
              <a:rPr lang="en-US" dirty="0"/>
              <a:t>For the</a:t>
            </a:r>
            <a:r>
              <a:rPr lang="en-US" baseline="0" dirty="0"/>
              <a:t> full MSC slide show and more data see:</a:t>
            </a:r>
          </a:p>
          <a:p>
            <a:r>
              <a:rPr lang="en-US" dirty="0"/>
              <a:t>https://</a:t>
            </a:r>
            <a:r>
              <a:rPr lang="en-US" dirty="0" err="1"/>
              <a:t>www.msc.org</a:t>
            </a:r>
            <a:r>
              <a:rPr lang="en-US" dirty="0"/>
              <a:t>/docs/default-source/default-document-library/for-business/</a:t>
            </a:r>
            <a:r>
              <a:rPr lang="en-US" dirty="0" err="1"/>
              <a:t>msc</a:t>
            </a:r>
            <a:r>
              <a:rPr lang="en-US" dirty="0"/>
              <a:t>-</a:t>
            </a:r>
            <a:r>
              <a:rPr lang="en-US" dirty="0" err="1"/>
              <a:t>globescan</a:t>
            </a:r>
            <a:r>
              <a:rPr lang="en-US" dirty="0"/>
              <a:t>-understanding-consumers-webinar-deck---</a:t>
            </a:r>
            <a:r>
              <a:rPr lang="en-US" dirty="0" err="1"/>
              <a:t>asia-pacific.pdf?sfvrsn</a:t>
            </a:r>
            <a:r>
              <a:rPr lang="en-US" dirty="0"/>
              <a:t>=1abf2180_4</a:t>
            </a:r>
          </a:p>
        </p:txBody>
      </p:sp>
      <p:sp>
        <p:nvSpPr>
          <p:cNvPr id="4" name="Slide Number Placeholder 3"/>
          <p:cNvSpPr>
            <a:spLocks noGrp="1"/>
          </p:cNvSpPr>
          <p:nvPr>
            <p:ph type="sldNum" sz="quarter" idx="10"/>
          </p:nvPr>
        </p:nvSpPr>
        <p:spPr/>
        <p:txBody>
          <a:bodyPr/>
          <a:lstStyle/>
          <a:p>
            <a:fld id="{F84DFFE2-AB0B-A546-BA03-FA78CA7417E4}" type="slidenum">
              <a:rPr lang="en-US" smtClean="0"/>
              <a:t>30</a:t>
            </a:fld>
            <a:endParaRPr lang="en-US"/>
          </a:p>
        </p:txBody>
      </p:sp>
    </p:spTree>
    <p:extLst>
      <p:ext uri="{BB962C8B-B14F-4D97-AF65-F5344CB8AC3E}">
        <p14:creationId xmlns:p14="http://schemas.microsoft.com/office/powerpoint/2010/main" val="121337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a:t>
            </a:fld>
            <a:endParaRPr lang="en-US"/>
          </a:p>
        </p:txBody>
      </p:sp>
    </p:spTree>
    <p:extLst>
      <p:ext uri="{BB962C8B-B14F-4D97-AF65-F5344CB8AC3E}">
        <p14:creationId xmlns:p14="http://schemas.microsoft.com/office/powerpoint/2010/main" val="2321483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sz="1200" b="1" kern="1200" baseline="0" dirty="0">
              <a:solidFill>
                <a:srgbClr val="175EAA"/>
              </a:solidFill>
              <a:effectLst/>
              <a:latin typeface="MetaPro-Normal"/>
              <a:cs typeface="MetaPro-Normal"/>
            </a:endParaRPr>
          </a:p>
          <a:p>
            <a:endParaRPr lang="en-US" dirty="0"/>
          </a:p>
          <a:p>
            <a:r>
              <a:rPr lang="en-US" dirty="0"/>
              <a:t>For the</a:t>
            </a:r>
            <a:r>
              <a:rPr lang="en-US" baseline="0" dirty="0"/>
              <a:t> full MSC slide show and more data see:</a:t>
            </a:r>
          </a:p>
          <a:p>
            <a:r>
              <a:rPr lang="en-US" dirty="0"/>
              <a:t>https://</a:t>
            </a:r>
            <a:r>
              <a:rPr lang="en-US" dirty="0" err="1"/>
              <a:t>www.msc.org</a:t>
            </a:r>
            <a:r>
              <a:rPr lang="en-US" dirty="0"/>
              <a:t>/docs/default-source/default-document-library/for-business/rise-of-the-conscious-food-consumer---</a:t>
            </a:r>
            <a:r>
              <a:rPr lang="en-US" dirty="0" err="1"/>
              <a:t>asia-pacific-webinar-slides.pdf?sfvrsn</a:t>
            </a:r>
            <a:r>
              <a:rPr lang="en-US" dirty="0"/>
              <a:t>=b5a32860_4 </a:t>
            </a:r>
          </a:p>
        </p:txBody>
      </p:sp>
      <p:sp>
        <p:nvSpPr>
          <p:cNvPr id="4" name="Slide Number Placeholder 3"/>
          <p:cNvSpPr>
            <a:spLocks noGrp="1"/>
          </p:cNvSpPr>
          <p:nvPr>
            <p:ph type="sldNum" sz="quarter" idx="10"/>
          </p:nvPr>
        </p:nvSpPr>
        <p:spPr/>
        <p:txBody>
          <a:bodyPr/>
          <a:lstStyle/>
          <a:p>
            <a:fld id="{F84DFFE2-AB0B-A546-BA03-FA78CA7417E4}" type="slidenum">
              <a:rPr lang="en-US" smtClean="0"/>
              <a:t>31</a:t>
            </a:fld>
            <a:endParaRPr lang="en-US"/>
          </a:p>
        </p:txBody>
      </p:sp>
    </p:spTree>
    <p:extLst>
      <p:ext uri="{BB962C8B-B14F-4D97-AF65-F5344CB8AC3E}">
        <p14:creationId xmlns:p14="http://schemas.microsoft.com/office/powerpoint/2010/main" val="3872646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sz="1200" b="1" kern="1200" baseline="0" dirty="0">
              <a:solidFill>
                <a:srgbClr val="175EAA"/>
              </a:solidFill>
              <a:effectLst/>
              <a:latin typeface="MetaPro-Normal"/>
              <a:cs typeface="MetaPro-Normal"/>
            </a:endParaRPr>
          </a:p>
          <a:p>
            <a:endParaRPr lang="en-US" dirty="0"/>
          </a:p>
          <a:p>
            <a:r>
              <a:rPr lang="en-US" dirty="0"/>
              <a:t>For the</a:t>
            </a:r>
            <a:r>
              <a:rPr lang="en-US" baseline="0" dirty="0"/>
              <a:t> full MSC slide show and more data see:</a:t>
            </a:r>
          </a:p>
          <a:p>
            <a:r>
              <a:rPr lang="en-US" dirty="0"/>
              <a:t>https://</a:t>
            </a:r>
            <a:r>
              <a:rPr lang="en-US" dirty="0" err="1"/>
              <a:t>www.msc.org</a:t>
            </a:r>
            <a:r>
              <a:rPr lang="en-US" dirty="0"/>
              <a:t>/docs/default-source/default-document-library/for-business/</a:t>
            </a:r>
            <a:r>
              <a:rPr lang="en-US" dirty="0" err="1"/>
              <a:t>msc</a:t>
            </a:r>
            <a:r>
              <a:rPr lang="en-US" dirty="0"/>
              <a:t>-</a:t>
            </a:r>
            <a:r>
              <a:rPr lang="en-US" dirty="0" err="1"/>
              <a:t>globescan</a:t>
            </a:r>
            <a:r>
              <a:rPr lang="en-US" dirty="0"/>
              <a:t>-understanding-consumers-webinar-deck---</a:t>
            </a:r>
            <a:r>
              <a:rPr lang="en-US" dirty="0" err="1"/>
              <a:t>asia-pacific.pdf?sfvrsn</a:t>
            </a:r>
            <a:r>
              <a:rPr lang="en-US" dirty="0"/>
              <a:t>=1abf2180_4</a:t>
            </a:r>
          </a:p>
        </p:txBody>
      </p:sp>
      <p:sp>
        <p:nvSpPr>
          <p:cNvPr id="4" name="Slide Number Placeholder 3"/>
          <p:cNvSpPr>
            <a:spLocks noGrp="1"/>
          </p:cNvSpPr>
          <p:nvPr>
            <p:ph type="sldNum" sz="quarter" idx="10"/>
          </p:nvPr>
        </p:nvSpPr>
        <p:spPr/>
        <p:txBody>
          <a:bodyPr/>
          <a:lstStyle/>
          <a:p>
            <a:fld id="{F84DFFE2-AB0B-A546-BA03-FA78CA7417E4}" type="slidenum">
              <a:rPr lang="en-US" smtClean="0"/>
              <a:t>32</a:t>
            </a:fld>
            <a:endParaRPr lang="en-US"/>
          </a:p>
        </p:txBody>
      </p:sp>
    </p:spTree>
    <p:extLst>
      <p:ext uri="{BB962C8B-B14F-4D97-AF65-F5344CB8AC3E}">
        <p14:creationId xmlns:p14="http://schemas.microsoft.com/office/powerpoint/2010/main" val="3817648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sz="1200" b="1" kern="1200" baseline="0" dirty="0">
              <a:solidFill>
                <a:srgbClr val="175EAA"/>
              </a:solidFill>
              <a:effectLst/>
              <a:latin typeface="MetaPro-Normal"/>
              <a:cs typeface="MetaPro-Normal"/>
            </a:endParaRPr>
          </a:p>
          <a:p>
            <a:endParaRPr lang="en-US" dirty="0"/>
          </a:p>
          <a:p>
            <a:endParaRPr lang="en-US" dirty="0"/>
          </a:p>
          <a:p>
            <a:r>
              <a:rPr lang="en-US" dirty="0"/>
              <a:t>For the</a:t>
            </a:r>
            <a:r>
              <a:rPr lang="en-US" baseline="0" dirty="0"/>
              <a:t> full MSC slide show and more data see:</a:t>
            </a:r>
          </a:p>
          <a:p>
            <a:endParaRPr lang="en-US" baseline="0" dirty="0"/>
          </a:p>
          <a:p>
            <a:r>
              <a:rPr lang="en-US" dirty="0"/>
              <a:t>https://</a:t>
            </a:r>
            <a:r>
              <a:rPr lang="en-US" dirty="0" err="1"/>
              <a:t>www.msc.org</a:t>
            </a:r>
            <a:r>
              <a:rPr lang="en-US" dirty="0"/>
              <a:t>/docs/default-source/default-document-library/for-business/</a:t>
            </a:r>
            <a:r>
              <a:rPr lang="en-US" dirty="0" err="1"/>
              <a:t>msc</a:t>
            </a:r>
            <a:r>
              <a:rPr lang="en-US" dirty="0"/>
              <a:t>-</a:t>
            </a:r>
            <a:r>
              <a:rPr lang="en-US" dirty="0" err="1"/>
              <a:t>globescan</a:t>
            </a:r>
            <a:r>
              <a:rPr lang="en-US" dirty="0"/>
              <a:t>-understanding-consumers-webinar-deck---</a:t>
            </a:r>
            <a:r>
              <a:rPr lang="en-US" dirty="0" err="1"/>
              <a:t>asia-pacific.pdf?sfvrsn</a:t>
            </a:r>
            <a:r>
              <a:rPr lang="en-US" dirty="0"/>
              <a:t>=1abf2180_4</a:t>
            </a:r>
          </a:p>
        </p:txBody>
      </p:sp>
      <p:sp>
        <p:nvSpPr>
          <p:cNvPr id="4" name="Slide Number Placeholder 3"/>
          <p:cNvSpPr>
            <a:spLocks noGrp="1"/>
          </p:cNvSpPr>
          <p:nvPr>
            <p:ph type="sldNum" sz="quarter" idx="10"/>
          </p:nvPr>
        </p:nvSpPr>
        <p:spPr/>
        <p:txBody>
          <a:bodyPr/>
          <a:lstStyle/>
          <a:p>
            <a:fld id="{F84DFFE2-AB0B-A546-BA03-FA78CA7417E4}" type="slidenum">
              <a:rPr lang="en-US" smtClean="0"/>
              <a:t>33</a:t>
            </a:fld>
            <a:endParaRPr lang="en-US"/>
          </a:p>
        </p:txBody>
      </p:sp>
    </p:spTree>
    <p:extLst>
      <p:ext uri="{BB962C8B-B14F-4D97-AF65-F5344CB8AC3E}">
        <p14:creationId xmlns:p14="http://schemas.microsoft.com/office/powerpoint/2010/main" val="3817648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sz="1200" b="1" kern="1200" baseline="0" dirty="0">
              <a:solidFill>
                <a:srgbClr val="175EAA"/>
              </a:solidFill>
              <a:effectLst/>
              <a:latin typeface="MetaPro-Normal"/>
              <a:cs typeface="MetaPro-Normal"/>
            </a:endParaRPr>
          </a:p>
          <a:p>
            <a:endParaRPr lang="en-US" dirty="0"/>
          </a:p>
          <a:p>
            <a:r>
              <a:rPr lang="en-US" dirty="0"/>
              <a:t>For the</a:t>
            </a:r>
            <a:r>
              <a:rPr lang="en-US" baseline="0" dirty="0"/>
              <a:t> full MSC slide show and more data see:</a:t>
            </a:r>
          </a:p>
          <a:p>
            <a:r>
              <a:rPr lang="en-US" dirty="0"/>
              <a:t>https://</a:t>
            </a:r>
            <a:r>
              <a:rPr lang="en-US" dirty="0" err="1"/>
              <a:t>www.msc.org</a:t>
            </a:r>
            <a:r>
              <a:rPr lang="en-US" dirty="0"/>
              <a:t>/docs/default-source/default-document-library/for-business/</a:t>
            </a:r>
            <a:r>
              <a:rPr lang="en-US" dirty="0" err="1"/>
              <a:t>msc</a:t>
            </a:r>
            <a:r>
              <a:rPr lang="en-US" dirty="0"/>
              <a:t>-</a:t>
            </a:r>
            <a:r>
              <a:rPr lang="en-US" dirty="0" err="1"/>
              <a:t>globescan</a:t>
            </a:r>
            <a:r>
              <a:rPr lang="en-US" dirty="0"/>
              <a:t>-understanding-consumers-webinar-deck---</a:t>
            </a:r>
            <a:r>
              <a:rPr lang="en-US" dirty="0" err="1"/>
              <a:t>asia-pacific.pdf?sfvrsn</a:t>
            </a:r>
            <a:r>
              <a:rPr lang="en-US" dirty="0"/>
              <a:t>=1abf2180_4</a:t>
            </a:r>
          </a:p>
        </p:txBody>
      </p:sp>
      <p:sp>
        <p:nvSpPr>
          <p:cNvPr id="4" name="Slide Number Placeholder 3"/>
          <p:cNvSpPr>
            <a:spLocks noGrp="1"/>
          </p:cNvSpPr>
          <p:nvPr>
            <p:ph type="sldNum" sz="quarter" idx="10"/>
          </p:nvPr>
        </p:nvSpPr>
        <p:spPr/>
        <p:txBody>
          <a:bodyPr/>
          <a:lstStyle/>
          <a:p>
            <a:fld id="{F84DFFE2-AB0B-A546-BA03-FA78CA7417E4}" type="slidenum">
              <a:rPr lang="en-US" smtClean="0"/>
              <a:t>34</a:t>
            </a:fld>
            <a:endParaRPr lang="en-US"/>
          </a:p>
        </p:txBody>
      </p:sp>
    </p:spTree>
    <p:extLst>
      <p:ext uri="{BB962C8B-B14F-4D97-AF65-F5344CB8AC3E}">
        <p14:creationId xmlns:p14="http://schemas.microsoft.com/office/powerpoint/2010/main" val="3817648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err="1"/>
              <a:t>Analyse</a:t>
            </a:r>
            <a:r>
              <a:rPr lang="en-US" dirty="0"/>
              <a:t> the data from this survey by presenting it in a series of graphs. </a:t>
            </a:r>
          </a:p>
          <a:p>
            <a:endParaRPr lang="en-US" dirty="0"/>
          </a:p>
          <a:p>
            <a:r>
              <a:rPr lang="en-US" dirty="0"/>
              <a:t>Have the students </a:t>
            </a:r>
            <a:r>
              <a:rPr lang="en-US" dirty="0" err="1"/>
              <a:t>analyse</a:t>
            </a:r>
            <a:r>
              <a:rPr lang="en-US" dirty="0"/>
              <a:t> the results by reading and interpreting the graphs. </a:t>
            </a:r>
          </a:p>
          <a:p>
            <a:endParaRPr lang="en-US" dirty="0"/>
          </a:p>
          <a:p>
            <a:r>
              <a:rPr lang="en-US" dirty="0"/>
              <a:t>Can they suggest explanations for the results?</a:t>
            </a:r>
          </a:p>
          <a:p>
            <a:endParaRPr lang="en-US" dirty="0"/>
          </a:p>
          <a:p>
            <a:r>
              <a:rPr lang="en-US" dirty="0"/>
              <a:t>Find results from a global study on consumer trends and compare these with the class survey results.</a:t>
            </a: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35</a:t>
            </a:fld>
            <a:endParaRPr lang="en-US"/>
          </a:p>
        </p:txBody>
      </p:sp>
    </p:spTree>
    <p:extLst>
      <p:ext uri="{BB962C8B-B14F-4D97-AF65-F5344CB8AC3E}">
        <p14:creationId xmlns:p14="http://schemas.microsoft.com/office/powerpoint/2010/main" val="1213370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sz="1200" b="1" kern="1200" baseline="0" dirty="0">
              <a:solidFill>
                <a:srgbClr val="175EAA"/>
              </a:solidFill>
              <a:effectLst/>
              <a:latin typeface="MetaPro-Normal"/>
              <a:cs typeface="MetaPro-Normal"/>
            </a:endParaRPr>
          </a:p>
          <a:p>
            <a:r>
              <a:rPr lang="en-US" dirty="0"/>
              <a:t>https://</a:t>
            </a:r>
            <a:r>
              <a:rPr lang="en-US" dirty="0" err="1"/>
              <a:t>www.msc.org</a:t>
            </a:r>
            <a:r>
              <a:rPr lang="en-US" dirty="0"/>
              <a:t>/docs/default-source/default-document-library/about-the-</a:t>
            </a:r>
            <a:r>
              <a:rPr lang="en-US" dirty="0" err="1"/>
              <a:t>msc</a:t>
            </a:r>
            <a:r>
              <a:rPr lang="en-US" dirty="0"/>
              <a:t>/msc-consumer-survey-2016-infographic-seafood-consumers-put-sustainability-before-price-and-brand.pdf</a:t>
            </a:r>
          </a:p>
        </p:txBody>
      </p:sp>
      <p:sp>
        <p:nvSpPr>
          <p:cNvPr id="4" name="Slide Number Placeholder 3"/>
          <p:cNvSpPr>
            <a:spLocks noGrp="1"/>
          </p:cNvSpPr>
          <p:nvPr>
            <p:ph type="sldNum" sz="quarter" idx="10"/>
          </p:nvPr>
        </p:nvSpPr>
        <p:spPr/>
        <p:txBody>
          <a:bodyPr/>
          <a:lstStyle/>
          <a:p>
            <a:fld id="{F84DFFE2-AB0B-A546-BA03-FA78CA7417E4}" type="slidenum">
              <a:rPr lang="en-US" smtClean="0"/>
              <a:t>36</a:t>
            </a:fld>
            <a:endParaRPr lang="en-US"/>
          </a:p>
        </p:txBody>
      </p:sp>
    </p:spTree>
    <p:extLst>
      <p:ext uri="{BB962C8B-B14F-4D97-AF65-F5344CB8AC3E}">
        <p14:creationId xmlns:p14="http://schemas.microsoft.com/office/powerpoint/2010/main" val="1213370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37</a:t>
            </a:fld>
            <a:endParaRPr lang="en-US"/>
          </a:p>
        </p:txBody>
      </p:sp>
    </p:spTree>
    <p:extLst>
      <p:ext uri="{BB962C8B-B14F-4D97-AF65-F5344CB8AC3E}">
        <p14:creationId xmlns:p14="http://schemas.microsoft.com/office/powerpoint/2010/main" val="4003490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38</a:t>
            </a:fld>
            <a:endParaRPr lang="en-US"/>
          </a:p>
        </p:txBody>
      </p:sp>
    </p:spTree>
    <p:extLst>
      <p:ext uri="{BB962C8B-B14F-4D97-AF65-F5344CB8AC3E}">
        <p14:creationId xmlns:p14="http://schemas.microsoft.com/office/powerpoint/2010/main" val="4003490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39</a:t>
            </a:fld>
            <a:endParaRPr lang="en-US"/>
          </a:p>
        </p:txBody>
      </p:sp>
    </p:spTree>
    <p:extLst>
      <p:ext uri="{BB962C8B-B14F-4D97-AF65-F5344CB8AC3E}">
        <p14:creationId xmlns:p14="http://schemas.microsoft.com/office/powerpoint/2010/main" val="4003490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40</a:t>
            </a:fld>
            <a:endParaRPr lang="en-US"/>
          </a:p>
        </p:txBody>
      </p:sp>
    </p:spTree>
    <p:extLst>
      <p:ext uri="{BB962C8B-B14F-4D97-AF65-F5344CB8AC3E}">
        <p14:creationId xmlns:p14="http://schemas.microsoft.com/office/powerpoint/2010/main" val="2289203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5</a:t>
            </a:fld>
            <a:endParaRPr lang="en-US"/>
          </a:p>
        </p:txBody>
      </p:sp>
    </p:spTree>
    <p:extLst>
      <p:ext uri="{BB962C8B-B14F-4D97-AF65-F5344CB8AC3E}">
        <p14:creationId xmlns:p14="http://schemas.microsoft.com/office/powerpoint/2010/main" val="34584263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41</a:t>
            </a:fld>
            <a:endParaRPr lang="en-US"/>
          </a:p>
        </p:txBody>
      </p:sp>
    </p:spTree>
    <p:extLst>
      <p:ext uri="{BB962C8B-B14F-4D97-AF65-F5344CB8AC3E}">
        <p14:creationId xmlns:p14="http://schemas.microsoft.com/office/powerpoint/2010/main" val="2289203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42</a:t>
            </a:fld>
            <a:endParaRPr lang="en-US"/>
          </a:p>
        </p:txBody>
      </p:sp>
    </p:spTree>
    <p:extLst>
      <p:ext uri="{BB962C8B-B14F-4D97-AF65-F5344CB8AC3E}">
        <p14:creationId xmlns:p14="http://schemas.microsoft.com/office/powerpoint/2010/main" val="22892037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43</a:t>
            </a:fld>
            <a:endParaRPr lang="en-US"/>
          </a:p>
        </p:txBody>
      </p:sp>
    </p:spTree>
    <p:extLst>
      <p:ext uri="{BB962C8B-B14F-4D97-AF65-F5344CB8AC3E}">
        <p14:creationId xmlns:p14="http://schemas.microsoft.com/office/powerpoint/2010/main" val="22892037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44</a:t>
            </a:fld>
            <a:endParaRPr lang="en-US"/>
          </a:p>
        </p:txBody>
      </p:sp>
    </p:spTree>
    <p:extLst>
      <p:ext uri="{BB962C8B-B14F-4D97-AF65-F5344CB8AC3E}">
        <p14:creationId xmlns:p14="http://schemas.microsoft.com/office/powerpoint/2010/main" val="2289203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45</a:t>
            </a:fld>
            <a:endParaRPr lang="en-US"/>
          </a:p>
        </p:txBody>
      </p:sp>
    </p:spTree>
    <p:extLst>
      <p:ext uri="{BB962C8B-B14F-4D97-AF65-F5344CB8AC3E}">
        <p14:creationId xmlns:p14="http://schemas.microsoft.com/office/powerpoint/2010/main" val="2289203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46</a:t>
            </a:fld>
            <a:endParaRPr lang="en-US"/>
          </a:p>
        </p:txBody>
      </p:sp>
    </p:spTree>
    <p:extLst>
      <p:ext uri="{BB962C8B-B14F-4D97-AF65-F5344CB8AC3E}">
        <p14:creationId xmlns:p14="http://schemas.microsoft.com/office/powerpoint/2010/main" val="2289203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pPr/>
              <a:t>47</a:t>
            </a:fld>
            <a:endParaRPr lang="en-US" dirty="0"/>
          </a:p>
        </p:txBody>
      </p:sp>
    </p:spTree>
    <p:extLst>
      <p:ext uri="{BB962C8B-B14F-4D97-AF65-F5344CB8AC3E}">
        <p14:creationId xmlns:p14="http://schemas.microsoft.com/office/powerpoint/2010/main" val="241486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6</a:t>
            </a:fld>
            <a:endParaRPr lang="en-US"/>
          </a:p>
        </p:txBody>
      </p:sp>
    </p:spTree>
    <p:extLst>
      <p:ext uri="{BB962C8B-B14F-4D97-AF65-F5344CB8AC3E}">
        <p14:creationId xmlns:p14="http://schemas.microsoft.com/office/powerpoint/2010/main" val="175607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a:buChar char="•"/>
            </a:pPr>
            <a:r>
              <a:rPr lang="en-US" dirty="0"/>
              <a:t>Try</a:t>
            </a:r>
            <a:r>
              <a:rPr lang="en-US" baseline="0" dirty="0"/>
              <a:t> to get learners to connect with the personal impact of overfishing and unsustainable practices.  What would it be like for ME if there were few or no fish left in the sea! </a:t>
            </a:r>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7</a:t>
            </a:fld>
            <a:endParaRPr lang="en-US"/>
          </a:p>
        </p:txBody>
      </p:sp>
    </p:spTree>
    <p:extLst>
      <p:ext uri="{BB962C8B-B14F-4D97-AF65-F5344CB8AC3E}">
        <p14:creationId xmlns:p14="http://schemas.microsoft.com/office/powerpoint/2010/main" val="3497859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endParaRPr lang="en-US" dirty="0"/>
          </a:p>
        </p:txBody>
      </p:sp>
      <p:sp>
        <p:nvSpPr>
          <p:cNvPr id="4" name="Slide Number Placeholder 3"/>
          <p:cNvSpPr>
            <a:spLocks noGrp="1"/>
          </p:cNvSpPr>
          <p:nvPr>
            <p:ph type="sldNum" sz="quarter" idx="10"/>
          </p:nvPr>
        </p:nvSpPr>
        <p:spPr/>
        <p:txBody>
          <a:bodyPr/>
          <a:lstStyle/>
          <a:p>
            <a:fld id="{F84DFFE2-AB0B-A546-BA03-FA78CA7417E4}" type="slidenum">
              <a:rPr lang="en-US" smtClean="0"/>
              <a:t>8</a:t>
            </a:fld>
            <a:endParaRPr lang="en-US"/>
          </a:p>
        </p:txBody>
      </p:sp>
    </p:spTree>
    <p:extLst>
      <p:ext uri="{BB962C8B-B14F-4D97-AF65-F5344CB8AC3E}">
        <p14:creationId xmlns:p14="http://schemas.microsoft.com/office/powerpoint/2010/main" val="91957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b="1" dirty="0">
                <a:solidFill>
                  <a:srgbClr val="175EAA"/>
                </a:solidFill>
                <a:latin typeface="MetaPro-Normal"/>
                <a:cs typeface="MetaPro-Normal"/>
              </a:rPr>
              <a:t>TEACHER NOTES</a:t>
            </a:r>
          </a:p>
          <a:p>
            <a:pPr algn="l"/>
            <a:endParaRPr lang="en-US" dirty="0">
              <a:solidFill>
                <a:srgbClr val="175EAA"/>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pPr marL="171450" indent="-171450" algn="l">
              <a:buFont typeface="Arial"/>
              <a:buChar char="•"/>
            </a:pPr>
            <a:r>
              <a:rPr lang="en-US" dirty="0"/>
              <a:t>To read more about Tangaroa</a:t>
            </a:r>
            <a:r>
              <a:rPr lang="en-US" baseline="0" dirty="0"/>
              <a:t> see: https://</a:t>
            </a:r>
            <a:r>
              <a:rPr lang="en-US" baseline="0" dirty="0" err="1"/>
              <a:t>teara.govt.nz</a:t>
            </a:r>
            <a:r>
              <a:rPr lang="en-US" baseline="0" dirty="0"/>
              <a:t>/en/</a:t>
            </a:r>
            <a:r>
              <a:rPr lang="en-US" baseline="0" dirty="0" err="1"/>
              <a:t>tangaroa</a:t>
            </a:r>
            <a:r>
              <a:rPr lang="en-US" baseline="0" dirty="0"/>
              <a:t>-the-sea/print</a:t>
            </a:r>
          </a:p>
          <a:p>
            <a:pPr algn="l"/>
            <a:endParaRPr lang="en-US" sz="1200" b="1" dirty="0"/>
          </a:p>
        </p:txBody>
      </p:sp>
      <p:sp>
        <p:nvSpPr>
          <p:cNvPr id="4" name="Slide Number Placeholder 3"/>
          <p:cNvSpPr>
            <a:spLocks noGrp="1"/>
          </p:cNvSpPr>
          <p:nvPr>
            <p:ph type="sldNum" sz="quarter" idx="10"/>
          </p:nvPr>
        </p:nvSpPr>
        <p:spPr/>
        <p:txBody>
          <a:bodyPr/>
          <a:lstStyle/>
          <a:p>
            <a:fld id="{36961C54-CE56-C942-86C7-3C671D5B96FC}" type="slidenum">
              <a:rPr lang="en-US" smtClean="0"/>
              <a:t>9</a:t>
            </a:fld>
            <a:endParaRPr lang="en-US"/>
          </a:p>
        </p:txBody>
      </p:sp>
    </p:spTree>
    <p:extLst>
      <p:ext uri="{BB962C8B-B14F-4D97-AF65-F5344CB8AC3E}">
        <p14:creationId xmlns:p14="http://schemas.microsoft.com/office/powerpoint/2010/main" val="4289963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175EAA"/>
                </a:solidFill>
                <a:latin typeface="MetaPro-Normal"/>
                <a:cs typeface="MetaPro-Normal"/>
              </a:rPr>
              <a:t>TEACHER NOTES</a:t>
            </a:r>
          </a:p>
          <a:p>
            <a:pPr algn="l"/>
            <a:endParaRPr lang="en-US" dirty="0">
              <a:solidFill>
                <a:srgbClr val="175EAA"/>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solidFill>
                  <a:srgbClr val="175EAA"/>
                </a:solidFill>
                <a:latin typeface="MetaPro-Normal"/>
                <a:cs typeface="MetaPro-Normal"/>
              </a:rPr>
              <a:t>USEFUL RESOURCES / RĀRANGI PUKAPUKA</a:t>
            </a:r>
            <a:endParaRPr lang="en-US" dirty="0"/>
          </a:p>
          <a:p>
            <a:pPr algn="l"/>
            <a:r>
              <a:rPr lang="en-US" dirty="0"/>
              <a:t>To read more about Tangaroa</a:t>
            </a:r>
            <a:r>
              <a:rPr lang="en-US" baseline="0" dirty="0"/>
              <a:t> see: https://</a:t>
            </a:r>
            <a:r>
              <a:rPr lang="en-US" baseline="0" dirty="0" err="1"/>
              <a:t>teara.govt.nz</a:t>
            </a:r>
            <a:r>
              <a:rPr lang="en-US" baseline="0" dirty="0"/>
              <a:t>/en/</a:t>
            </a:r>
            <a:r>
              <a:rPr lang="en-US" baseline="0" dirty="0" err="1"/>
              <a:t>tangaroa</a:t>
            </a:r>
            <a:r>
              <a:rPr lang="en-US" baseline="0" dirty="0"/>
              <a:t>-the-sea/print</a:t>
            </a:r>
          </a:p>
          <a:p>
            <a:pPr algn="l"/>
            <a:endParaRPr lang="en-US" sz="1200" b="1" dirty="0"/>
          </a:p>
          <a:p>
            <a:pPr algn="l"/>
            <a:r>
              <a:rPr lang="en-US" sz="1200" b="1" dirty="0"/>
              <a:t>Image source: </a:t>
            </a:r>
            <a:r>
              <a:rPr lang="en-US" sz="1200" dirty="0"/>
              <a:t>Te </a:t>
            </a:r>
            <a:r>
              <a:rPr lang="en-US" sz="1200" dirty="0" err="1"/>
              <a:t>Ahukaramū</a:t>
            </a:r>
            <a:r>
              <a:rPr lang="en-US" sz="1200" dirty="0"/>
              <a:t> Charles Royal, 'Papatūānuku – the land - Papatūānuku – the earth mother', Te Ara - the Encyclopedia of New Zealand, </a:t>
            </a:r>
          </a:p>
          <a:p>
            <a:pPr algn="l"/>
            <a:r>
              <a:rPr lang="en-US" sz="1200" dirty="0"/>
              <a:t>http://</a:t>
            </a:r>
            <a:r>
              <a:rPr lang="en-US" sz="1200" dirty="0" err="1"/>
              <a:t>www.TeAra.govt.nz</a:t>
            </a:r>
            <a:r>
              <a:rPr lang="en-US" sz="1200" dirty="0"/>
              <a:t>/en/whakapapa/11430/</a:t>
            </a:r>
            <a:r>
              <a:rPr lang="en-US" sz="1200" dirty="0" err="1"/>
              <a:t>papatuanukus</a:t>
            </a:r>
            <a:r>
              <a:rPr lang="en-US" sz="1200" dirty="0"/>
              <a:t>-children </a:t>
            </a:r>
          </a:p>
          <a:p>
            <a:pPr algn="l"/>
            <a:r>
              <a:rPr lang="en-US" sz="1200" dirty="0"/>
              <a:t>(accessed 14 January 2020)</a:t>
            </a:r>
          </a:p>
          <a:p>
            <a:pPr algn="l"/>
            <a:endParaRPr lang="en-US" dirty="0"/>
          </a:p>
        </p:txBody>
      </p:sp>
      <p:sp>
        <p:nvSpPr>
          <p:cNvPr id="4" name="Slide Number Placeholder 3"/>
          <p:cNvSpPr>
            <a:spLocks noGrp="1"/>
          </p:cNvSpPr>
          <p:nvPr>
            <p:ph type="sldNum" sz="quarter" idx="10"/>
          </p:nvPr>
        </p:nvSpPr>
        <p:spPr/>
        <p:txBody>
          <a:bodyPr/>
          <a:lstStyle/>
          <a:p>
            <a:fld id="{36961C54-CE56-C942-86C7-3C671D5B96FC}" type="slidenum">
              <a:rPr lang="en-US" smtClean="0"/>
              <a:t>10</a:t>
            </a:fld>
            <a:endParaRPr lang="en-US"/>
          </a:p>
        </p:txBody>
      </p:sp>
    </p:spTree>
    <p:extLst>
      <p:ext uri="{BB962C8B-B14F-4D97-AF65-F5344CB8AC3E}">
        <p14:creationId xmlns:p14="http://schemas.microsoft.com/office/powerpoint/2010/main" val="4289963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mi-NZ" dirty="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mi-NZ" dirty="0"/>
              <a:t>Click to edit Master subtitle style</a:t>
            </a:r>
            <a:endParaRPr lang="en-US" dirty="0"/>
          </a:p>
        </p:txBody>
      </p:sp>
    </p:spTree>
    <p:extLst>
      <p:ext uri="{BB962C8B-B14F-4D97-AF65-F5344CB8AC3E}">
        <p14:creationId xmlns:p14="http://schemas.microsoft.com/office/powerpoint/2010/main" val="42660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912"/>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
        <p:nvSpPr>
          <p:cNvPr id="3" name="Content Placeholder 2"/>
          <p:cNvSpPr>
            <a:spLocks noGrp="1"/>
          </p:cNvSpPr>
          <p:nvPr>
            <p:ph idx="1"/>
          </p:nvPr>
        </p:nvSpPr>
        <p:spPr/>
        <p:txBody>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Tree>
    <p:extLst>
      <p:ext uri="{BB962C8B-B14F-4D97-AF65-F5344CB8AC3E}">
        <p14:creationId xmlns:p14="http://schemas.microsoft.com/office/powerpoint/2010/main" val="250695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95405"/>
            <a:ext cx="4038600" cy="32402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dirty="0"/>
              <a:t>Click to edit Master text styles</a:t>
            </a:r>
          </a:p>
          <a:p>
            <a:pPr lvl="1"/>
            <a:r>
              <a:rPr lang="mi-NZ" dirty="0"/>
              <a:t>Second level</a:t>
            </a:r>
          </a:p>
          <a:p>
            <a:pPr lvl="2"/>
            <a:r>
              <a:rPr lang="mi-NZ" dirty="0"/>
              <a:t>Third level</a:t>
            </a:r>
          </a:p>
          <a:p>
            <a:pPr lvl="3"/>
            <a:r>
              <a:rPr lang="mi-NZ" dirty="0"/>
              <a:t>Fourth level</a:t>
            </a:r>
          </a:p>
          <a:p>
            <a:pPr lvl="4"/>
            <a:r>
              <a:rPr lang="mi-NZ" dirty="0"/>
              <a:t>Fifth level</a:t>
            </a:r>
            <a:endParaRPr lang="en-US" dirty="0"/>
          </a:p>
        </p:txBody>
      </p:sp>
      <p:sp>
        <p:nvSpPr>
          <p:cNvPr id="4" name="Content Placeholder 3"/>
          <p:cNvSpPr>
            <a:spLocks noGrp="1"/>
          </p:cNvSpPr>
          <p:nvPr>
            <p:ph sz="half" idx="2"/>
          </p:nvPr>
        </p:nvSpPr>
        <p:spPr>
          <a:xfrm>
            <a:off x="4648200" y="1195405"/>
            <a:ext cx="4038600" cy="32402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sp>
        <p:nvSpPr>
          <p:cNvPr id="8" name="Title 1"/>
          <p:cNvSpPr>
            <a:spLocks noGrp="1"/>
          </p:cNvSpPr>
          <p:nvPr>
            <p:ph type="title"/>
          </p:nvPr>
        </p:nvSpPr>
        <p:spPr>
          <a:xfrm>
            <a:off x="457200" y="93912"/>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32621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93912"/>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241759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457200" y="93912"/>
            <a:ext cx="8229600" cy="758428"/>
          </a:xfrm>
        </p:spPr>
        <p:txBody>
          <a:bodyPr>
            <a:normAutofit/>
          </a:bodyPr>
          <a:lstStyle>
            <a:lvl1pPr algn="l">
              <a:defRPr sz="3300">
                <a:solidFill>
                  <a:schemeClr val="bg1"/>
                </a:solidFill>
              </a:defRPr>
            </a:lvl1pPr>
          </a:lstStyle>
          <a:p>
            <a:r>
              <a:rPr lang="mi-NZ" dirty="0"/>
              <a:t>Click to edit Master title style</a:t>
            </a:r>
            <a:endParaRPr lang="en-US" dirty="0"/>
          </a:p>
        </p:txBody>
      </p:sp>
    </p:spTree>
    <p:extLst>
      <p:ext uri="{BB962C8B-B14F-4D97-AF65-F5344CB8AC3E}">
        <p14:creationId xmlns:p14="http://schemas.microsoft.com/office/powerpoint/2010/main" val="1127439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file://localhost/Users/rika/Dropbox/MSC%20Job/2020/MSC%20templates%20and%20graphics/FISH%20SWIRL/Rika%20final%20banner%20files/Rect%20Banner%20Fish%20Swirl%20SMALL.png" TargetMode="External"/><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1268"/>
            <a:ext cx="8229600" cy="758428"/>
          </a:xfrm>
          <a:prstGeom prst="rect">
            <a:avLst/>
          </a:prstGeom>
        </p:spPr>
        <p:txBody>
          <a:bodyPr vert="horz" lIns="91440" tIns="45720" rIns="91440" bIns="45720" rtlCol="0" anchor="ctr">
            <a:normAutofit/>
          </a:bodyPr>
          <a:lstStyle/>
          <a:p>
            <a:r>
              <a:rPr lang="mi-NZ"/>
              <a:t>Click to edit Master title style</a:t>
            </a:r>
            <a:endParaRPr lang="en-US"/>
          </a:p>
        </p:txBody>
      </p:sp>
      <p:sp>
        <p:nvSpPr>
          <p:cNvPr id="3" name="Text Placeholder 2"/>
          <p:cNvSpPr>
            <a:spLocks noGrp="1"/>
          </p:cNvSpPr>
          <p:nvPr>
            <p:ph type="body" idx="1"/>
          </p:nvPr>
        </p:nvSpPr>
        <p:spPr>
          <a:xfrm>
            <a:off x="457200" y="1200153"/>
            <a:ext cx="8229600" cy="3039793"/>
          </a:xfrm>
          <a:prstGeom prst="rect">
            <a:avLst/>
          </a:prstGeom>
        </p:spPr>
        <p:txBody>
          <a:bodyPr vert="horz" lIns="91440" tIns="45720" rIns="91440" bIns="45720" rtlCol="0">
            <a:normAutofit/>
          </a:bodyPr>
          <a:lstStyle/>
          <a:p>
            <a:pPr lvl="0"/>
            <a:r>
              <a:rPr lang="mi-NZ"/>
              <a:t>Click to edit Master text styles</a:t>
            </a:r>
          </a:p>
          <a:p>
            <a:pPr lvl="1"/>
            <a:r>
              <a:rPr lang="mi-NZ"/>
              <a:t>Second level</a:t>
            </a:r>
          </a:p>
          <a:p>
            <a:pPr lvl="2"/>
            <a:r>
              <a:rPr lang="mi-NZ"/>
              <a:t>Third level</a:t>
            </a:r>
          </a:p>
          <a:p>
            <a:pPr lvl="3"/>
            <a:r>
              <a:rPr lang="mi-NZ"/>
              <a:t>Fourth level</a:t>
            </a:r>
          </a:p>
          <a:p>
            <a:pPr lvl="4"/>
            <a:r>
              <a:rPr lang="mi-NZ"/>
              <a:t>Fifth level</a:t>
            </a:r>
            <a:endParaRPr lang="en-US"/>
          </a:p>
        </p:txBody>
      </p:sp>
      <p:pic>
        <p:nvPicPr>
          <p:cNvPr id="7" name="Rect Banner Fish Swirl SMALL.png" descr="/Users/rika/Dropbox/MSC Job/2020/MSC templates and graphics/FISH SWIRL/Rika final banner files/Rect Banner Fish Swirl SMALL.png"/>
          <p:cNvPicPr>
            <a:picLocks noChangeAspect="1"/>
          </p:cNvPicPr>
          <p:nvPr userDrawn="1"/>
        </p:nvPicPr>
        <p:blipFill rotWithShape="1">
          <a:blip r:embed="rId7" r:link="rId8" cstate="print">
            <a:extLst>
              <a:ext uri="{28A0092B-C50C-407E-A947-70E740481C1C}">
                <a14:useLocalDpi xmlns:a14="http://schemas.microsoft.com/office/drawing/2010/main"/>
              </a:ext>
            </a:extLst>
          </a:blip>
          <a:srcRect t="12015"/>
          <a:stretch/>
        </p:blipFill>
        <p:spPr>
          <a:xfrm>
            <a:off x="1" y="-94079"/>
            <a:ext cx="9160942" cy="1058486"/>
          </a:xfrm>
          <a:prstGeom prst="rect">
            <a:avLst/>
          </a:prstGeom>
        </p:spPr>
      </p:pic>
      <p:sp>
        <p:nvSpPr>
          <p:cNvPr id="9" name="Slide Number Placeholder 5"/>
          <p:cNvSpPr txBox="1">
            <a:spLocks/>
          </p:cNvSpPr>
          <p:nvPr userDrawn="1"/>
        </p:nvSpPr>
        <p:spPr>
          <a:xfrm>
            <a:off x="8531682" y="4615175"/>
            <a:ext cx="482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545C6F-B84F-9E45-99FB-1A159270FA95}" type="slidenum">
              <a:rPr lang="en-US" smtClean="0">
                <a:solidFill>
                  <a:srgbClr val="005DAA"/>
                </a:solidFill>
              </a:rPr>
              <a:pPr/>
              <a:t>‹#›</a:t>
            </a:fld>
            <a:endParaRPr lang="en-US" dirty="0">
              <a:solidFill>
                <a:srgbClr val="005DAA"/>
              </a:solidFill>
            </a:endParaRPr>
          </a:p>
        </p:txBody>
      </p:sp>
      <p:pic>
        <p:nvPicPr>
          <p:cNvPr id="5" name="Picture 4" descr="White_Jellyfish.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0822022">
            <a:off x="8670005" y="34720"/>
            <a:ext cx="395371" cy="896764"/>
          </a:xfrm>
          <a:prstGeom prst="rect">
            <a:avLst/>
          </a:prstGeom>
        </p:spPr>
      </p:pic>
      <p:pic>
        <p:nvPicPr>
          <p:cNvPr id="6" name="Picture 5" descr="White_Starfish.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676835">
            <a:off x="8182127" y="336811"/>
            <a:ext cx="491334" cy="475557"/>
          </a:xfrm>
          <a:prstGeom prst="rect">
            <a:avLst/>
          </a:prstGeom>
        </p:spPr>
      </p:pic>
      <p:sp>
        <p:nvSpPr>
          <p:cNvPr id="13" name="TextBox 12"/>
          <p:cNvSpPr txBox="1"/>
          <p:nvPr userDrawn="1"/>
        </p:nvSpPr>
        <p:spPr>
          <a:xfrm>
            <a:off x="8822267" y="-389467"/>
            <a:ext cx="184666"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14D8D97B-CF7C-74F2-9C74-BC873A5C1CFD}"/>
              </a:ext>
            </a:extLst>
          </p:cNvPr>
          <p:cNvPicPr>
            <a:picLocks noChangeAspect="1"/>
          </p:cNvPicPr>
          <p:nvPr userDrawn="1"/>
        </p:nvPicPr>
        <p:blipFill>
          <a:blip r:embed="rId11"/>
          <a:stretch>
            <a:fillRect/>
          </a:stretch>
        </p:blipFill>
        <p:spPr>
          <a:xfrm>
            <a:off x="0" y="4258982"/>
            <a:ext cx="8554065" cy="827452"/>
          </a:xfrm>
          <a:prstGeom prst="rect">
            <a:avLst/>
          </a:prstGeom>
        </p:spPr>
      </p:pic>
    </p:spTree>
    <p:extLst>
      <p:ext uri="{BB962C8B-B14F-4D97-AF65-F5344CB8AC3E}">
        <p14:creationId xmlns:p14="http://schemas.microsoft.com/office/powerpoint/2010/main" val="3329762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ctr" defTabSz="457200" rtl="0" eaLnBrk="1" latinLnBrk="0" hangingPunct="1">
        <a:spcBef>
          <a:spcPct val="0"/>
        </a:spcBef>
        <a:buNone/>
        <a:defRPr sz="4100" kern="1200">
          <a:solidFill>
            <a:schemeClr val="tx1"/>
          </a:solidFill>
          <a:latin typeface="Arial Narrow"/>
          <a:ea typeface="+mj-ea"/>
          <a:cs typeface="Arial Narrow"/>
        </a:defRPr>
      </a:lvl1pPr>
    </p:titleStyle>
    <p:body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file://localhost/Users/rika/Dropbox/MSC%20Job/2020/Te%20Ara%20whakapapa%20of%20oceans.gif" TargetMode="External"/><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hyperlink" Target="https://www.youtube.com/watch?v=EFT_SnfASNA&amp;feature=emb_log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nzcurriculum.tki.org.nz/Curriculum-resources/Education-for-sustainability/Tools-and-resourc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hyperlink" Target="https://www.powtoon.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new-zealand-hoki.msc.org/"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2.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jpe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5.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5.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8.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2.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8F51D9D-3DD3-8229-F51B-713938CF16AD}"/>
              </a:ext>
            </a:extLst>
          </p:cNvPr>
          <p:cNvPicPr>
            <a:picLocks noChangeAspect="1"/>
          </p:cNvPicPr>
          <p:nvPr/>
        </p:nvPicPr>
        <p:blipFill>
          <a:blip r:embed="rId2"/>
          <a:stretch>
            <a:fillRect/>
          </a:stretch>
        </p:blipFill>
        <p:spPr>
          <a:xfrm>
            <a:off x="-145473" y="-803652"/>
            <a:ext cx="9434945" cy="5212804"/>
          </a:xfrm>
          <a:prstGeom prst="rect">
            <a:avLst/>
          </a:prstGeom>
          <a:noFill/>
        </p:spPr>
      </p:pic>
      <p:sp>
        <p:nvSpPr>
          <p:cNvPr id="2" name="TextBox 1">
            <a:extLst>
              <a:ext uri="{FF2B5EF4-FFF2-40B4-BE49-F238E27FC236}">
                <a16:creationId xmlns:a16="http://schemas.microsoft.com/office/drawing/2014/main" id="{AAE9922D-38C6-97A3-4DBC-B2B7F8D4898B}"/>
              </a:ext>
            </a:extLst>
          </p:cNvPr>
          <p:cNvSpPr txBox="1"/>
          <p:nvPr/>
        </p:nvSpPr>
        <p:spPr>
          <a:xfrm>
            <a:off x="1257907" y="3760796"/>
            <a:ext cx="4666592" cy="393890"/>
          </a:xfrm>
          <a:prstGeom prst="rect">
            <a:avLst/>
          </a:prstGeom>
          <a:noFill/>
        </p:spPr>
        <p:txBody>
          <a:bodyPr wrap="square">
            <a:spAutoFit/>
          </a:bodyPr>
          <a:lstStyle/>
          <a:p>
            <a:pPr marR="687705">
              <a:lnSpc>
                <a:spcPct val="115000"/>
              </a:lnSpc>
              <a:spcAft>
                <a:spcPts val="400"/>
              </a:spcAft>
            </a:pPr>
            <a:r>
              <a:rPr lang="en-AU" sz="1800" dirty="0">
                <a:solidFill>
                  <a:schemeClr val="bg1"/>
                </a:solidFill>
                <a:effectLst/>
                <a:latin typeface="Meta Pro" panose="02000503040000020004" pitchFamily="2" charset="0"/>
                <a:ea typeface="Cambria" panose="02040503050406030204" pitchFamily="18" charset="0"/>
                <a:cs typeface="Times New Roman" panose="02020603050405020304" pitchFamily="18" charset="0"/>
              </a:rPr>
              <a:t>[Version 1.3 – 2024]</a:t>
            </a:r>
            <a:endParaRPr lang="en-NZ" sz="2800" dirty="0">
              <a:solidFill>
                <a:schemeClr val="bg1"/>
              </a:solidFill>
              <a:effectLst/>
              <a:latin typeface="Cambria" panose="02040503050406030204" pitchFamily="18" charset="0"/>
              <a:ea typeface="Cambria" panose="02040503050406030204" pitchFamily="18" charset="0"/>
              <a:cs typeface="Mangal" panose="02040503050203030202" pitchFamily="18" charset="0"/>
            </a:endParaRPr>
          </a:p>
        </p:txBody>
      </p:sp>
    </p:spTree>
    <p:extLst>
      <p:ext uri="{BB962C8B-B14F-4D97-AF65-F5344CB8AC3E}">
        <p14:creationId xmlns:p14="http://schemas.microsoft.com/office/powerpoint/2010/main" val="2583501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40" y="738062"/>
            <a:ext cx="9550146" cy="4047533"/>
          </a:xfrm>
          <a:prstGeom prst="rect">
            <a:avLst/>
          </a:prstGeom>
        </p:spPr>
      </p:pic>
      <p:sp>
        <p:nvSpPr>
          <p:cNvPr id="5" name="Content Placeholder 4"/>
          <p:cNvSpPr>
            <a:spLocks noGrp="1"/>
          </p:cNvSpPr>
          <p:nvPr>
            <p:ph sz="half" idx="1"/>
          </p:nvPr>
        </p:nvSpPr>
        <p:spPr>
          <a:xfrm>
            <a:off x="421910" y="1156088"/>
            <a:ext cx="4443803" cy="3501133"/>
          </a:xfrm>
        </p:spPr>
        <p:txBody>
          <a:bodyPr>
            <a:noAutofit/>
          </a:bodyPr>
          <a:lstStyle/>
          <a:p>
            <a:pPr marL="0" indent="0" algn="ctr">
              <a:spcBef>
                <a:spcPts val="300"/>
              </a:spcBef>
              <a:spcAft>
                <a:spcPts val="300"/>
              </a:spcAft>
              <a:buNone/>
            </a:pPr>
            <a:r>
              <a:rPr lang="en-US" sz="2000" b="1" dirty="0">
                <a:solidFill>
                  <a:srgbClr val="00B194"/>
                </a:solidFill>
                <a:latin typeface="Arial Narrow"/>
                <a:cs typeface="Arial Narrow"/>
              </a:rPr>
              <a:t>KŌRERORERO / DISCUSSION</a:t>
            </a:r>
          </a:p>
          <a:p>
            <a:pPr marL="0" indent="0">
              <a:spcBef>
                <a:spcPts val="300"/>
              </a:spcBef>
              <a:spcAft>
                <a:spcPts val="300"/>
              </a:spcAft>
              <a:buNone/>
            </a:pPr>
            <a:r>
              <a:rPr lang="en-US" sz="2000" dirty="0">
                <a:latin typeface="Arial"/>
                <a:cs typeface="Arial"/>
              </a:rPr>
              <a:t>I</a:t>
            </a:r>
            <a:r>
              <a:rPr lang="mi-NZ" sz="2000" dirty="0">
                <a:latin typeface="Arial"/>
                <a:cs typeface="Arial"/>
              </a:rPr>
              <a:t>n te ao </a:t>
            </a:r>
            <a:r>
              <a:rPr lang="en-US" sz="2000" dirty="0">
                <a:latin typeface="Arial"/>
                <a:cs typeface="Arial"/>
              </a:rPr>
              <a:t>Māori [the Māori world]:</a:t>
            </a:r>
          </a:p>
          <a:p>
            <a:pPr>
              <a:spcBef>
                <a:spcPts val="300"/>
              </a:spcBef>
              <a:spcAft>
                <a:spcPts val="300"/>
              </a:spcAft>
            </a:pPr>
            <a:r>
              <a:rPr lang="en-US" sz="1800" dirty="0">
                <a:latin typeface="Arial"/>
                <a:cs typeface="Arial"/>
              </a:rPr>
              <a:t>We are related to the sea through whakapapa [family tree]</a:t>
            </a:r>
          </a:p>
          <a:p>
            <a:pPr>
              <a:spcBef>
                <a:spcPts val="300"/>
              </a:spcBef>
              <a:spcAft>
                <a:spcPts val="300"/>
              </a:spcAft>
            </a:pPr>
            <a:r>
              <a:rPr lang="en-US" sz="1800" dirty="0">
                <a:latin typeface="Arial"/>
                <a:cs typeface="Arial"/>
              </a:rPr>
              <a:t>People and the sea are children of Papatūānuku [earth mother] and Ranginui [sky father]</a:t>
            </a:r>
          </a:p>
          <a:p>
            <a:pPr>
              <a:spcBef>
                <a:spcPts val="300"/>
              </a:spcBef>
              <a:spcAft>
                <a:spcPts val="300"/>
              </a:spcAft>
            </a:pPr>
            <a:r>
              <a:rPr lang="en-US" sz="1800" dirty="0">
                <a:latin typeface="Arial"/>
                <a:cs typeface="Arial"/>
              </a:rPr>
              <a:t>“Ko au te moana, te moana ko au” [I am the sea, the sea is me]</a:t>
            </a:r>
          </a:p>
          <a:p>
            <a:pPr>
              <a:spcBef>
                <a:spcPts val="300"/>
              </a:spcBef>
              <a:spcAft>
                <a:spcPts val="300"/>
              </a:spcAft>
            </a:pPr>
            <a:endParaRPr lang="en-US" sz="1800" dirty="0">
              <a:latin typeface="Arial Narrow"/>
              <a:cs typeface="Arial Narrow"/>
            </a:endParaRPr>
          </a:p>
          <a:p>
            <a:pPr>
              <a:spcBef>
                <a:spcPts val="300"/>
              </a:spcBef>
              <a:spcAft>
                <a:spcPts val="300"/>
              </a:spcAft>
            </a:pPr>
            <a:endParaRPr lang="en-US" sz="1800" dirty="0">
              <a:latin typeface="Arial Narrow"/>
              <a:cs typeface="Arial Narrow"/>
            </a:endParaRPr>
          </a:p>
        </p:txBody>
      </p:sp>
      <p:sp>
        <p:nvSpPr>
          <p:cNvPr id="9" name="Content Placeholder 4"/>
          <p:cNvSpPr txBox="1">
            <a:spLocks/>
          </p:cNvSpPr>
          <p:nvPr/>
        </p:nvSpPr>
        <p:spPr>
          <a:xfrm>
            <a:off x="5156427" y="2965460"/>
            <a:ext cx="3583715" cy="1789161"/>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1800" dirty="0"/>
          </a:p>
        </p:txBody>
      </p:sp>
      <p:sp>
        <p:nvSpPr>
          <p:cNvPr id="12" name="Rectangle 11"/>
          <p:cNvSpPr/>
          <p:nvPr/>
        </p:nvSpPr>
        <p:spPr>
          <a:xfrm rot="16452081">
            <a:off x="7988797" y="2327696"/>
            <a:ext cx="1702090" cy="292388"/>
          </a:xfrm>
          <a:prstGeom prst="rect">
            <a:avLst/>
          </a:prstGeom>
        </p:spPr>
        <p:txBody>
          <a:bodyPr wrap="none">
            <a:spAutoFit/>
          </a:bodyPr>
          <a:lstStyle/>
          <a:p>
            <a:r>
              <a:rPr lang="en-US" sz="1300" dirty="0"/>
              <a:t>Source: Te </a:t>
            </a:r>
            <a:r>
              <a:rPr lang="en-US" sz="1300" dirty="0" err="1"/>
              <a:t>Ara.govt.nz</a:t>
            </a:r>
            <a:r>
              <a:rPr lang="en-US" sz="1300" dirty="0"/>
              <a:t>  </a:t>
            </a:r>
          </a:p>
        </p:txBody>
      </p:sp>
      <p:pic>
        <p:nvPicPr>
          <p:cNvPr id="7" name="Te Ara whakapapa of oceans.gif" descr="/Users/rika/Dropbox/MSC Job/2020/Te Ara whakapapa of oceans.gif"/>
          <p:cNvPicPr>
            <a:picLocks noGrp="1" noChangeAspect="1"/>
          </p:cNvPicPr>
          <p:nvPr>
            <p:ph sz="half" idx="2"/>
          </p:nvPr>
        </p:nvPicPr>
        <p:blipFill rotWithShape="1">
          <a:blip r:embed="rId4" r:link="rId5" cstate="screen">
            <a:extLst>
              <a:ext uri="{28A0092B-C50C-407E-A947-70E740481C1C}">
                <a14:useLocalDpi xmlns:a14="http://schemas.microsoft.com/office/drawing/2010/main"/>
              </a:ext>
            </a:extLst>
          </a:blip>
          <a:srcRect t="1061" b="12879"/>
          <a:stretch/>
        </p:blipFill>
        <p:spPr>
          <a:xfrm rot="235503">
            <a:off x="4673278" y="1510088"/>
            <a:ext cx="3968277" cy="1498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itle 1"/>
          <p:cNvSpPr>
            <a:spLocks noGrp="1"/>
          </p:cNvSpPr>
          <p:nvPr>
            <p:ph type="title"/>
          </p:nvPr>
        </p:nvSpPr>
        <p:spPr>
          <a:xfrm>
            <a:off x="204851" y="93912"/>
            <a:ext cx="8939149" cy="758428"/>
          </a:xfrm>
        </p:spPr>
        <p:txBody>
          <a:bodyPr>
            <a:normAutofit/>
          </a:bodyPr>
          <a:lstStyle/>
          <a:p>
            <a:r>
              <a:rPr lang="en-AU" noProof="0" dirty="0"/>
              <a:t>KO ĀU TE MOANA, KO MOANA TE ĀU</a:t>
            </a:r>
            <a:endParaRPr lang="en-AU" sz="2400" noProof="0" dirty="0"/>
          </a:p>
        </p:txBody>
      </p:sp>
      <p:pic>
        <p:nvPicPr>
          <p:cNvPr id="3" name="Picture 2" descr="Blue_Co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515" y="3297164"/>
            <a:ext cx="1990674" cy="1321259"/>
          </a:xfrm>
          <a:prstGeom prst="rect">
            <a:avLst/>
          </a:prstGeom>
        </p:spPr>
      </p:pic>
    </p:spTree>
    <p:extLst>
      <p:ext uri="{BB962C8B-B14F-4D97-AF65-F5344CB8AC3E}">
        <p14:creationId xmlns:p14="http://schemas.microsoft.com/office/powerpoint/2010/main" val="510131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dissolve">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dissolve">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808" y="751407"/>
            <a:ext cx="9601471" cy="4079650"/>
          </a:xfrm>
          <a:prstGeom prst="rect">
            <a:avLst/>
          </a:prstGeom>
        </p:spPr>
      </p:pic>
      <p:sp>
        <p:nvSpPr>
          <p:cNvPr id="19" name="Content Placeholder 2"/>
          <p:cNvSpPr txBox="1">
            <a:spLocks/>
          </p:cNvSpPr>
          <p:nvPr/>
        </p:nvSpPr>
        <p:spPr>
          <a:xfrm>
            <a:off x="2286000" y="1177392"/>
            <a:ext cx="6408615" cy="4189217"/>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32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300"/>
              </a:spcBef>
              <a:spcAft>
                <a:spcPts val="300"/>
              </a:spcAft>
              <a:buNone/>
            </a:pPr>
            <a:r>
              <a:rPr lang="en-US" sz="2200" b="1" dirty="0">
                <a:solidFill>
                  <a:srgbClr val="00B194"/>
                </a:solidFill>
                <a:latin typeface="Arial Narrow"/>
                <a:cs typeface="Arial Narrow"/>
              </a:rPr>
              <a:t>KŌRERORERO/ DISCUSSION</a:t>
            </a:r>
          </a:p>
          <a:p>
            <a:pPr marL="260350" indent="-260350">
              <a:spcBef>
                <a:spcPts val="300"/>
              </a:spcBef>
              <a:spcAft>
                <a:spcPts val="300"/>
              </a:spcAft>
            </a:pPr>
            <a:r>
              <a:rPr lang="en-US" sz="1800" dirty="0">
                <a:latin typeface="Arial"/>
                <a:cs typeface="Arial"/>
              </a:rPr>
              <a:t>In Aotearoa New Zealand we have a unique and strong connection to the sea. Find out more about one of the following and present back to the rest of the class: (See Activity 2 </a:t>
            </a:r>
            <a:r>
              <a:rPr lang="en-US" sz="1800" dirty="0">
                <a:solidFill>
                  <a:srgbClr val="005DAA"/>
                </a:solidFill>
                <a:latin typeface="Arial"/>
                <a:cs typeface="Arial"/>
              </a:rPr>
              <a:t>Teacher Outline</a:t>
            </a:r>
            <a:r>
              <a:rPr lang="en-US" sz="1800" dirty="0">
                <a:latin typeface="Arial"/>
                <a:cs typeface="Arial"/>
              </a:rPr>
              <a:t>)</a:t>
            </a:r>
          </a:p>
          <a:p>
            <a:pPr lvl="1" indent="-342900">
              <a:spcBef>
                <a:spcPts val="300"/>
              </a:spcBef>
              <a:spcAft>
                <a:spcPts val="300"/>
              </a:spcAft>
              <a:buFont typeface="+mj-lt"/>
              <a:buAutoNum type="arabicPeriod"/>
            </a:pPr>
            <a:r>
              <a:rPr lang="en-US" sz="1800" dirty="0">
                <a:solidFill>
                  <a:srgbClr val="005DAA"/>
                </a:solidFill>
                <a:latin typeface="Arial"/>
                <a:cs typeface="Arial"/>
              </a:rPr>
              <a:t>Our whenua [land] was fished from the sea [by Maui] and many of our tūpuna [ancestors] were fishing folk</a:t>
            </a:r>
          </a:p>
          <a:p>
            <a:pPr lvl="1" indent="-342900">
              <a:spcBef>
                <a:spcPts val="300"/>
              </a:spcBef>
              <a:spcAft>
                <a:spcPts val="300"/>
              </a:spcAft>
              <a:buFont typeface="+mj-lt"/>
              <a:buAutoNum type="arabicPeriod"/>
            </a:pPr>
            <a:r>
              <a:rPr lang="en-US" sz="1800" dirty="0">
                <a:solidFill>
                  <a:srgbClr val="00B194"/>
                </a:solidFill>
                <a:latin typeface="Arial"/>
                <a:cs typeface="Arial"/>
              </a:rPr>
              <a:t>Unlike some other countries most of us live near the sea!</a:t>
            </a:r>
          </a:p>
        </p:txBody>
      </p:sp>
      <p:pic>
        <p:nvPicPr>
          <p:cNvPr id="3" name="Picture 2" descr="noun_new zealand_1314619.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177392"/>
            <a:ext cx="2122687" cy="3966108"/>
          </a:xfrm>
          <a:prstGeom prst="rect">
            <a:avLst/>
          </a:prstGeom>
        </p:spPr>
      </p:pic>
      <p:sp>
        <p:nvSpPr>
          <p:cNvPr id="15" name="Title 1"/>
          <p:cNvSpPr>
            <a:spLocks noGrp="1"/>
          </p:cNvSpPr>
          <p:nvPr>
            <p:ph type="title"/>
          </p:nvPr>
        </p:nvSpPr>
        <p:spPr>
          <a:xfrm>
            <a:off x="204851" y="93912"/>
            <a:ext cx="8939149" cy="758428"/>
          </a:xfrm>
        </p:spPr>
        <p:txBody>
          <a:bodyPr>
            <a:normAutofit fontScale="90000"/>
          </a:bodyPr>
          <a:lstStyle/>
          <a:p>
            <a:r>
              <a:rPr lang="en-AU" noProof="0" dirty="0"/>
              <a:t>KO ĀU TE MOANA, KO MOANA TE ĀU</a:t>
            </a:r>
            <a:br>
              <a:rPr lang="en-AU" noProof="0" dirty="0"/>
            </a:br>
            <a:r>
              <a:rPr lang="en-AU" sz="2400" noProof="0" dirty="0"/>
              <a:t>Focus Question:  What is my </a:t>
            </a:r>
            <a:r>
              <a:rPr lang="en-AU" sz="2400" dirty="0"/>
              <a:t>relationship </a:t>
            </a:r>
            <a:r>
              <a:rPr lang="en-AU" sz="2400" noProof="0" dirty="0"/>
              <a:t>with the sea?</a:t>
            </a:r>
          </a:p>
        </p:txBody>
      </p:sp>
    </p:spTree>
    <p:extLst>
      <p:ext uri="{BB962C8B-B14F-4D97-AF65-F5344CB8AC3E}">
        <p14:creationId xmlns:p14="http://schemas.microsoft.com/office/powerpoint/2010/main" val="14574815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ssolv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dissolv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dissolve">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103" y="941985"/>
            <a:ext cx="9601471" cy="3689779"/>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AU" noProof="0" dirty="0"/>
              <a:t>KO ĀU TE MOANA, KO MOANA TE ĀU</a:t>
            </a:r>
            <a:endParaRPr lang="en-AU" sz="2400" noProof="0" dirty="0"/>
          </a:p>
        </p:txBody>
      </p:sp>
      <p:sp>
        <p:nvSpPr>
          <p:cNvPr id="12" name="Content Placeholder 2"/>
          <p:cNvSpPr txBox="1">
            <a:spLocks/>
          </p:cNvSpPr>
          <p:nvPr/>
        </p:nvSpPr>
        <p:spPr>
          <a:xfrm>
            <a:off x="506791" y="2989837"/>
            <a:ext cx="4093611" cy="1641927"/>
          </a:xfrm>
          <a:prstGeom prst="rect">
            <a:avLst/>
          </a:prstGeom>
        </p:spPr>
        <p:txBody>
          <a:bodyPr>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30000"/>
              </a:lnSpc>
              <a:spcBef>
                <a:spcPts val="400"/>
              </a:spcBef>
              <a:spcAft>
                <a:spcPts val="400"/>
              </a:spcAft>
              <a:buFont typeface="Arial"/>
              <a:buNone/>
            </a:pPr>
            <a:r>
              <a:rPr lang="en-AU" sz="2200" b="1" dirty="0">
                <a:solidFill>
                  <a:srgbClr val="002E6C"/>
                </a:solidFill>
                <a:latin typeface="Arial Narrow"/>
                <a:cs typeface="Arial Narrow"/>
              </a:rPr>
              <a:t>MĀTAKI TĒNEI / WATCH THIS</a:t>
            </a:r>
          </a:p>
          <a:p>
            <a:pPr marL="0" indent="0" algn="ctr">
              <a:lnSpc>
                <a:spcPct val="130000"/>
              </a:lnSpc>
              <a:spcBef>
                <a:spcPts val="400"/>
              </a:spcBef>
              <a:spcAft>
                <a:spcPts val="400"/>
              </a:spcAft>
              <a:buFont typeface="Arial"/>
              <a:buNone/>
            </a:pPr>
            <a:r>
              <a:rPr lang="en-US" sz="1800" dirty="0">
                <a:hlinkClick r:id="rId4"/>
              </a:rPr>
              <a:t>Ko au te </a:t>
            </a:r>
            <a:r>
              <a:rPr lang="en-US" sz="1800" dirty="0" err="1">
                <a:hlinkClick r:id="rId4"/>
              </a:rPr>
              <a:t>Taha</a:t>
            </a:r>
            <a:r>
              <a:rPr lang="en-US" sz="1800" dirty="0">
                <a:hlinkClick r:id="rId4"/>
              </a:rPr>
              <a:t> Moana. Ko te Taha Moana ko au</a:t>
            </a:r>
            <a:r>
              <a:rPr lang="en-US" sz="1800" dirty="0"/>
              <a:t> [2:52] </a:t>
            </a:r>
          </a:p>
        </p:txBody>
      </p:sp>
      <p:pic>
        <p:nvPicPr>
          <p:cNvPr id="4" name="Picture 3" descr="Screen Shot 2020-09-16 at 10.05.27 AM.pn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4791" y="1207761"/>
            <a:ext cx="3107824" cy="1782076"/>
          </a:xfrm>
          <a:prstGeom prst="rect">
            <a:avLst/>
          </a:prstGeom>
        </p:spPr>
      </p:pic>
      <p:sp>
        <p:nvSpPr>
          <p:cNvPr id="6" name="Rectangle 5"/>
          <p:cNvSpPr/>
          <p:nvPr/>
        </p:nvSpPr>
        <p:spPr>
          <a:xfrm>
            <a:off x="4586653" y="1434255"/>
            <a:ext cx="4122615" cy="2246769"/>
          </a:xfrm>
          <a:prstGeom prst="rect">
            <a:avLst/>
          </a:prstGeom>
        </p:spPr>
        <p:txBody>
          <a:bodyPr wrap="square">
            <a:spAutoFit/>
          </a:bodyPr>
          <a:lstStyle/>
          <a:p>
            <a:pPr algn="ctr"/>
            <a:r>
              <a:rPr lang="x-none" sz="2400" b="1" dirty="0">
                <a:solidFill>
                  <a:srgbClr val="175EAA"/>
                </a:solidFill>
                <a:latin typeface="Arial Narrow"/>
                <a:cs typeface="Arial Narrow"/>
              </a:rPr>
              <a:t>MAHI / ACTIVIT</a:t>
            </a:r>
            <a:r>
              <a:rPr lang="en-AU" sz="2400" b="1" dirty="0">
                <a:solidFill>
                  <a:srgbClr val="175EAA"/>
                </a:solidFill>
                <a:latin typeface="Arial Narrow"/>
                <a:cs typeface="Arial Narrow"/>
              </a:rPr>
              <a:t>Y</a:t>
            </a:r>
          </a:p>
          <a:p>
            <a:pPr algn="ctr"/>
            <a:r>
              <a:rPr lang="en-AU" sz="2000" dirty="0">
                <a:solidFill>
                  <a:srgbClr val="000000"/>
                </a:solidFill>
                <a:latin typeface="Arial"/>
                <a:cs typeface="Arial"/>
              </a:rPr>
              <a:t>Create a poem, waiata / song, piece of music or picture that conveys what the sea or a coastal place near you means to you</a:t>
            </a:r>
          </a:p>
          <a:p>
            <a:pPr algn="ctr"/>
            <a:r>
              <a:rPr lang="en-AU" dirty="0">
                <a:solidFill>
                  <a:srgbClr val="005DAA"/>
                </a:solidFill>
                <a:latin typeface="Arial"/>
                <a:cs typeface="Arial"/>
              </a:rPr>
              <a:t>(See Activity 3 Ocean Citizenship Teacher Outline)</a:t>
            </a:r>
            <a:endParaRPr lang="en-US" dirty="0">
              <a:solidFill>
                <a:srgbClr val="005DAA"/>
              </a:solidFill>
              <a:latin typeface="Arial"/>
              <a:cs typeface="Arial"/>
            </a:endParaRPr>
          </a:p>
        </p:txBody>
      </p:sp>
      <p:pic>
        <p:nvPicPr>
          <p:cNvPr id="8" name="Picture 7" descr="Blue_Seabre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7960" y="3465654"/>
            <a:ext cx="1488902" cy="1069954"/>
          </a:xfrm>
          <a:prstGeom prst="rect">
            <a:avLst/>
          </a:prstGeom>
        </p:spPr>
      </p:pic>
      <p:pic>
        <p:nvPicPr>
          <p:cNvPr id="11" name="Picture 10" descr="Blue_Seabre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7040" y="3502203"/>
            <a:ext cx="1488902" cy="1069954"/>
          </a:xfrm>
          <a:prstGeom prst="rect">
            <a:avLst/>
          </a:prstGeom>
        </p:spPr>
      </p:pic>
    </p:spTree>
    <p:extLst>
      <p:ext uri="{BB962C8B-B14F-4D97-AF65-F5344CB8AC3E}">
        <p14:creationId xmlns:p14="http://schemas.microsoft.com/office/powerpoint/2010/main" val="3029628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103" y="941985"/>
            <a:ext cx="9601471" cy="3689779"/>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AU" noProof="0" dirty="0"/>
              <a:t>KO ĀU TE MOANA, KO MOANA TE ĀU</a:t>
            </a:r>
            <a:endParaRPr lang="en-AU" sz="2400" noProof="0" dirty="0"/>
          </a:p>
        </p:txBody>
      </p:sp>
      <p:sp>
        <p:nvSpPr>
          <p:cNvPr id="3" name="Content Placeholder 2"/>
          <p:cNvSpPr>
            <a:spLocks noGrp="1"/>
          </p:cNvSpPr>
          <p:nvPr>
            <p:ph idx="1"/>
          </p:nvPr>
        </p:nvSpPr>
        <p:spPr>
          <a:xfrm>
            <a:off x="306869" y="1091395"/>
            <a:ext cx="5714426" cy="3143866"/>
          </a:xfrm>
        </p:spPr>
        <p:txBody>
          <a:bodyPr>
            <a:normAutofit fontScale="25000" lnSpcReduction="20000"/>
          </a:bodyPr>
          <a:lstStyle/>
          <a:p>
            <a:pPr marL="0" indent="0">
              <a:lnSpc>
                <a:spcPct val="132000"/>
              </a:lnSpc>
              <a:spcBef>
                <a:spcPts val="400"/>
              </a:spcBef>
              <a:spcAft>
                <a:spcPts val="400"/>
              </a:spcAft>
              <a:buNone/>
            </a:pPr>
            <a:r>
              <a:rPr lang="x-none" sz="8800" b="1" dirty="0">
                <a:solidFill>
                  <a:srgbClr val="175EAA"/>
                </a:solidFill>
                <a:latin typeface="Arial Narrow"/>
                <a:cs typeface="Arial Narrow"/>
              </a:rPr>
              <a:t>MAHI / ACTIVIT</a:t>
            </a:r>
            <a:r>
              <a:rPr lang="en-AU" sz="8800" b="1" dirty="0">
                <a:solidFill>
                  <a:srgbClr val="175EAA"/>
                </a:solidFill>
                <a:latin typeface="Arial Narrow"/>
                <a:cs typeface="Arial Narrow"/>
              </a:rPr>
              <a:t>Y</a:t>
            </a:r>
          </a:p>
          <a:p>
            <a:pPr marL="0" indent="0">
              <a:lnSpc>
                <a:spcPct val="132000"/>
              </a:lnSpc>
              <a:spcBef>
                <a:spcPts val="400"/>
              </a:spcBef>
              <a:spcAft>
                <a:spcPts val="400"/>
              </a:spcAft>
              <a:buNone/>
            </a:pPr>
            <a:r>
              <a:rPr lang="en-AU" sz="7200" dirty="0">
                <a:solidFill>
                  <a:srgbClr val="000000"/>
                </a:solidFill>
              </a:rPr>
              <a:t>Complete one or more of the following (see </a:t>
            </a:r>
            <a:r>
              <a:rPr lang="en-AU" sz="7200" dirty="0">
                <a:solidFill>
                  <a:srgbClr val="175EAA"/>
                </a:solidFill>
              </a:rPr>
              <a:t>Teacher Outline </a:t>
            </a:r>
            <a:r>
              <a:rPr lang="en-AU" sz="7200" dirty="0"/>
              <a:t>Activities 4, 5, 6)</a:t>
            </a:r>
            <a:endParaRPr lang="en-US" sz="7200" dirty="0"/>
          </a:p>
          <a:p>
            <a:pPr marL="442913" indent="-376238">
              <a:lnSpc>
                <a:spcPct val="132000"/>
              </a:lnSpc>
              <a:spcBef>
                <a:spcPts val="400"/>
              </a:spcBef>
              <a:spcAft>
                <a:spcPts val="400"/>
              </a:spcAft>
              <a:buFont typeface="+mj-lt"/>
              <a:buAutoNum type="arabicPeriod"/>
            </a:pPr>
            <a:r>
              <a:rPr lang="en-AU" sz="7200" dirty="0"/>
              <a:t>Identify a taonga o Tangaroa and share significance of this taonga for you </a:t>
            </a:r>
          </a:p>
          <a:p>
            <a:pPr marL="442913" indent="-376238">
              <a:lnSpc>
                <a:spcPct val="132000"/>
              </a:lnSpc>
              <a:spcBef>
                <a:spcPts val="400"/>
              </a:spcBef>
              <a:spcAft>
                <a:spcPts val="400"/>
              </a:spcAft>
              <a:buFont typeface="+mj-lt"/>
              <a:buAutoNum type="arabicPeriod"/>
            </a:pPr>
            <a:r>
              <a:rPr lang="en-AU" sz="7200" dirty="0">
                <a:solidFill>
                  <a:srgbClr val="000000"/>
                </a:solidFill>
              </a:rPr>
              <a:t>Share how your whānau [family] and tūpuna [ancestors] have used the sea</a:t>
            </a:r>
            <a:endParaRPr lang="en-AU" sz="7200" dirty="0"/>
          </a:p>
          <a:p>
            <a:pPr marL="442913" indent="-376238">
              <a:lnSpc>
                <a:spcPct val="132000"/>
              </a:lnSpc>
              <a:spcBef>
                <a:spcPts val="400"/>
              </a:spcBef>
              <a:spcAft>
                <a:spcPts val="400"/>
              </a:spcAft>
              <a:buFont typeface="+mj-lt"/>
              <a:buAutoNum type="arabicPeriod"/>
            </a:pPr>
            <a:r>
              <a:rPr lang="en-AU" sz="7200" dirty="0">
                <a:solidFill>
                  <a:srgbClr val="000000"/>
                </a:solidFill>
              </a:rPr>
              <a:t>Make a short film or </a:t>
            </a:r>
            <a:r>
              <a:rPr lang="en-AU" sz="7200" dirty="0">
                <a:solidFill>
                  <a:srgbClr val="000000"/>
                </a:solidFill>
                <a:hlinkClick r:id="rId4"/>
              </a:rPr>
              <a:t>Powtoon </a:t>
            </a:r>
            <a:r>
              <a:rPr lang="en-AU" sz="7200" dirty="0">
                <a:solidFill>
                  <a:srgbClr val="000000"/>
                </a:solidFill>
              </a:rPr>
              <a:t>that shares different viewpoints and connections with the sea</a:t>
            </a:r>
          </a:p>
        </p:txBody>
      </p:sp>
      <p:pic>
        <p:nvPicPr>
          <p:cNvPr id="5" name="Picture 4" descr="Blue_She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76086">
            <a:off x="5389786" y="1706842"/>
            <a:ext cx="1352664" cy="1214745"/>
          </a:xfrm>
          <a:prstGeom prst="rect">
            <a:avLst/>
          </a:prstGeom>
        </p:spPr>
      </p:pic>
      <p:pic>
        <p:nvPicPr>
          <p:cNvPr id="6" name="Picture 5"/>
          <p:cNvPicPr/>
          <p:nvPr/>
        </p:nvPicPr>
        <p:blipFill>
          <a:blip r:embed="rId6">
            <a:extLst>
              <a:ext uri="{28A0092B-C50C-407E-A947-70E740481C1C}">
                <a14:useLocalDpi xmlns:a14="http://schemas.microsoft.com/office/drawing/2010/main" val="0"/>
              </a:ext>
            </a:extLst>
          </a:blip>
          <a:stretch>
            <a:fillRect/>
          </a:stretch>
        </p:blipFill>
        <p:spPr>
          <a:xfrm>
            <a:off x="6708588" y="1343286"/>
            <a:ext cx="1916726" cy="3002449"/>
          </a:xfrm>
          <a:prstGeom prst="rect">
            <a:avLst/>
          </a:prstGeom>
        </p:spPr>
      </p:pic>
      <p:sp>
        <p:nvSpPr>
          <p:cNvPr id="4" name="Rectangle 3"/>
          <p:cNvSpPr/>
          <p:nvPr/>
        </p:nvSpPr>
        <p:spPr>
          <a:xfrm rot="16200000">
            <a:off x="6851713" y="2939011"/>
            <a:ext cx="3978089" cy="430887"/>
          </a:xfrm>
          <a:prstGeom prst="rect">
            <a:avLst/>
          </a:prstGeom>
        </p:spPr>
        <p:txBody>
          <a:bodyPr wrap="square">
            <a:spAutoFit/>
          </a:bodyPr>
          <a:lstStyle/>
          <a:p>
            <a:pPr algn="r"/>
            <a:r>
              <a:rPr lang="en-AU" sz="1100" dirty="0"/>
              <a:t>[Image and activity from </a:t>
            </a:r>
            <a:r>
              <a:rPr lang="en-AU" sz="1100" u="sng" dirty="0">
                <a:hlinkClick r:id="rId7"/>
              </a:rPr>
              <a:t>Ministry of Education – Education for Sustainability</a:t>
            </a:r>
            <a:r>
              <a:rPr lang="en-AU" sz="1100" dirty="0"/>
              <a:t>]</a:t>
            </a:r>
            <a:endParaRPr lang="en-IN" sz="1100" dirty="0"/>
          </a:p>
        </p:txBody>
      </p:sp>
      <p:pic>
        <p:nvPicPr>
          <p:cNvPr id="8" name="Picture 7" descr="Blue_She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04962">
            <a:off x="5693687" y="2914769"/>
            <a:ext cx="744862" cy="668915"/>
          </a:xfrm>
          <a:prstGeom prst="rect">
            <a:avLst/>
          </a:prstGeom>
        </p:spPr>
      </p:pic>
      <p:pic>
        <p:nvPicPr>
          <p:cNvPr id="9" name="Picture 8" descr="Blue_Shel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64975">
            <a:off x="5938875" y="3759765"/>
            <a:ext cx="609522" cy="547374"/>
          </a:xfrm>
          <a:prstGeom prst="rect">
            <a:avLst/>
          </a:prstGeom>
        </p:spPr>
      </p:pic>
    </p:spTree>
    <p:extLst>
      <p:ext uri="{BB962C8B-B14F-4D97-AF65-F5344CB8AC3E}">
        <p14:creationId xmlns:p14="http://schemas.microsoft.com/office/powerpoint/2010/main" val="21286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800" decel="100000"/>
                                        <p:tgtEl>
                                          <p:spTgt spid="3">
                                            <p:txEl>
                                              <p:pRg st="2" end="2"/>
                                            </p:txEl>
                                          </p:spTgt>
                                        </p:tgtEl>
                                      </p:cBhvr>
                                    </p:animEffect>
                                    <p:anim calcmode="lin" valueType="num">
                                      <p:cBhvr>
                                        <p:cTn id="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800" decel="100000"/>
                                        <p:tgtEl>
                                          <p:spTgt spid="3">
                                            <p:txEl>
                                              <p:pRg st="3" end="3"/>
                                            </p:txEl>
                                          </p:spTgt>
                                        </p:tgtEl>
                                      </p:cBhvr>
                                    </p:animEffect>
                                    <p:anim calcmode="lin" valueType="num">
                                      <p:cBhvr>
                                        <p:cTn id="1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800" decel="100000"/>
                                        <p:tgtEl>
                                          <p:spTgt spid="3">
                                            <p:txEl>
                                              <p:pRg st="4" end="4"/>
                                            </p:txEl>
                                          </p:spTgt>
                                        </p:tgtEl>
                                      </p:cBhvr>
                                    </p:animEffect>
                                    <p:anim calcmode="lin" valueType="num">
                                      <p:cBhvr>
                                        <p:cTn id="28"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103" y="941985"/>
            <a:ext cx="9601471" cy="3877464"/>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AU" noProof="0" dirty="0"/>
              <a:t>KO ĀU TE MOANA, KO MOANA TE ĀU</a:t>
            </a:r>
            <a:endParaRPr lang="en-AU" sz="2400" noProof="0" dirty="0"/>
          </a:p>
        </p:txBody>
      </p:sp>
      <p:sp>
        <p:nvSpPr>
          <p:cNvPr id="3" name="Content Placeholder 2"/>
          <p:cNvSpPr>
            <a:spLocks noGrp="1"/>
          </p:cNvSpPr>
          <p:nvPr>
            <p:ph idx="1"/>
          </p:nvPr>
        </p:nvSpPr>
        <p:spPr>
          <a:xfrm>
            <a:off x="552771" y="1004672"/>
            <a:ext cx="5173973" cy="3390958"/>
          </a:xfrm>
        </p:spPr>
        <p:txBody>
          <a:bodyPr>
            <a:normAutofit fontScale="25000" lnSpcReduction="20000"/>
          </a:bodyPr>
          <a:lstStyle/>
          <a:p>
            <a:pPr marL="0" indent="0">
              <a:lnSpc>
                <a:spcPct val="132000"/>
              </a:lnSpc>
              <a:spcBef>
                <a:spcPts val="400"/>
              </a:spcBef>
              <a:spcAft>
                <a:spcPts val="400"/>
              </a:spcAft>
              <a:buNone/>
            </a:pPr>
            <a:r>
              <a:rPr lang="x-none" sz="8800" b="1" dirty="0">
                <a:solidFill>
                  <a:srgbClr val="175EAA"/>
                </a:solidFill>
                <a:latin typeface="Arial Narrow"/>
                <a:cs typeface="Arial Narrow"/>
              </a:rPr>
              <a:t>MAHI / ACTIVIT</a:t>
            </a:r>
            <a:r>
              <a:rPr lang="en-AU" sz="8800" b="1" dirty="0">
                <a:solidFill>
                  <a:srgbClr val="175EAA"/>
                </a:solidFill>
                <a:latin typeface="Arial Narrow"/>
                <a:cs typeface="Arial Narrow"/>
              </a:rPr>
              <a:t>Y</a:t>
            </a:r>
          </a:p>
          <a:p>
            <a:pPr marL="0" indent="0">
              <a:lnSpc>
                <a:spcPct val="132000"/>
              </a:lnSpc>
              <a:spcBef>
                <a:spcPts val="400"/>
              </a:spcBef>
              <a:spcAft>
                <a:spcPts val="400"/>
              </a:spcAft>
              <a:buNone/>
            </a:pPr>
            <a:r>
              <a:rPr lang="en-AU" sz="7200" dirty="0">
                <a:solidFill>
                  <a:srgbClr val="000000"/>
                </a:solidFill>
              </a:rPr>
              <a:t>Complete one or more of the following (see </a:t>
            </a:r>
            <a:r>
              <a:rPr lang="en-AU" sz="7200" dirty="0">
                <a:solidFill>
                  <a:srgbClr val="175EAA"/>
                </a:solidFill>
              </a:rPr>
              <a:t>Teacher Outline </a:t>
            </a:r>
            <a:r>
              <a:rPr lang="en-AU" sz="7200" dirty="0"/>
              <a:t>Activities 7, 8, 9, 10)</a:t>
            </a:r>
            <a:endParaRPr lang="en-US" sz="7200" dirty="0"/>
          </a:p>
          <a:p>
            <a:pPr marL="442913" indent="-376238">
              <a:lnSpc>
                <a:spcPct val="132000"/>
              </a:lnSpc>
              <a:spcBef>
                <a:spcPts val="400"/>
              </a:spcBef>
              <a:spcAft>
                <a:spcPts val="400"/>
              </a:spcAft>
              <a:buFont typeface="+mj-lt"/>
              <a:buAutoNum type="arabicPeriod"/>
            </a:pPr>
            <a:r>
              <a:rPr lang="en-AU" sz="7200" dirty="0"/>
              <a:t>Visit and connect with a local coastal site</a:t>
            </a:r>
          </a:p>
          <a:p>
            <a:pPr marL="442913" indent="-376238">
              <a:lnSpc>
                <a:spcPct val="132000"/>
              </a:lnSpc>
              <a:spcBef>
                <a:spcPts val="400"/>
              </a:spcBef>
              <a:spcAft>
                <a:spcPts val="400"/>
              </a:spcAft>
              <a:buFont typeface="+mj-lt"/>
              <a:buAutoNum type="arabicPeriod"/>
            </a:pPr>
            <a:r>
              <a:rPr lang="en-AU" sz="7200" dirty="0">
                <a:solidFill>
                  <a:srgbClr val="000000"/>
                </a:solidFill>
              </a:rPr>
              <a:t>Create a 360°view of a local coastal site</a:t>
            </a:r>
          </a:p>
          <a:p>
            <a:pPr marL="442913" indent="-376238">
              <a:lnSpc>
                <a:spcPct val="132000"/>
              </a:lnSpc>
              <a:spcBef>
                <a:spcPts val="400"/>
              </a:spcBef>
              <a:spcAft>
                <a:spcPts val="400"/>
              </a:spcAft>
              <a:buFont typeface="+mj-lt"/>
              <a:buAutoNum type="arabicPeriod"/>
            </a:pPr>
            <a:r>
              <a:rPr lang="en-AU" sz="7200" dirty="0">
                <a:solidFill>
                  <a:srgbClr val="000000"/>
                </a:solidFill>
              </a:rPr>
              <a:t>Collect and identify shells from your beach</a:t>
            </a:r>
            <a:endParaRPr lang="en-AU" sz="7200" dirty="0"/>
          </a:p>
          <a:p>
            <a:pPr marL="442913" indent="-376238">
              <a:lnSpc>
                <a:spcPct val="132000"/>
              </a:lnSpc>
              <a:spcBef>
                <a:spcPts val="400"/>
              </a:spcBef>
              <a:spcAft>
                <a:spcPts val="400"/>
              </a:spcAft>
              <a:buFont typeface="+mj-lt"/>
              <a:buAutoNum type="arabicPeriod"/>
            </a:pPr>
            <a:r>
              <a:rPr lang="en-AU" sz="7200" dirty="0">
                <a:solidFill>
                  <a:srgbClr val="000000"/>
                </a:solidFill>
              </a:rPr>
              <a:t>Investigate other cultural and country viewpoints about the sea?</a:t>
            </a:r>
            <a:endParaRPr lang="en-AU" sz="7200" dirty="0"/>
          </a:p>
          <a:p>
            <a:pPr marL="442913" indent="-376238">
              <a:lnSpc>
                <a:spcPct val="132000"/>
              </a:lnSpc>
              <a:spcBef>
                <a:spcPts val="400"/>
              </a:spcBef>
              <a:spcAft>
                <a:spcPts val="400"/>
              </a:spcAft>
              <a:buFont typeface="+mj-lt"/>
              <a:buAutoNum type="arabicPeriod"/>
            </a:pPr>
            <a:r>
              <a:rPr lang="en-AU" sz="7200" dirty="0">
                <a:solidFill>
                  <a:srgbClr val="000000"/>
                </a:solidFill>
              </a:rPr>
              <a:t>Conduct a group inquiry</a:t>
            </a:r>
          </a:p>
        </p:txBody>
      </p:sp>
      <p:pic>
        <p:nvPicPr>
          <p:cNvPr id="5" name="Picture 4" descr="Blue_She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6086">
            <a:off x="5015620" y="1017484"/>
            <a:ext cx="1352664" cy="1214745"/>
          </a:xfrm>
          <a:prstGeom prst="rect">
            <a:avLst/>
          </a:prstGeom>
        </p:spPr>
      </p:pic>
      <p:pic>
        <p:nvPicPr>
          <p:cNvPr id="8" name="Picture 7" descr="Blue_She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04962">
            <a:off x="5171215" y="2330583"/>
            <a:ext cx="744862" cy="668915"/>
          </a:xfrm>
          <a:prstGeom prst="rect">
            <a:avLst/>
          </a:prstGeom>
        </p:spPr>
      </p:pic>
      <p:pic>
        <p:nvPicPr>
          <p:cNvPr id="9" name="Picture 8" descr="Blue_She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4975">
            <a:off x="5085331" y="3447480"/>
            <a:ext cx="609522" cy="547374"/>
          </a:xfrm>
          <a:prstGeom prst="rect">
            <a:avLst/>
          </a:prstGeom>
        </p:spPr>
      </p:pic>
      <p:pic>
        <p:nvPicPr>
          <p:cNvPr id="11" name="Picture 10" descr="Austral prawn fishing in the Northern Prawn Fishery-sc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755" y="2687616"/>
            <a:ext cx="2533429" cy="1678972"/>
          </a:xfrm>
          <a:prstGeom prst="rect">
            <a:avLst/>
          </a:prstGeom>
        </p:spPr>
      </p:pic>
      <p:pic>
        <p:nvPicPr>
          <p:cNvPr id="4" name="Picture 3" descr="travel-living-3651947_19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2635">
            <a:off x="6329863" y="1273973"/>
            <a:ext cx="2510123" cy="1673415"/>
          </a:xfrm>
          <a:prstGeom prst="rect">
            <a:avLst/>
          </a:prstGeom>
        </p:spPr>
      </p:pic>
      <p:pic>
        <p:nvPicPr>
          <p:cNvPr id="10" name="Picture 9" descr="Blue_She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15681">
            <a:off x="4546735" y="3966251"/>
            <a:ext cx="609522" cy="547374"/>
          </a:xfrm>
          <a:prstGeom prst="rect">
            <a:avLst/>
          </a:prstGeom>
        </p:spPr>
      </p:pic>
    </p:spTree>
    <p:extLst>
      <p:ext uri="{BB962C8B-B14F-4D97-AF65-F5344CB8AC3E}">
        <p14:creationId xmlns:p14="http://schemas.microsoft.com/office/powerpoint/2010/main" val="131095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800" decel="100000"/>
                                        <p:tgtEl>
                                          <p:spTgt spid="3">
                                            <p:txEl>
                                              <p:pRg st="1" end="1"/>
                                            </p:txEl>
                                          </p:spTgt>
                                        </p:tgtEl>
                                      </p:cBhvr>
                                    </p:animEffect>
                                    <p:anim calcmode="lin" valueType="num">
                                      <p:cBhvr>
                                        <p:cTn id="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800" decel="100000"/>
                                        <p:tgtEl>
                                          <p:spTgt spid="3">
                                            <p:txEl>
                                              <p:pRg st="2" end="2"/>
                                            </p:txEl>
                                          </p:spTgt>
                                        </p:tgtEl>
                                      </p:cBhvr>
                                    </p:animEffect>
                                    <p:anim calcmode="lin" valueType="num">
                                      <p:cBhvr>
                                        <p:cTn id="1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800" decel="100000"/>
                                        <p:tgtEl>
                                          <p:spTgt spid="3">
                                            <p:txEl>
                                              <p:pRg st="3" end="3"/>
                                            </p:txEl>
                                          </p:spTgt>
                                        </p:tgtEl>
                                      </p:cBhvr>
                                    </p:animEffect>
                                    <p:anim calcmode="lin" valueType="num">
                                      <p:cBhvr>
                                        <p:cTn id="2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800" decel="100000"/>
                                        <p:tgtEl>
                                          <p:spTgt spid="3">
                                            <p:txEl>
                                              <p:pRg st="4" end="4"/>
                                            </p:txEl>
                                          </p:spTgt>
                                        </p:tgtEl>
                                      </p:cBhvr>
                                    </p:animEffect>
                                    <p:anim calcmode="lin" valueType="num">
                                      <p:cBhvr>
                                        <p:cTn id="38"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800" decel="100000"/>
                                        <p:tgtEl>
                                          <p:spTgt spid="3">
                                            <p:txEl>
                                              <p:pRg st="5" end="5"/>
                                            </p:txEl>
                                          </p:spTgt>
                                        </p:tgtEl>
                                      </p:cBhvr>
                                    </p:animEffect>
                                    <p:anim calcmode="lin" valueType="num">
                                      <p:cBhvr>
                                        <p:cTn id="48"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800" decel="100000"/>
                                        <p:tgtEl>
                                          <p:spTgt spid="3">
                                            <p:txEl>
                                              <p:pRg st="6" end="6"/>
                                            </p:txEl>
                                          </p:spTgt>
                                        </p:tgtEl>
                                      </p:cBhvr>
                                    </p:animEffect>
                                    <p:anim calcmode="lin" valueType="num">
                                      <p:cBhvr>
                                        <p:cTn id="58"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6808" y="751407"/>
            <a:ext cx="9601471" cy="4079650"/>
          </a:xfrm>
          <a:prstGeom prst="rect">
            <a:avLst/>
          </a:prstGeom>
        </p:spPr>
      </p:pic>
      <p:sp>
        <p:nvSpPr>
          <p:cNvPr id="19" name="Content Placeholder 2"/>
          <p:cNvSpPr txBox="1">
            <a:spLocks/>
          </p:cNvSpPr>
          <p:nvPr/>
        </p:nvSpPr>
        <p:spPr>
          <a:xfrm>
            <a:off x="298493" y="1137705"/>
            <a:ext cx="3911454" cy="3407986"/>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32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300"/>
              </a:spcBef>
              <a:spcAft>
                <a:spcPts val="300"/>
              </a:spcAft>
              <a:buNone/>
            </a:pPr>
            <a:r>
              <a:rPr lang="en-US" sz="2200" b="1" dirty="0">
                <a:solidFill>
                  <a:srgbClr val="00B194"/>
                </a:solidFill>
                <a:latin typeface="Arial Narrow"/>
                <a:cs typeface="Arial Narrow"/>
              </a:rPr>
              <a:t>KŌRERORERO/ DISCUSSION</a:t>
            </a:r>
          </a:p>
          <a:p>
            <a:pPr>
              <a:lnSpc>
                <a:spcPct val="110000"/>
              </a:lnSpc>
              <a:spcBef>
                <a:spcPts val="300"/>
              </a:spcBef>
              <a:spcAft>
                <a:spcPts val="300"/>
              </a:spcAft>
            </a:pPr>
            <a:r>
              <a:rPr lang="en-US" sz="1800" dirty="0">
                <a:latin typeface="Arial"/>
                <a:cs typeface="Arial"/>
              </a:rPr>
              <a:t>Kaitiakitanga is often understood as guardianship </a:t>
            </a:r>
          </a:p>
          <a:p>
            <a:pPr>
              <a:lnSpc>
                <a:spcPct val="110000"/>
              </a:lnSpc>
              <a:spcBef>
                <a:spcPts val="300"/>
              </a:spcBef>
              <a:spcAft>
                <a:spcPts val="300"/>
              </a:spcAft>
            </a:pPr>
            <a:r>
              <a:rPr lang="en-US" sz="1800" dirty="0">
                <a:latin typeface="Arial"/>
                <a:cs typeface="Arial"/>
              </a:rPr>
              <a:t>Kaitiakitanga is about reciprocity</a:t>
            </a:r>
          </a:p>
          <a:p>
            <a:pPr>
              <a:lnSpc>
                <a:spcPct val="110000"/>
              </a:lnSpc>
              <a:spcBef>
                <a:spcPts val="300"/>
              </a:spcBef>
              <a:spcAft>
                <a:spcPts val="300"/>
              </a:spcAft>
            </a:pPr>
            <a:r>
              <a:rPr lang="en-US" sz="1800" dirty="0">
                <a:latin typeface="Arial"/>
                <a:cs typeface="Arial"/>
              </a:rPr>
              <a:t>The ocean will sustain us only if it is looked after</a:t>
            </a:r>
          </a:p>
          <a:p>
            <a:pPr>
              <a:lnSpc>
                <a:spcPct val="110000"/>
              </a:lnSpc>
              <a:spcBef>
                <a:spcPts val="300"/>
              </a:spcBef>
              <a:spcAft>
                <a:spcPts val="300"/>
              </a:spcAft>
            </a:pPr>
            <a:endParaRPr lang="en-US" sz="800" dirty="0">
              <a:latin typeface="Arial"/>
              <a:cs typeface="Arial"/>
            </a:endParaRPr>
          </a:p>
          <a:p>
            <a:pPr marL="0" indent="0" algn="ctr">
              <a:lnSpc>
                <a:spcPct val="145000"/>
              </a:lnSpc>
              <a:spcBef>
                <a:spcPts val="300"/>
              </a:spcBef>
              <a:spcAft>
                <a:spcPts val="300"/>
              </a:spcAft>
              <a:buNone/>
            </a:pPr>
            <a:r>
              <a:rPr lang="en-AU" sz="2000" b="1" dirty="0">
                <a:solidFill>
                  <a:srgbClr val="175EAA"/>
                </a:solidFill>
                <a:latin typeface="Arial Narrow"/>
                <a:cs typeface="Arial Narrow"/>
              </a:rPr>
              <a:t>MAHI / ACTIVITY</a:t>
            </a:r>
          </a:p>
          <a:p>
            <a:pPr marL="0" indent="0" algn="ctr">
              <a:spcBef>
                <a:spcPts val="300"/>
              </a:spcBef>
              <a:spcAft>
                <a:spcPts val="300"/>
              </a:spcAft>
              <a:buNone/>
            </a:pPr>
            <a:r>
              <a:rPr lang="en-AU" sz="1800" dirty="0"/>
              <a:t>Complete the </a:t>
            </a:r>
            <a:r>
              <a:rPr lang="en-AU" sz="1800" dirty="0">
                <a:solidFill>
                  <a:srgbClr val="005DAA"/>
                </a:solidFill>
              </a:rPr>
              <a:t>Kaitiakitanga worksheet</a:t>
            </a:r>
          </a:p>
          <a:p>
            <a:pPr>
              <a:lnSpc>
                <a:spcPct val="110000"/>
              </a:lnSpc>
              <a:spcBef>
                <a:spcPts val="300"/>
              </a:spcBef>
              <a:spcAft>
                <a:spcPts val="300"/>
              </a:spcAft>
            </a:pPr>
            <a:endParaRPr lang="en-US" sz="1800" dirty="0">
              <a:latin typeface="Arial"/>
              <a:cs typeface="Arial"/>
            </a:endParaRPr>
          </a:p>
        </p:txBody>
      </p:sp>
      <p:sp>
        <p:nvSpPr>
          <p:cNvPr id="15" name="Title 1"/>
          <p:cNvSpPr>
            <a:spLocks noGrp="1"/>
          </p:cNvSpPr>
          <p:nvPr>
            <p:ph type="title"/>
          </p:nvPr>
        </p:nvSpPr>
        <p:spPr>
          <a:xfrm>
            <a:off x="204851" y="93912"/>
            <a:ext cx="8939149" cy="758428"/>
          </a:xfrm>
        </p:spPr>
        <p:txBody>
          <a:bodyPr>
            <a:normAutofit fontScale="90000"/>
          </a:bodyPr>
          <a:lstStyle/>
          <a:p>
            <a:r>
              <a:rPr lang="en-AU" sz="3600" dirty="0"/>
              <a:t>KAITIAKITANGA &amp; SUSTAINABILITY</a:t>
            </a:r>
            <a:br>
              <a:rPr lang="en-AU" noProof="0" dirty="0"/>
            </a:br>
            <a:r>
              <a:rPr lang="en-AU" sz="2400" noProof="0" dirty="0"/>
              <a:t>Focus Question: </a:t>
            </a:r>
            <a:r>
              <a:rPr lang="en-AU" sz="2400" dirty="0"/>
              <a:t>What is my role in our kaitiakitanga of the ocean??</a:t>
            </a:r>
            <a:endParaRPr lang="en-AU" sz="2400" noProof="0" dirty="0"/>
          </a:p>
        </p:txBody>
      </p:sp>
      <p:sp>
        <p:nvSpPr>
          <p:cNvPr id="8" name="Content Placeholder 2"/>
          <p:cNvSpPr txBox="1">
            <a:spLocks/>
          </p:cNvSpPr>
          <p:nvPr/>
        </p:nvSpPr>
        <p:spPr>
          <a:xfrm>
            <a:off x="4357153" y="1118753"/>
            <a:ext cx="4422839" cy="3747648"/>
          </a:xfrm>
          <a:prstGeom prst="rect">
            <a:avLst/>
          </a:prstGeom>
          <a:ln>
            <a:noFill/>
          </a:ln>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32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spcBef>
                <a:spcPts val="300"/>
              </a:spcBef>
              <a:spcAft>
                <a:spcPts val="300"/>
              </a:spcAft>
              <a:buNone/>
            </a:pPr>
            <a:r>
              <a:rPr lang="en-US" sz="1800" i="1" dirty="0">
                <a:solidFill>
                  <a:srgbClr val="005DAA"/>
                </a:solidFill>
                <a:latin typeface="Arial"/>
                <a:cs typeface="Arial"/>
              </a:rPr>
              <a:t>He tai moana, he tai ika, 	</a:t>
            </a:r>
          </a:p>
          <a:p>
            <a:pPr marL="0" indent="0" algn="ctr">
              <a:lnSpc>
                <a:spcPct val="110000"/>
              </a:lnSpc>
              <a:spcBef>
                <a:spcPts val="300"/>
              </a:spcBef>
              <a:spcAft>
                <a:spcPts val="300"/>
              </a:spcAft>
              <a:buNone/>
            </a:pPr>
            <a:r>
              <a:rPr lang="en-US" sz="1800" i="1" dirty="0">
                <a:solidFill>
                  <a:srgbClr val="005DAA"/>
                </a:solidFill>
                <a:latin typeface="Arial"/>
                <a:cs typeface="Arial"/>
              </a:rPr>
              <a:t>He tai timu, he ika nunumi</a:t>
            </a:r>
          </a:p>
          <a:p>
            <a:pPr marL="0" indent="0" algn="ctr">
              <a:lnSpc>
                <a:spcPct val="110000"/>
              </a:lnSpc>
              <a:spcBef>
                <a:spcPts val="300"/>
              </a:spcBef>
              <a:spcAft>
                <a:spcPts val="300"/>
              </a:spcAft>
              <a:buNone/>
            </a:pPr>
            <a:r>
              <a:rPr lang="en-US" sz="1800" i="1" dirty="0">
                <a:solidFill>
                  <a:srgbClr val="005DAA"/>
                </a:solidFill>
                <a:latin typeface="Arial"/>
                <a:cs typeface="Arial"/>
              </a:rPr>
              <a:t>A sea that is healthy, is a sea that flourishes with life	</a:t>
            </a:r>
          </a:p>
          <a:p>
            <a:pPr marL="0" indent="0" algn="ctr">
              <a:lnSpc>
                <a:spcPct val="110000"/>
              </a:lnSpc>
              <a:spcBef>
                <a:spcPts val="300"/>
              </a:spcBef>
              <a:spcAft>
                <a:spcPts val="300"/>
              </a:spcAft>
              <a:buNone/>
            </a:pPr>
            <a:r>
              <a:rPr lang="en-US" sz="1800" i="1" dirty="0">
                <a:solidFill>
                  <a:srgbClr val="005DAA"/>
                </a:solidFill>
                <a:latin typeface="Arial"/>
                <a:cs typeface="Arial"/>
              </a:rPr>
              <a:t>A sea in decline, becomes void of sea life</a:t>
            </a:r>
          </a:p>
          <a:p>
            <a:pPr marL="0" indent="0" algn="ctr">
              <a:lnSpc>
                <a:spcPct val="110000"/>
              </a:lnSpc>
              <a:spcBef>
                <a:spcPts val="300"/>
              </a:spcBef>
              <a:spcAft>
                <a:spcPts val="300"/>
              </a:spcAft>
              <a:buNone/>
            </a:pPr>
            <a:endParaRPr lang="en-US" sz="900" i="1" dirty="0">
              <a:solidFill>
                <a:srgbClr val="005DAA"/>
              </a:solidFill>
              <a:latin typeface="Arial"/>
              <a:cs typeface="Arial"/>
            </a:endParaRPr>
          </a:p>
          <a:p>
            <a:pPr marL="0" indent="0" algn="ctr">
              <a:lnSpc>
                <a:spcPct val="110000"/>
              </a:lnSpc>
              <a:spcBef>
                <a:spcPts val="300"/>
              </a:spcBef>
              <a:spcAft>
                <a:spcPts val="300"/>
              </a:spcAft>
              <a:buNone/>
            </a:pPr>
            <a:r>
              <a:rPr lang="en-AU" sz="2000" b="1" dirty="0">
                <a:solidFill>
                  <a:srgbClr val="00B6DE"/>
                </a:solidFill>
                <a:latin typeface="Arial Narrow"/>
                <a:cs typeface="Arial Narrow"/>
              </a:rPr>
              <a:t>HE PĀTAI / CONSIDER THIS</a:t>
            </a:r>
            <a:endParaRPr lang="en-AU" sz="2000" dirty="0"/>
          </a:p>
          <a:p>
            <a:pPr marL="0" indent="0" algn="ctr">
              <a:lnSpc>
                <a:spcPct val="110000"/>
              </a:lnSpc>
              <a:spcBef>
                <a:spcPts val="300"/>
              </a:spcBef>
              <a:spcAft>
                <a:spcPts val="300"/>
              </a:spcAft>
              <a:buNone/>
            </a:pPr>
            <a:r>
              <a:rPr lang="en-AU" sz="1800" dirty="0"/>
              <a:t>What does this whakataukī or proverb suggest about looking after our ocean &amp; kai moana [seafood]?</a:t>
            </a:r>
          </a:p>
          <a:p>
            <a:pPr marL="0" indent="0">
              <a:lnSpc>
                <a:spcPct val="110000"/>
              </a:lnSpc>
              <a:spcBef>
                <a:spcPts val="300"/>
              </a:spcBef>
              <a:spcAft>
                <a:spcPts val="300"/>
              </a:spcAft>
              <a:buNone/>
            </a:pPr>
            <a:endParaRPr lang="en-US" sz="1800" i="1" dirty="0">
              <a:solidFill>
                <a:srgbClr val="005DAA"/>
              </a:solidFill>
              <a:latin typeface="Arial"/>
              <a:cs typeface="Arial"/>
            </a:endParaRPr>
          </a:p>
          <a:p>
            <a:pPr marL="260350" indent="-260350">
              <a:spcBef>
                <a:spcPts val="300"/>
              </a:spcBef>
              <a:spcAft>
                <a:spcPts val="300"/>
              </a:spcAft>
            </a:pPr>
            <a:endParaRPr lang="en-US" sz="1800" dirty="0">
              <a:latin typeface="Arial"/>
              <a:cs typeface="Arial"/>
            </a:endParaRPr>
          </a:p>
          <a:p>
            <a:pPr marL="260350" indent="-260350">
              <a:spcBef>
                <a:spcPts val="300"/>
              </a:spcBef>
              <a:spcAft>
                <a:spcPts val="300"/>
              </a:spcAft>
            </a:pPr>
            <a:endParaRPr lang="en-US" sz="1800" dirty="0">
              <a:latin typeface="Arial"/>
              <a:cs typeface="Arial"/>
            </a:endParaRPr>
          </a:p>
          <a:p>
            <a:pPr marL="260350" indent="-260350">
              <a:spcBef>
                <a:spcPts val="300"/>
              </a:spcBef>
              <a:spcAft>
                <a:spcPts val="300"/>
              </a:spcAft>
            </a:pPr>
            <a:endParaRPr lang="en-US" sz="1800" dirty="0">
              <a:latin typeface="Arial"/>
              <a:cs typeface="Arial"/>
            </a:endParaRPr>
          </a:p>
          <a:p>
            <a:pPr marL="260350" indent="-260350">
              <a:spcBef>
                <a:spcPts val="300"/>
              </a:spcBef>
              <a:spcAft>
                <a:spcPts val="300"/>
              </a:spcAft>
            </a:pPr>
            <a:endParaRPr lang="en-US" sz="1800" dirty="0">
              <a:latin typeface="Arial"/>
              <a:cs typeface="Arial"/>
            </a:endParaRPr>
          </a:p>
        </p:txBody>
      </p:sp>
      <p:pic>
        <p:nvPicPr>
          <p:cNvPr id="9" name="Picture 8"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079729" y="2787657"/>
            <a:ext cx="1419954" cy="1214393"/>
          </a:xfrm>
          <a:prstGeom prst="rect">
            <a:avLst/>
          </a:prstGeom>
        </p:spPr>
      </p:pic>
      <p:pic>
        <p:nvPicPr>
          <p:cNvPr id="12" name="Picture 11"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732929" y="3539702"/>
            <a:ext cx="766754" cy="655754"/>
          </a:xfrm>
          <a:prstGeom prst="rect">
            <a:avLst/>
          </a:prstGeom>
        </p:spPr>
      </p:pic>
    </p:spTree>
    <p:extLst>
      <p:ext uri="{BB962C8B-B14F-4D97-AF65-F5344CB8AC3E}">
        <p14:creationId xmlns:p14="http://schemas.microsoft.com/office/powerpoint/2010/main" val="2471549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dissolv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dissolv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dissolv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dissolve">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Effect transition="in" filter="dissolve">
                                      <p:cBhvr>
                                        <p:cTn id="27" dur="500"/>
                                        <p:tgtEl>
                                          <p:spTgt spid="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xEl>
                                              <p:pRg st="6" end="6"/>
                                            </p:txEl>
                                          </p:spTgt>
                                        </p:tgtEl>
                                        <p:attrNameLst>
                                          <p:attrName>style.visibility</p:attrName>
                                        </p:attrNameLst>
                                      </p:cBhvr>
                                      <p:to>
                                        <p:strVal val="visible"/>
                                      </p:to>
                                    </p:set>
                                    <p:animEffect transition="in" filter="dissolve">
                                      <p:cBhvr>
                                        <p:cTn id="32" dur="500"/>
                                        <p:tgtEl>
                                          <p:spTgt spid="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dissolv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dissolv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dissolve">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8">
                                            <p:txEl>
                                              <p:pRg st="3" end="3"/>
                                            </p:txEl>
                                          </p:spTgt>
                                        </p:tgtEl>
                                        <p:attrNameLst>
                                          <p:attrName>style.visibility</p:attrName>
                                        </p:attrNameLst>
                                      </p:cBhvr>
                                      <p:to>
                                        <p:strVal val="visible"/>
                                      </p:to>
                                    </p:set>
                                    <p:animEffect transition="in" filter="dissolve">
                                      <p:cBhvr>
                                        <p:cTn id="52" dur="500"/>
                                        <p:tgtEl>
                                          <p:spTgt spid="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8">
                                            <p:txEl>
                                              <p:pRg st="5" end="5"/>
                                            </p:txEl>
                                          </p:spTgt>
                                        </p:tgtEl>
                                        <p:attrNameLst>
                                          <p:attrName>style.visibility</p:attrName>
                                        </p:attrNameLst>
                                      </p:cBhvr>
                                      <p:to>
                                        <p:strVal val="visible"/>
                                      </p:to>
                                    </p:set>
                                    <p:animEffect transition="in" filter="dissolve">
                                      <p:cBhvr>
                                        <p:cTn id="57" dur="500"/>
                                        <p:tgtEl>
                                          <p:spTgt spid="8">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8">
                                            <p:txEl>
                                              <p:pRg st="6" end="6"/>
                                            </p:txEl>
                                          </p:spTgt>
                                        </p:tgtEl>
                                        <p:attrNameLst>
                                          <p:attrName>style.visibility</p:attrName>
                                        </p:attrNameLst>
                                      </p:cBhvr>
                                      <p:to>
                                        <p:strVal val="visible"/>
                                      </p:to>
                                    </p:set>
                                    <p:animEffect transition="in" filter="dissolve">
                                      <p:cBhvr>
                                        <p:cTn id="6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2480" y="3332151"/>
            <a:ext cx="9601471" cy="1292998"/>
          </a:xfrm>
          <a:prstGeom prst="rect">
            <a:avLst/>
          </a:prstGeom>
        </p:spPr>
      </p:pic>
      <p:sp>
        <p:nvSpPr>
          <p:cNvPr id="3" name="Content Placeholder 2"/>
          <p:cNvSpPr>
            <a:spLocks noGrp="1"/>
          </p:cNvSpPr>
          <p:nvPr>
            <p:ph idx="1"/>
          </p:nvPr>
        </p:nvSpPr>
        <p:spPr>
          <a:xfrm>
            <a:off x="204850" y="1115354"/>
            <a:ext cx="5459195" cy="2216797"/>
          </a:xfrm>
        </p:spPr>
        <p:txBody>
          <a:bodyPr>
            <a:normAutofit fontScale="40000" lnSpcReduction="20000"/>
          </a:bodyPr>
          <a:lstStyle/>
          <a:p>
            <a:pPr marL="0" indent="0">
              <a:buNone/>
            </a:pPr>
            <a:r>
              <a:rPr lang="en-AU" sz="6800" b="1" dirty="0">
                <a:solidFill>
                  <a:srgbClr val="00B194"/>
                </a:solidFill>
                <a:latin typeface="Arial Narrow"/>
                <a:cs typeface="Arial Narrow"/>
              </a:rPr>
              <a:t>KŌRERORERO / DISCUSSION</a:t>
            </a:r>
            <a:endParaRPr lang="en-AU" sz="6800" b="1" dirty="0">
              <a:solidFill>
                <a:srgbClr val="175EAA"/>
              </a:solidFill>
              <a:latin typeface="Arial Narrow"/>
              <a:cs typeface="Arial Narrow"/>
            </a:endParaRPr>
          </a:p>
          <a:p>
            <a:pPr>
              <a:lnSpc>
                <a:spcPct val="130000"/>
              </a:lnSpc>
              <a:spcBef>
                <a:spcPts val="300"/>
              </a:spcBef>
              <a:spcAft>
                <a:spcPts val="300"/>
              </a:spcAft>
            </a:pPr>
            <a:r>
              <a:rPr lang="en-AU" sz="4500" dirty="0"/>
              <a:t>The sea and its bounty is a Taonga Tuku iho [treasure passed down from previous generations] </a:t>
            </a:r>
          </a:p>
          <a:p>
            <a:pPr>
              <a:lnSpc>
                <a:spcPct val="130000"/>
              </a:lnSpc>
              <a:spcBef>
                <a:spcPts val="300"/>
              </a:spcBef>
              <a:spcAft>
                <a:spcPts val="300"/>
              </a:spcAft>
            </a:pPr>
            <a:r>
              <a:rPr lang="en-AU" sz="4500" dirty="0"/>
              <a:t>If we are good kaitiaki [guardians] the sea will provide for generations to come</a:t>
            </a:r>
          </a:p>
        </p:txBody>
      </p:sp>
      <p:sp>
        <p:nvSpPr>
          <p:cNvPr id="4" name="Title 3"/>
          <p:cNvSpPr>
            <a:spLocks noGrp="1"/>
          </p:cNvSpPr>
          <p:nvPr>
            <p:ph type="title"/>
          </p:nvPr>
        </p:nvSpPr>
        <p:spPr>
          <a:xfrm>
            <a:off x="204851" y="93912"/>
            <a:ext cx="8481949" cy="758428"/>
          </a:xfrm>
        </p:spPr>
        <p:txBody>
          <a:bodyPr>
            <a:normAutofit/>
          </a:bodyPr>
          <a:lstStyle/>
          <a:p>
            <a:r>
              <a:rPr lang="en-AU" sz="3600" dirty="0"/>
              <a:t>KAITIAKITANGA &amp; SUSTAINABILITY</a:t>
            </a:r>
            <a:endParaRPr lang="en-US" dirty="0"/>
          </a:p>
        </p:txBody>
      </p:sp>
      <p:pic>
        <p:nvPicPr>
          <p:cNvPr id="2" name="Picture 1" descr="RS1851_iStock_000018282129_Medium-sc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44" y="1159850"/>
            <a:ext cx="2899426" cy="1932071"/>
          </a:xfrm>
          <a:prstGeom prst="rect">
            <a:avLst/>
          </a:prstGeom>
        </p:spPr>
      </p:pic>
      <p:sp>
        <p:nvSpPr>
          <p:cNvPr id="5" name="Rectangle 4"/>
          <p:cNvSpPr/>
          <p:nvPr/>
        </p:nvSpPr>
        <p:spPr>
          <a:xfrm>
            <a:off x="261749" y="3332151"/>
            <a:ext cx="8646249" cy="1494255"/>
          </a:xfrm>
          <a:prstGeom prst="rect">
            <a:avLst/>
          </a:prstGeom>
        </p:spPr>
        <p:txBody>
          <a:bodyPr wrap="square">
            <a:spAutoFit/>
          </a:bodyPr>
          <a:lstStyle/>
          <a:p>
            <a:pPr>
              <a:lnSpc>
                <a:spcPct val="110000"/>
              </a:lnSpc>
              <a:spcBef>
                <a:spcPts val="300"/>
              </a:spcBef>
              <a:spcAft>
                <a:spcPts val="300"/>
              </a:spcAft>
            </a:pPr>
            <a:r>
              <a:rPr lang="en-AU" sz="2000" b="1" dirty="0">
                <a:solidFill>
                  <a:srgbClr val="00B6DE"/>
                </a:solidFill>
                <a:latin typeface="Arial Narrow"/>
                <a:cs typeface="Arial Narrow"/>
              </a:rPr>
              <a:t>HE PĀTAI / CONSIDER THIS</a:t>
            </a:r>
            <a:endParaRPr lang="en-AU" sz="2000" dirty="0"/>
          </a:p>
          <a:p>
            <a:pPr marL="342900" indent="-342900">
              <a:lnSpc>
                <a:spcPct val="110000"/>
              </a:lnSpc>
              <a:spcBef>
                <a:spcPts val="300"/>
              </a:spcBef>
              <a:spcAft>
                <a:spcPts val="300"/>
              </a:spcAft>
              <a:buFont typeface="Arial"/>
              <a:buChar char="•"/>
            </a:pPr>
            <a:r>
              <a:rPr lang="en-AU" dirty="0">
                <a:latin typeface="Arial"/>
                <a:cs typeface="Arial"/>
              </a:rPr>
              <a:t>Do you agree with this statement? If we are good kaitiaki [guardians] the sea will provide for generations to come - Why / Why not? </a:t>
            </a:r>
          </a:p>
          <a:p>
            <a:pPr algn="ctr">
              <a:lnSpc>
                <a:spcPct val="110000"/>
              </a:lnSpc>
              <a:spcBef>
                <a:spcPts val="300"/>
              </a:spcBef>
              <a:spcAft>
                <a:spcPts val="300"/>
              </a:spcAft>
            </a:pPr>
            <a:endParaRPr lang="en-US" dirty="0"/>
          </a:p>
        </p:txBody>
      </p:sp>
    </p:spTree>
    <p:extLst>
      <p:ext uri="{BB962C8B-B14F-4D97-AF65-F5344CB8AC3E}">
        <p14:creationId xmlns:p14="http://schemas.microsoft.com/office/powerpoint/2010/main" val="2266949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103" y="941985"/>
            <a:ext cx="9601471" cy="3689779"/>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AU" sz="3600" dirty="0"/>
              <a:t>KAITIAKITANGA &amp; SUSTAINABILITY</a:t>
            </a:r>
            <a:endParaRPr lang="en-AU" sz="2400" noProof="0" dirty="0"/>
          </a:p>
        </p:txBody>
      </p:sp>
      <p:sp>
        <p:nvSpPr>
          <p:cNvPr id="3" name="Content Placeholder 2"/>
          <p:cNvSpPr>
            <a:spLocks noGrp="1"/>
          </p:cNvSpPr>
          <p:nvPr>
            <p:ph idx="1"/>
          </p:nvPr>
        </p:nvSpPr>
        <p:spPr>
          <a:xfrm>
            <a:off x="598530" y="1487898"/>
            <a:ext cx="4408682" cy="3143866"/>
          </a:xfrm>
        </p:spPr>
        <p:txBody>
          <a:bodyPr>
            <a:normAutofit fontScale="32500" lnSpcReduction="20000"/>
          </a:bodyPr>
          <a:lstStyle/>
          <a:p>
            <a:pPr marL="0" indent="0">
              <a:lnSpc>
                <a:spcPct val="132000"/>
              </a:lnSpc>
              <a:spcBef>
                <a:spcPts val="400"/>
              </a:spcBef>
              <a:spcAft>
                <a:spcPts val="400"/>
              </a:spcAft>
              <a:buNone/>
            </a:pPr>
            <a:r>
              <a:rPr lang="x-none" sz="8800" b="1" dirty="0">
                <a:solidFill>
                  <a:srgbClr val="175EAA"/>
                </a:solidFill>
                <a:latin typeface="Arial Narrow"/>
                <a:cs typeface="Arial Narrow"/>
              </a:rPr>
              <a:t>MAHI / ACTIVIT</a:t>
            </a:r>
            <a:r>
              <a:rPr lang="en-AU" sz="8800" b="1" dirty="0">
                <a:solidFill>
                  <a:srgbClr val="175EAA"/>
                </a:solidFill>
                <a:latin typeface="Arial Narrow"/>
                <a:cs typeface="Arial Narrow"/>
              </a:rPr>
              <a:t>Y</a:t>
            </a:r>
          </a:p>
          <a:p>
            <a:pPr marL="66675" indent="0">
              <a:lnSpc>
                <a:spcPct val="132000"/>
              </a:lnSpc>
              <a:spcBef>
                <a:spcPts val="400"/>
              </a:spcBef>
              <a:spcAft>
                <a:spcPts val="400"/>
              </a:spcAft>
              <a:buNone/>
            </a:pPr>
            <a:r>
              <a:rPr lang="en-AU" sz="7200" dirty="0">
                <a:solidFill>
                  <a:srgbClr val="000000"/>
                </a:solidFill>
              </a:rPr>
              <a:t>Sort value statement cards according to what you agree and disagree with</a:t>
            </a:r>
          </a:p>
          <a:p>
            <a:pPr marL="66675" indent="0">
              <a:lnSpc>
                <a:spcPct val="132000"/>
              </a:lnSpc>
              <a:spcBef>
                <a:spcPts val="400"/>
              </a:spcBef>
              <a:spcAft>
                <a:spcPts val="400"/>
              </a:spcAft>
              <a:buNone/>
            </a:pPr>
            <a:r>
              <a:rPr lang="en-AU" sz="7200" dirty="0">
                <a:solidFill>
                  <a:srgbClr val="000000"/>
                </a:solidFill>
              </a:rPr>
              <a:t>(see </a:t>
            </a:r>
            <a:r>
              <a:rPr lang="en-AU" sz="7200" dirty="0">
                <a:solidFill>
                  <a:srgbClr val="005DAA"/>
                </a:solidFill>
              </a:rPr>
              <a:t>Teacher Outline </a:t>
            </a:r>
            <a:r>
              <a:rPr lang="en-AU" sz="7200" dirty="0">
                <a:solidFill>
                  <a:srgbClr val="000000"/>
                </a:solidFill>
              </a:rPr>
              <a:t>for cards)</a:t>
            </a:r>
          </a:p>
        </p:txBody>
      </p:sp>
      <p:pic>
        <p:nvPicPr>
          <p:cNvPr id="5" name="Picture 4" descr="Blue_She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6086">
            <a:off x="4192726" y="1256539"/>
            <a:ext cx="1352664" cy="1214745"/>
          </a:xfrm>
          <a:prstGeom prst="rect">
            <a:avLst/>
          </a:prstGeom>
        </p:spPr>
      </p:pic>
      <p:pic>
        <p:nvPicPr>
          <p:cNvPr id="8" name="Picture 7" descr="Blue_She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04962">
            <a:off x="4514970" y="2781946"/>
            <a:ext cx="744862" cy="668915"/>
          </a:xfrm>
          <a:prstGeom prst="rect">
            <a:avLst/>
          </a:prstGeom>
        </p:spPr>
      </p:pic>
      <p:pic>
        <p:nvPicPr>
          <p:cNvPr id="9" name="Picture 8" descr="Blue_She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4975">
            <a:off x="4736193" y="3759765"/>
            <a:ext cx="609522" cy="547374"/>
          </a:xfrm>
          <a:prstGeom prst="rect">
            <a:avLst/>
          </a:prstGeom>
        </p:spPr>
      </p:pic>
      <p:pic>
        <p:nvPicPr>
          <p:cNvPr id="10" name="Picture 9" descr="Screen Shot 2020-10-13 at 8.27.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5581">
            <a:off x="5651468" y="611825"/>
            <a:ext cx="3057389" cy="3839698"/>
          </a:xfrm>
          <a:prstGeom prst="rect">
            <a:avLst/>
          </a:prstGeom>
        </p:spPr>
      </p:pic>
    </p:spTree>
    <p:extLst>
      <p:ext uri="{BB962C8B-B14F-4D97-AF65-F5344CB8AC3E}">
        <p14:creationId xmlns:p14="http://schemas.microsoft.com/office/powerpoint/2010/main" val="24174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800" decel="100000"/>
                                        <p:tgtEl>
                                          <p:spTgt spid="3">
                                            <p:txEl>
                                              <p:pRg st="1" end="1"/>
                                            </p:txEl>
                                          </p:spTgt>
                                        </p:tgtEl>
                                      </p:cBhvr>
                                    </p:animEffect>
                                    <p:anim calcmode="lin" valueType="num">
                                      <p:cBhvr>
                                        <p:cTn id="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800" decel="100000"/>
                                        <p:tgtEl>
                                          <p:spTgt spid="3">
                                            <p:txEl>
                                              <p:pRg st="2" end="2"/>
                                            </p:txEl>
                                          </p:spTgt>
                                        </p:tgtEl>
                                      </p:cBhvr>
                                    </p:animEffect>
                                    <p:anim calcmode="lin" valueType="num">
                                      <p:cBhvr>
                                        <p:cTn id="1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21" y="597777"/>
            <a:ext cx="4945257" cy="4035763"/>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AU" sz="3200" dirty="0"/>
              <a:t>KAITIAKITANGA &amp; SUSTAINABILITY</a:t>
            </a:r>
            <a:endParaRPr lang="en-AU" sz="2400" noProof="0" dirty="0"/>
          </a:p>
        </p:txBody>
      </p:sp>
      <p:sp>
        <p:nvSpPr>
          <p:cNvPr id="3" name="Content Placeholder 2"/>
          <p:cNvSpPr>
            <a:spLocks noGrp="1"/>
          </p:cNvSpPr>
          <p:nvPr>
            <p:ph idx="1"/>
          </p:nvPr>
        </p:nvSpPr>
        <p:spPr>
          <a:xfrm>
            <a:off x="218363" y="1261783"/>
            <a:ext cx="4578268" cy="3827086"/>
          </a:xfrm>
        </p:spPr>
        <p:txBody>
          <a:bodyPr>
            <a:normAutofit fontScale="32500" lnSpcReduction="20000"/>
          </a:bodyPr>
          <a:lstStyle/>
          <a:p>
            <a:pPr marL="0" indent="0">
              <a:lnSpc>
                <a:spcPct val="110000"/>
              </a:lnSpc>
              <a:spcBef>
                <a:spcPts val="300"/>
              </a:spcBef>
              <a:spcAft>
                <a:spcPts val="300"/>
              </a:spcAft>
              <a:buNone/>
            </a:pPr>
            <a:r>
              <a:rPr lang="en-AU" sz="6600" b="1" dirty="0">
                <a:solidFill>
                  <a:srgbClr val="00B6DE"/>
                </a:solidFill>
                <a:latin typeface="Arial Narrow"/>
                <a:cs typeface="Arial Narrow"/>
              </a:rPr>
              <a:t>HE PĀTAI / CONSIDER THIS</a:t>
            </a:r>
            <a:endParaRPr lang="en-AU" sz="6600" dirty="0"/>
          </a:p>
          <a:p>
            <a:pPr>
              <a:lnSpc>
                <a:spcPct val="132000"/>
              </a:lnSpc>
            </a:pPr>
            <a:r>
              <a:rPr lang="en-AU" sz="5500" dirty="0"/>
              <a:t>People all over the world are thinking about looking after our environment</a:t>
            </a:r>
          </a:p>
          <a:p>
            <a:pPr>
              <a:lnSpc>
                <a:spcPct val="132000"/>
              </a:lnSpc>
            </a:pPr>
            <a:r>
              <a:rPr lang="en-AU" sz="5500" dirty="0"/>
              <a:t>‘Sustainability’ is a term used when talking about the future of our planet!</a:t>
            </a:r>
          </a:p>
          <a:p>
            <a:pPr>
              <a:lnSpc>
                <a:spcPct val="132000"/>
              </a:lnSpc>
            </a:pPr>
            <a:r>
              <a:rPr lang="en-AU" sz="5500" dirty="0"/>
              <a:t>Think about what you do every day (what you eat, where you live, what you buy</a:t>
            </a:r>
            <a:r>
              <a:rPr lang="mr-IN" sz="5500" dirty="0"/>
              <a:t>…</a:t>
            </a:r>
            <a:r>
              <a:rPr lang="mi-NZ" sz="5500" dirty="0"/>
              <a:t>. </a:t>
            </a:r>
            <a:r>
              <a:rPr lang="en-AU" sz="5500" dirty="0"/>
              <a:t>What does the word ‘sustainability’ mean to you?</a:t>
            </a:r>
          </a:p>
          <a:p>
            <a:pPr marL="0" indent="0">
              <a:lnSpc>
                <a:spcPct val="132000"/>
              </a:lnSpc>
              <a:buNone/>
            </a:pPr>
            <a:endParaRPr lang="en-AU" sz="5500" dirty="0">
              <a:solidFill>
                <a:srgbClr val="005DAA"/>
              </a:solidFill>
            </a:endParaRPr>
          </a:p>
        </p:txBody>
      </p:sp>
      <p:sp>
        <p:nvSpPr>
          <p:cNvPr id="14" name="Rectangle 13"/>
          <p:cNvSpPr/>
          <p:nvPr/>
        </p:nvSpPr>
        <p:spPr>
          <a:xfrm>
            <a:off x="4918237" y="1508417"/>
            <a:ext cx="3607606" cy="774058"/>
          </a:xfrm>
          <a:prstGeom prst="rect">
            <a:avLst/>
          </a:prstGeom>
        </p:spPr>
        <p:txBody>
          <a:bodyPr wrap="square">
            <a:spAutoFit/>
          </a:bodyPr>
          <a:lstStyle/>
          <a:p>
            <a:pPr marL="342900" indent="-342900">
              <a:lnSpc>
                <a:spcPct val="110000"/>
              </a:lnSpc>
              <a:spcBef>
                <a:spcPts val="300"/>
              </a:spcBef>
              <a:spcAft>
                <a:spcPts val="300"/>
              </a:spcAft>
              <a:buFont typeface="Arial"/>
              <a:buChar char="•"/>
            </a:pPr>
            <a:endParaRPr lang="en-AU" dirty="0">
              <a:latin typeface="Arial"/>
              <a:cs typeface="Arial"/>
            </a:endParaRPr>
          </a:p>
          <a:p>
            <a:pPr algn="ctr">
              <a:lnSpc>
                <a:spcPct val="110000"/>
              </a:lnSpc>
              <a:spcBef>
                <a:spcPts val="300"/>
              </a:spcBef>
              <a:spcAft>
                <a:spcPts val="300"/>
              </a:spcAft>
            </a:pPr>
            <a:endParaRPr lang="en-US" dirty="0"/>
          </a:p>
        </p:txBody>
      </p:sp>
      <p:pic>
        <p:nvPicPr>
          <p:cNvPr id="15" name="Picture 14"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90106" flipH="1">
            <a:off x="7382748" y="3344510"/>
            <a:ext cx="1394421" cy="1399805"/>
          </a:xfrm>
          <a:prstGeom prst="rect">
            <a:avLst/>
          </a:prstGeom>
        </p:spPr>
      </p:pic>
      <p:pic>
        <p:nvPicPr>
          <p:cNvPr id="16" name="Picture 15"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90106" flipH="1">
            <a:off x="6786996" y="3880814"/>
            <a:ext cx="1006759" cy="1010646"/>
          </a:xfrm>
          <a:prstGeom prst="rect">
            <a:avLst/>
          </a:prstGeom>
        </p:spPr>
      </p:pic>
      <p:sp>
        <p:nvSpPr>
          <p:cNvPr id="17" name="Oval Callout 16"/>
          <p:cNvSpPr/>
          <p:nvPr/>
        </p:nvSpPr>
        <p:spPr>
          <a:xfrm>
            <a:off x="4713711" y="1261783"/>
            <a:ext cx="3999445" cy="2431055"/>
          </a:xfrm>
          <a:prstGeom prst="wedgeEllipseCallout">
            <a:avLst>
              <a:gd name="adj1" fmla="val 15654"/>
              <a:gd name="adj2" fmla="val 6359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spcBef>
                <a:spcPts val="300"/>
              </a:spcBef>
              <a:spcAft>
                <a:spcPts val="300"/>
              </a:spcAft>
            </a:pPr>
            <a:r>
              <a:rPr lang="en-AU" dirty="0">
                <a:solidFill>
                  <a:srgbClr val="005DAA"/>
                </a:solidFill>
                <a:latin typeface="Arial"/>
                <a:cs typeface="Arial"/>
              </a:rPr>
              <a:t>Sustainability is: </a:t>
            </a:r>
          </a:p>
          <a:p>
            <a:pPr algn="ctr">
              <a:lnSpc>
                <a:spcPct val="110000"/>
              </a:lnSpc>
              <a:spcBef>
                <a:spcPts val="300"/>
              </a:spcBef>
              <a:spcAft>
                <a:spcPts val="300"/>
              </a:spcAft>
            </a:pPr>
            <a:r>
              <a:rPr lang="en-AU" dirty="0">
                <a:solidFill>
                  <a:srgbClr val="005DAA"/>
                </a:solidFill>
                <a:latin typeface="Arial"/>
                <a:cs typeface="Arial"/>
              </a:rPr>
              <a:t>“development that meets the needs of the present without compromising the ability of future generations to meet their own needs”</a:t>
            </a:r>
          </a:p>
        </p:txBody>
      </p:sp>
    </p:spTree>
    <p:extLst>
      <p:ext uri="{BB962C8B-B14F-4D97-AF65-F5344CB8AC3E}">
        <p14:creationId xmlns:p14="http://schemas.microsoft.com/office/powerpoint/2010/main" val="1671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093" y="678831"/>
            <a:ext cx="9149769" cy="4116816"/>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AU" sz="3200" dirty="0"/>
              <a:t>KAITIAKITANGA &amp; SUSTAINABILITY</a:t>
            </a:r>
            <a:endParaRPr lang="en-AU" sz="2400" noProof="0" dirty="0"/>
          </a:p>
        </p:txBody>
      </p:sp>
      <p:sp>
        <p:nvSpPr>
          <p:cNvPr id="7" name="Content Placeholder 2"/>
          <p:cNvSpPr txBox="1">
            <a:spLocks/>
          </p:cNvSpPr>
          <p:nvPr/>
        </p:nvSpPr>
        <p:spPr>
          <a:xfrm>
            <a:off x="4661514" y="1811054"/>
            <a:ext cx="3524543" cy="2066856"/>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7200" dirty="0">
              <a:solidFill>
                <a:srgbClr val="005DAA"/>
              </a:solidFill>
            </a:endParaRPr>
          </a:p>
        </p:txBody>
      </p:sp>
      <p:sp>
        <p:nvSpPr>
          <p:cNvPr id="9" name="TextBox 8"/>
          <p:cNvSpPr txBox="1"/>
          <p:nvPr/>
        </p:nvSpPr>
        <p:spPr>
          <a:xfrm>
            <a:off x="501213" y="3662377"/>
            <a:ext cx="1058010" cy="584776"/>
          </a:xfrm>
          <a:prstGeom prst="rect">
            <a:avLst/>
          </a:prstGeom>
          <a:noFill/>
        </p:spPr>
        <p:txBody>
          <a:bodyPr wrap="square" rtlCol="0">
            <a:spAutoFit/>
          </a:bodyPr>
          <a:lstStyle/>
          <a:p>
            <a:pPr algn="r"/>
            <a:r>
              <a:rPr lang="en-US" sz="1600" dirty="0">
                <a:solidFill>
                  <a:srgbClr val="00B194"/>
                </a:solidFill>
                <a:latin typeface="Arial"/>
                <a:cs typeface="Arial"/>
              </a:rPr>
              <a:t>Strongly agree</a:t>
            </a:r>
          </a:p>
        </p:txBody>
      </p:sp>
      <p:sp>
        <p:nvSpPr>
          <p:cNvPr id="10" name="TextBox 9"/>
          <p:cNvSpPr txBox="1"/>
          <p:nvPr/>
        </p:nvSpPr>
        <p:spPr>
          <a:xfrm>
            <a:off x="3548266" y="3637377"/>
            <a:ext cx="1113248" cy="584776"/>
          </a:xfrm>
          <a:prstGeom prst="rect">
            <a:avLst/>
          </a:prstGeom>
          <a:noFill/>
        </p:spPr>
        <p:txBody>
          <a:bodyPr wrap="square" rtlCol="0">
            <a:spAutoFit/>
          </a:bodyPr>
          <a:lstStyle/>
          <a:p>
            <a:r>
              <a:rPr lang="en-US" sz="1600" dirty="0">
                <a:solidFill>
                  <a:srgbClr val="00B194"/>
                </a:solidFill>
                <a:latin typeface="Arial"/>
                <a:cs typeface="Arial"/>
              </a:rPr>
              <a:t>Strongly disagree</a:t>
            </a:r>
          </a:p>
        </p:txBody>
      </p:sp>
      <p:sp>
        <p:nvSpPr>
          <p:cNvPr id="12" name="Up-Down Arrow 11"/>
          <p:cNvSpPr/>
          <p:nvPr/>
        </p:nvSpPr>
        <p:spPr>
          <a:xfrm rot="16200000">
            <a:off x="2177551" y="3015930"/>
            <a:ext cx="737461" cy="1815368"/>
          </a:xfrm>
          <a:prstGeom prst="upDownArrow">
            <a:avLst/>
          </a:prstGeom>
          <a:solidFill>
            <a:srgbClr val="00B1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365125" y="1241117"/>
            <a:ext cx="3905251" cy="221715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x-none" sz="8000" b="1" dirty="0">
                <a:solidFill>
                  <a:srgbClr val="175EAA"/>
                </a:solidFill>
                <a:latin typeface="Arial Narrow"/>
                <a:cs typeface="Arial Narrow"/>
              </a:rPr>
              <a:t>MAHI / ACTIVIT</a:t>
            </a:r>
            <a:r>
              <a:rPr lang="en-AU" sz="8000" b="1" dirty="0">
                <a:solidFill>
                  <a:srgbClr val="175EAA"/>
                </a:solidFill>
                <a:latin typeface="Arial Narrow"/>
                <a:cs typeface="Arial Narrow"/>
              </a:rPr>
              <a:t>Y</a:t>
            </a:r>
            <a:endParaRPr lang="en-US" sz="8000" dirty="0">
              <a:latin typeface="Arial Narrow"/>
              <a:cs typeface="Arial Narrow"/>
            </a:endParaRPr>
          </a:p>
          <a:p>
            <a:pPr marL="0" indent="0">
              <a:lnSpc>
                <a:spcPct val="132000"/>
              </a:lnSpc>
              <a:buNone/>
            </a:pPr>
            <a:r>
              <a:rPr lang="en-US" sz="7200" dirty="0"/>
              <a:t>Place yourself along a continuum (line) with strongly agree at one end &amp; strongly disagree at the other based on your belief around the following statement:</a:t>
            </a:r>
            <a:endParaRPr lang="en-US" sz="7200" dirty="0">
              <a:solidFill>
                <a:srgbClr val="005DAA"/>
              </a:solidFill>
            </a:endParaRPr>
          </a:p>
        </p:txBody>
      </p:sp>
      <p:sp>
        <p:nvSpPr>
          <p:cNvPr id="4" name="Oval Callout 3"/>
          <p:cNvSpPr/>
          <p:nvPr/>
        </p:nvSpPr>
        <p:spPr>
          <a:xfrm>
            <a:off x="4011984" y="1350886"/>
            <a:ext cx="3999445" cy="2882149"/>
          </a:xfrm>
          <a:prstGeom prst="wedgeEllipseCallout">
            <a:avLst>
              <a:gd name="adj1" fmla="val 43018"/>
              <a:gd name="adj2" fmla="val 4692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5DAA"/>
                </a:solidFill>
              </a:rPr>
              <a:t>“Human needs and requirements are more important than the protection of the environment. Resources (including seafood) should be fully exploited for human development.”</a:t>
            </a:r>
          </a:p>
        </p:txBody>
      </p:sp>
      <p:pic>
        <p:nvPicPr>
          <p:cNvPr id="5" name="Picture 4" descr="Blue_Boa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66908">
            <a:off x="7747947" y="3894162"/>
            <a:ext cx="1075861" cy="482767"/>
          </a:xfrm>
          <a:prstGeom prst="rect">
            <a:avLst/>
          </a:prstGeom>
        </p:spPr>
      </p:pic>
    </p:spTree>
    <p:extLst>
      <p:ext uri="{BB962C8B-B14F-4D97-AF65-F5344CB8AC3E}">
        <p14:creationId xmlns:p14="http://schemas.microsoft.com/office/powerpoint/2010/main" val="152071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4035" y="-176113"/>
            <a:ext cx="1382122" cy="993219"/>
          </a:xfrm>
          <a:prstGeom prst="rect">
            <a:avLst/>
          </a:prstGeom>
        </p:spPr>
      </p:pic>
      <p:pic>
        <p:nvPicPr>
          <p:cNvPr id="6" name="Picture 5"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3572" y="330891"/>
            <a:ext cx="920904" cy="661779"/>
          </a:xfrm>
          <a:prstGeom prst="rect">
            <a:avLst/>
          </a:prstGeom>
        </p:spPr>
      </p:pic>
      <p:pic>
        <p:nvPicPr>
          <p:cNvPr id="7" name="Picture 6"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2364" y="330340"/>
            <a:ext cx="921671" cy="662330"/>
          </a:xfrm>
          <a:prstGeom prst="rect">
            <a:avLst/>
          </a:prstGeom>
        </p:spPr>
      </p:pic>
      <p:pic>
        <p:nvPicPr>
          <p:cNvPr id="8" name="Picture 7"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67" y="-168337"/>
            <a:ext cx="1057183" cy="759712"/>
          </a:xfrm>
          <a:prstGeom prst="rect">
            <a:avLst/>
          </a:prstGeom>
        </p:spPr>
      </p:pic>
      <p:pic>
        <p:nvPicPr>
          <p:cNvPr id="9" name="Picture 8">
            <a:extLst>
              <a:ext uri="{FF2B5EF4-FFF2-40B4-BE49-F238E27FC236}">
                <a16:creationId xmlns:a16="http://schemas.microsoft.com/office/drawing/2014/main" id="{4AD1E055-ECCB-9762-A2C0-FCE465F16B64}"/>
              </a:ext>
            </a:extLst>
          </p:cNvPr>
          <p:cNvPicPr>
            <a:picLocks noChangeAspect="1"/>
          </p:cNvPicPr>
          <p:nvPr/>
        </p:nvPicPr>
        <p:blipFill>
          <a:blip r:embed="rId4"/>
          <a:stretch>
            <a:fillRect/>
          </a:stretch>
        </p:blipFill>
        <p:spPr>
          <a:xfrm>
            <a:off x="0" y="909946"/>
            <a:ext cx="9144000" cy="3323607"/>
          </a:xfrm>
          <a:prstGeom prst="rect">
            <a:avLst/>
          </a:prstGeom>
        </p:spPr>
      </p:pic>
    </p:spTree>
    <p:extLst>
      <p:ext uri="{BB962C8B-B14F-4D97-AF65-F5344CB8AC3E}">
        <p14:creationId xmlns:p14="http://schemas.microsoft.com/office/powerpoint/2010/main" val="423991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093" y="678831"/>
            <a:ext cx="9149769" cy="4116816"/>
          </a:xfrm>
          <a:prstGeom prst="rect">
            <a:avLst/>
          </a:prstGeom>
        </p:spPr>
      </p:pic>
      <p:sp>
        <p:nvSpPr>
          <p:cNvPr id="2" name="Title 1"/>
          <p:cNvSpPr>
            <a:spLocks noGrp="1"/>
          </p:cNvSpPr>
          <p:nvPr>
            <p:ph type="title"/>
          </p:nvPr>
        </p:nvSpPr>
        <p:spPr>
          <a:xfrm>
            <a:off x="204851" y="93912"/>
            <a:ext cx="8939149" cy="758428"/>
          </a:xfrm>
        </p:spPr>
        <p:txBody>
          <a:bodyPr>
            <a:normAutofit/>
          </a:bodyPr>
          <a:lstStyle/>
          <a:p>
            <a:r>
              <a:rPr lang="en-AU" sz="3200" dirty="0"/>
              <a:t>KAITIAKITANGA &amp; SUSTAINABILITY</a:t>
            </a:r>
            <a:endParaRPr lang="en-AU" sz="3200" noProof="0" dirty="0"/>
          </a:p>
        </p:txBody>
      </p:sp>
      <p:sp>
        <p:nvSpPr>
          <p:cNvPr id="7" name="Content Placeholder 2"/>
          <p:cNvSpPr txBox="1">
            <a:spLocks/>
          </p:cNvSpPr>
          <p:nvPr/>
        </p:nvSpPr>
        <p:spPr>
          <a:xfrm>
            <a:off x="4661514" y="1811054"/>
            <a:ext cx="3524543" cy="2066856"/>
          </a:xfrm>
          <a:prstGeom prst="rect">
            <a:avLst/>
          </a:prstGeom>
        </p:spPr>
        <p:txBody>
          <a:bodyPr vert="horz" lIns="91440" tIns="45720" rIns="91440" bIns="45720" rtlCol="0">
            <a:normAutofit/>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en-US" sz="7200" dirty="0">
              <a:solidFill>
                <a:srgbClr val="005DAA"/>
              </a:solidFill>
            </a:endParaRPr>
          </a:p>
        </p:txBody>
      </p:sp>
      <p:sp>
        <p:nvSpPr>
          <p:cNvPr id="9" name="TextBox 8"/>
          <p:cNvSpPr txBox="1"/>
          <p:nvPr/>
        </p:nvSpPr>
        <p:spPr>
          <a:xfrm>
            <a:off x="501213" y="3662377"/>
            <a:ext cx="1058010" cy="584776"/>
          </a:xfrm>
          <a:prstGeom prst="rect">
            <a:avLst/>
          </a:prstGeom>
          <a:noFill/>
        </p:spPr>
        <p:txBody>
          <a:bodyPr wrap="square" rtlCol="0">
            <a:spAutoFit/>
          </a:bodyPr>
          <a:lstStyle/>
          <a:p>
            <a:pPr algn="r"/>
            <a:r>
              <a:rPr lang="en-US" sz="1600" dirty="0">
                <a:solidFill>
                  <a:srgbClr val="00B194"/>
                </a:solidFill>
                <a:latin typeface="Arial"/>
                <a:cs typeface="Arial"/>
              </a:rPr>
              <a:t>Strongly agree</a:t>
            </a:r>
          </a:p>
        </p:txBody>
      </p:sp>
      <p:sp>
        <p:nvSpPr>
          <p:cNvPr id="10" name="TextBox 9"/>
          <p:cNvSpPr txBox="1"/>
          <p:nvPr/>
        </p:nvSpPr>
        <p:spPr>
          <a:xfrm>
            <a:off x="3548266" y="3637377"/>
            <a:ext cx="1113248" cy="584776"/>
          </a:xfrm>
          <a:prstGeom prst="rect">
            <a:avLst/>
          </a:prstGeom>
          <a:noFill/>
        </p:spPr>
        <p:txBody>
          <a:bodyPr wrap="square" rtlCol="0">
            <a:spAutoFit/>
          </a:bodyPr>
          <a:lstStyle/>
          <a:p>
            <a:r>
              <a:rPr lang="en-US" sz="1600" dirty="0">
                <a:solidFill>
                  <a:srgbClr val="00B194"/>
                </a:solidFill>
                <a:latin typeface="Arial"/>
                <a:cs typeface="Arial"/>
              </a:rPr>
              <a:t>Strongly disagree</a:t>
            </a:r>
          </a:p>
        </p:txBody>
      </p:sp>
      <p:sp>
        <p:nvSpPr>
          <p:cNvPr id="12" name="Up-Down Arrow 11"/>
          <p:cNvSpPr/>
          <p:nvPr/>
        </p:nvSpPr>
        <p:spPr>
          <a:xfrm rot="16200000">
            <a:off x="2177551" y="3015930"/>
            <a:ext cx="737461" cy="1815368"/>
          </a:xfrm>
          <a:prstGeom prst="upDownArrow">
            <a:avLst/>
          </a:prstGeom>
          <a:solidFill>
            <a:srgbClr val="00B1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365125" y="1241117"/>
            <a:ext cx="3905251" cy="2217152"/>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x-none" sz="8000" b="1" dirty="0">
                <a:solidFill>
                  <a:srgbClr val="175EAA"/>
                </a:solidFill>
                <a:latin typeface="Arial Narrow"/>
                <a:cs typeface="Arial Narrow"/>
              </a:rPr>
              <a:t>MAHI / ACTIVIT</a:t>
            </a:r>
            <a:r>
              <a:rPr lang="en-AU" sz="8000" b="1" dirty="0">
                <a:solidFill>
                  <a:srgbClr val="175EAA"/>
                </a:solidFill>
                <a:latin typeface="Arial Narrow"/>
                <a:cs typeface="Arial Narrow"/>
              </a:rPr>
              <a:t>Y</a:t>
            </a:r>
            <a:endParaRPr lang="en-US" sz="8000" dirty="0">
              <a:latin typeface="Arial Narrow"/>
              <a:cs typeface="Arial Narrow"/>
            </a:endParaRPr>
          </a:p>
          <a:p>
            <a:pPr marL="0" indent="0">
              <a:lnSpc>
                <a:spcPct val="132000"/>
              </a:lnSpc>
              <a:buNone/>
            </a:pPr>
            <a:r>
              <a:rPr lang="en-US" sz="7200" dirty="0"/>
              <a:t>Place yourself along a continuum (line) with strongly agree at one end &amp; strongly disagree at the other based on your belief around the following statement:</a:t>
            </a:r>
            <a:endParaRPr lang="en-US" sz="7200" dirty="0">
              <a:solidFill>
                <a:srgbClr val="005DAA"/>
              </a:solidFill>
            </a:endParaRPr>
          </a:p>
        </p:txBody>
      </p:sp>
      <p:sp>
        <p:nvSpPr>
          <p:cNvPr id="4" name="Oval Callout 3"/>
          <p:cNvSpPr/>
          <p:nvPr/>
        </p:nvSpPr>
        <p:spPr>
          <a:xfrm>
            <a:off x="4011984" y="1350886"/>
            <a:ext cx="3999445" cy="2882149"/>
          </a:xfrm>
          <a:prstGeom prst="wedgeEllipseCallout">
            <a:avLst>
              <a:gd name="adj1" fmla="val 43018"/>
              <a:gd name="adj2" fmla="val 46925"/>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5DAA"/>
                </a:solidFill>
              </a:rPr>
              <a:t>“The ocean is a food basket. Marine life and other ocean resources primarily provide us with food and other uses.”</a:t>
            </a:r>
          </a:p>
        </p:txBody>
      </p:sp>
      <p:pic>
        <p:nvPicPr>
          <p:cNvPr id="5" name="Picture 4" descr="Blue_Boa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66908">
            <a:off x="7747947" y="3894162"/>
            <a:ext cx="1075861" cy="482767"/>
          </a:xfrm>
          <a:prstGeom prst="rect">
            <a:avLst/>
          </a:prstGeom>
        </p:spPr>
      </p:pic>
    </p:spTree>
    <p:extLst>
      <p:ext uri="{BB962C8B-B14F-4D97-AF65-F5344CB8AC3E}">
        <p14:creationId xmlns:p14="http://schemas.microsoft.com/office/powerpoint/2010/main" val="2797655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20-10-27 at 10.44.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933" y="-146270"/>
            <a:ext cx="5842001" cy="5289770"/>
          </a:xfrm>
          <a:prstGeom prst="rect">
            <a:avLst/>
          </a:prstGeom>
        </p:spPr>
      </p:pic>
      <p:sp>
        <p:nvSpPr>
          <p:cNvPr id="4" name="Title 3"/>
          <p:cNvSpPr>
            <a:spLocks noGrp="1"/>
          </p:cNvSpPr>
          <p:nvPr>
            <p:ph type="title"/>
          </p:nvPr>
        </p:nvSpPr>
        <p:spPr>
          <a:xfrm>
            <a:off x="186267" y="93912"/>
            <a:ext cx="8500533" cy="758428"/>
          </a:xfrm>
        </p:spPr>
        <p:txBody>
          <a:bodyPr>
            <a:normAutofit fontScale="90000"/>
          </a:bodyPr>
          <a:lstStyle/>
          <a:p>
            <a:r>
              <a:rPr lang="en-AU" dirty="0"/>
              <a:t>KAITIAKITANGA</a:t>
            </a:r>
            <a:br>
              <a:rPr lang="en-AU" dirty="0"/>
            </a:br>
            <a:r>
              <a:rPr lang="en-AU" dirty="0"/>
              <a:t>&amp; SUSTAINABILITY</a:t>
            </a:r>
            <a:endParaRPr lang="en-US" dirty="0"/>
          </a:p>
        </p:txBody>
      </p:sp>
      <p:sp>
        <p:nvSpPr>
          <p:cNvPr id="2" name="Content Placeholder 1"/>
          <p:cNvSpPr>
            <a:spLocks noGrp="1"/>
          </p:cNvSpPr>
          <p:nvPr>
            <p:ph sz="half" idx="1"/>
          </p:nvPr>
        </p:nvSpPr>
        <p:spPr>
          <a:xfrm>
            <a:off x="457199" y="1195405"/>
            <a:ext cx="2666833" cy="3240209"/>
          </a:xfrm>
        </p:spPr>
        <p:txBody>
          <a:bodyPr>
            <a:normAutofit fontScale="70000" lnSpcReduction="20000"/>
          </a:bodyPr>
          <a:lstStyle/>
          <a:p>
            <a:pPr marL="0" indent="0">
              <a:buNone/>
            </a:pPr>
            <a:r>
              <a:rPr lang="en-AU" b="1" dirty="0">
                <a:solidFill>
                  <a:srgbClr val="00B6DE"/>
                </a:solidFill>
                <a:latin typeface="Arial Narrow"/>
                <a:cs typeface="Arial Narrow"/>
              </a:rPr>
              <a:t>HE PĀTAI / CONSIDER THIS</a:t>
            </a:r>
            <a:endParaRPr lang="en-AU" dirty="0"/>
          </a:p>
          <a:p>
            <a:pPr marL="0" indent="0">
              <a:buNone/>
            </a:pPr>
            <a:r>
              <a:rPr lang="en-US" dirty="0"/>
              <a:t>Consider different aspects of sustainability</a:t>
            </a:r>
          </a:p>
          <a:p>
            <a:pPr marL="0" indent="0">
              <a:buNone/>
            </a:pPr>
            <a:r>
              <a:rPr lang="en-US" dirty="0"/>
              <a:t>Think about overfishing. Which aspect would each of the following relate to?</a:t>
            </a:r>
          </a:p>
        </p:txBody>
      </p:sp>
      <p:sp>
        <p:nvSpPr>
          <p:cNvPr id="6" name="Rectangle 5"/>
          <p:cNvSpPr/>
          <p:nvPr/>
        </p:nvSpPr>
        <p:spPr>
          <a:xfrm rot="1355423">
            <a:off x="5778337" y="120177"/>
            <a:ext cx="3920390" cy="6063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F0000"/>
                </a:solidFill>
                <a:latin typeface="Local Brewery Five"/>
                <a:cs typeface="Local Brewery Five"/>
              </a:rPr>
              <a:t>       FOR THE EXPERTS!</a:t>
            </a:r>
          </a:p>
        </p:txBody>
      </p:sp>
    </p:spTree>
    <p:extLst>
      <p:ext uri="{BB962C8B-B14F-4D97-AF65-F5344CB8AC3E}">
        <p14:creationId xmlns:p14="http://schemas.microsoft.com/office/powerpoint/2010/main" val="93585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sz="3600" dirty="0"/>
              <a:t>KAITIAKITANGA &amp; SUSTAINABILITY</a:t>
            </a:r>
            <a:endParaRPr lang="en-US" dirty="0"/>
          </a:p>
        </p:txBody>
      </p:sp>
      <p:sp>
        <p:nvSpPr>
          <p:cNvPr id="2" name="Content Placeholder 1"/>
          <p:cNvSpPr>
            <a:spLocks noGrp="1"/>
          </p:cNvSpPr>
          <p:nvPr>
            <p:ph sz="half" idx="1"/>
          </p:nvPr>
        </p:nvSpPr>
        <p:spPr>
          <a:xfrm>
            <a:off x="457200" y="1064032"/>
            <a:ext cx="3484337" cy="3563108"/>
          </a:xfrm>
        </p:spPr>
        <p:txBody>
          <a:bodyPr>
            <a:normAutofit fontScale="62500" lnSpcReduction="20000"/>
          </a:bodyPr>
          <a:lstStyle/>
          <a:p>
            <a:pPr marL="0" indent="0">
              <a:lnSpc>
                <a:spcPct val="130000"/>
              </a:lnSpc>
              <a:spcBef>
                <a:spcPts val="300"/>
              </a:spcBef>
              <a:spcAft>
                <a:spcPts val="300"/>
              </a:spcAft>
              <a:buNone/>
            </a:pPr>
            <a:r>
              <a:rPr lang="en-AU" b="1" dirty="0">
                <a:solidFill>
                  <a:srgbClr val="009AC7"/>
                </a:solidFill>
                <a:latin typeface="Arial Narrow"/>
                <a:cs typeface="Arial Narrow"/>
              </a:rPr>
              <a:t>KŌRERO PUKAPUKA / READ</a:t>
            </a:r>
          </a:p>
          <a:p>
            <a:pPr marL="0" indent="0">
              <a:lnSpc>
                <a:spcPct val="130000"/>
              </a:lnSpc>
              <a:spcBef>
                <a:spcPts val="300"/>
              </a:spcBef>
              <a:spcAft>
                <a:spcPts val="300"/>
              </a:spcAft>
              <a:buNone/>
            </a:pPr>
            <a:r>
              <a:rPr lang="en-US" dirty="0"/>
              <a:t>Read the </a:t>
            </a:r>
            <a:r>
              <a:rPr lang="en-US" dirty="0">
                <a:hlinkClick r:id="rId3"/>
              </a:rPr>
              <a:t>New Zealand Hoki story</a:t>
            </a:r>
            <a:endParaRPr lang="en-US" dirty="0"/>
          </a:p>
          <a:p>
            <a:pPr marL="0" indent="0">
              <a:lnSpc>
                <a:spcPct val="130000"/>
              </a:lnSpc>
              <a:spcBef>
                <a:spcPts val="300"/>
              </a:spcBef>
              <a:spcAft>
                <a:spcPts val="300"/>
              </a:spcAft>
              <a:buNone/>
            </a:pPr>
            <a:endParaRPr lang="en-US" dirty="0"/>
          </a:p>
          <a:p>
            <a:pPr marL="0" indent="0">
              <a:lnSpc>
                <a:spcPct val="130000"/>
              </a:lnSpc>
              <a:spcBef>
                <a:spcPts val="300"/>
              </a:spcBef>
              <a:spcAft>
                <a:spcPts val="300"/>
              </a:spcAft>
              <a:buNone/>
            </a:pPr>
            <a:r>
              <a:rPr lang="x-none" b="1" dirty="0">
                <a:solidFill>
                  <a:srgbClr val="175EAA"/>
                </a:solidFill>
                <a:latin typeface="Arial Narrow"/>
                <a:cs typeface="Arial Narrow"/>
              </a:rPr>
              <a:t>MAHI / ACTIVIT</a:t>
            </a:r>
            <a:r>
              <a:rPr lang="en-AU" b="1" dirty="0">
                <a:solidFill>
                  <a:srgbClr val="175EAA"/>
                </a:solidFill>
                <a:latin typeface="Arial Narrow"/>
                <a:cs typeface="Arial Narrow"/>
              </a:rPr>
              <a:t>Y</a:t>
            </a:r>
            <a:endParaRPr lang="en-US" dirty="0">
              <a:solidFill>
                <a:srgbClr val="005DAA"/>
              </a:solidFill>
            </a:endParaRPr>
          </a:p>
          <a:p>
            <a:pPr marL="0" indent="0">
              <a:lnSpc>
                <a:spcPct val="130000"/>
              </a:lnSpc>
              <a:spcBef>
                <a:spcPts val="300"/>
              </a:spcBef>
              <a:spcAft>
                <a:spcPts val="300"/>
              </a:spcAft>
              <a:buNone/>
            </a:pPr>
            <a:r>
              <a:rPr lang="en-US" dirty="0"/>
              <a:t>Consider different aspects of sustainability as they apply to the story of New Zealand hoki</a:t>
            </a:r>
          </a:p>
          <a:p>
            <a:pPr marL="0" indent="0">
              <a:lnSpc>
                <a:spcPct val="130000"/>
              </a:lnSpc>
              <a:spcBef>
                <a:spcPts val="300"/>
              </a:spcBef>
              <a:spcAft>
                <a:spcPts val="300"/>
              </a:spcAft>
              <a:buNone/>
            </a:pPr>
            <a:r>
              <a:rPr lang="en-US" sz="2300" dirty="0"/>
              <a:t>(See Aspects of sustainability activity in </a:t>
            </a:r>
            <a:r>
              <a:rPr lang="en-US" sz="2300" dirty="0">
                <a:solidFill>
                  <a:srgbClr val="005DAA"/>
                </a:solidFill>
              </a:rPr>
              <a:t>Teacher Outline)</a:t>
            </a:r>
          </a:p>
        </p:txBody>
      </p:sp>
      <p:sp>
        <p:nvSpPr>
          <p:cNvPr id="6" name="Rectangle 5"/>
          <p:cNvSpPr/>
          <p:nvPr/>
        </p:nvSpPr>
        <p:spPr>
          <a:xfrm rot="1355423">
            <a:off x="5778337" y="120177"/>
            <a:ext cx="3920390" cy="6063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FF0000"/>
                </a:solidFill>
                <a:latin typeface="Local Brewery Five"/>
                <a:cs typeface="Local Brewery Five"/>
              </a:rPr>
              <a:t>       FOR THE EXPERTS!</a:t>
            </a:r>
          </a:p>
        </p:txBody>
      </p:sp>
      <p:pic>
        <p:nvPicPr>
          <p:cNvPr id="3" name="Picture 2" descr="Screen Shot 2020-10-14 at 4.07.15 PM.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5055">
            <a:off x="3911182" y="1346641"/>
            <a:ext cx="4757426" cy="2847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578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976" y="738062"/>
            <a:ext cx="9698119" cy="4083057"/>
          </a:xfrm>
          <a:prstGeom prst="rect">
            <a:avLst/>
          </a:prstGeom>
        </p:spPr>
      </p:pic>
      <p:sp>
        <p:nvSpPr>
          <p:cNvPr id="7" name="Content Placeholder 2"/>
          <p:cNvSpPr txBox="1">
            <a:spLocks/>
          </p:cNvSpPr>
          <p:nvPr/>
        </p:nvSpPr>
        <p:spPr>
          <a:xfrm>
            <a:off x="204851" y="1156861"/>
            <a:ext cx="5826901" cy="4196461"/>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3100" b="1" dirty="0">
                <a:solidFill>
                  <a:srgbClr val="00B194"/>
                </a:solidFill>
                <a:latin typeface="Arial Narrow"/>
                <a:cs typeface="Arial Narrow"/>
              </a:rPr>
              <a:t>KŌRERORERO / DISCUSSION</a:t>
            </a:r>
            <a:endParaRPr lang="en-AU" sz="3100" b="1" dirty="0">
              <a:solidFill>
                <a:srgbClr val="175EAA"/>
              </a:solidFill>
              <a:latin typeface="Arial Narrow"/>
              <a:cs typeface="Arial Narrow"/>
            </a:endParaRPr>
          </a:p>
          <a:p>
            <a:pPr marL="0" indent="0">
              <a:lnSpc>
                <a:spcPct val="130000"/>
              </a:lnSpc>
              <a:buNone/>
            </a:pPr>
            <a:r>
              <a:rPr lang="en-AU" sz="2600" dirty="0"/>
              <a:t>In Aotearoa, we have limits and rules for commercial, customary and  recreational fishers. If you break the rules you can be fined up to $250,000 and have your fishing gear (and boat) taken away. Rules include:</a:t>
            </a:r>
          </a:p>
          <a:p>
            <a:pPr>
              <a:lnSpc>
                <a:spcPct val="130000"/>
              </a:lnSpc>
            </a:pPr>
            <a:r>
              <a:rPr lang="en-AU" sz="2600" dirty="0"/>
              <a:t>daily bag limits (how many fish you can keep)</a:t>
            </a:r>
          </a:p>
          <a:p>
            <a:pPr>
              <a:lnSpc>
                <a:spcPct val="130000"/>
              </a:lnSpc>
            </a:pPr>
            <a:r>
              <a:rPr lang="en-AU" sz="2600" dirty="0"/>
              <a:t>legal size limits (the size of fish you can keep)</a:t>
            </a:r>
          </a:p>
          <a:p>
            <a:pPr>
              <a:lnSpc>
                <a:spcPct val="130000"/>
              </a:lnSpc>
            </a:pPr>
            <a:r>
              <a:rPr lang="en-AU" sz="2600" dirty="0"/>
              <a:t>species restrictions (the type of fish you can keep)</a:t>
            </a:r>
          </a:p>
          <a:p>
            <a:pPr>
              <a:lnSpc>
                <a:spcPct val="130000"/>
              </a:lnSpc>
            </a:pPr>
            <a:r>
              <a:rPr lang="en-AU" sz="2600" dirty="0"/>
              <a:t>closed and restricted areas (where you can’t fish)</a:t>
            </a:r>
            <a:endParaRPr lang="en-US" sz="2600" dirty="0"/>
          </a:p>
        </p:txBody>
      </p:sp>
      <p:sp>
        <p:nvSpPr>
          <p:cNvPr id="4" name="Title 3"/>
          <p:cNvSpPr>
            <a:spLocks noGrp="1"/>
          </p:cNvSpPr>
          <p:nvPr>
            <p:ph type="title"/>
          </p:nvPr>
        </p:nvSpPr>
        <p:spPr>
          <a:xfrm>
            <a:off x="204851" y="35524"/>
            <a:ext cx="8939149" cy="758428"/>
          </a:xfrm>
        </p:spPr>
        <p:txBody>
          <a:bodyPr>
            <a:normAutofit fontScale="90000"/>
          </a:bodyPr>
          <a:lstStyle/>
          <a:p>
            <a:pPr lvl="0"/>
            <a:r>
              <a:rPr lang="en-AU" dirty="0"/>
              <a:t>TAKING ACTION: FISHING</a:t>
            </a:r>
            <a:br>
              <a:rPr lang="en-AU" dirty="0"/>
            </a:br>
            <a:r>
              <a:rPr lang="en-AU" sz="2000" dirty="0"/>
              <a:t>Focus Question: What actions can I take to help the health of kai moana [seafood] resources?</a:t>
            </a:r>
            <a:endParaRPr lang="en-US" dirty="0"/>
          </a:p>
        </p:txBody>
      </p:sp>
      <p:sp>
        <p:nvSpPr>
          <p:cNvPr id="20" name="Content Placeholder 2"/>
          <p:cNvSpPr txBox="1">
            <a:spLocks/>
          </p:cNvSpPr>
          <p:nvPr/>
        </p:nvSpPr>
        <p:spPr>
          <a:xfrm>
            <a:off x="6258510" y="1076047"/>
            <a:ext cx="2428289" cy="2303806"/>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x-none" sz="5500" b="1" dirty="0">
                <a:solidFill>
                  <a:srgbClr val="175EAA"/>
                </a:solidFill>
                <a:latin typeface="Arial Narrow"/>
                <a:cs typeface="Arial Narrow"/>
              </a:rPr>
              <a:t>MAHI / ACTIVIT</a:t>
            </a:r>
            <a:r>
              <a:rPr lang="en-AU" sz="5500" b="1" dirty="0">
                <a:solidFill>
                  <a:srgbClr val="175EAA"/>
                </a:solidFill>
                <a:latin typeface="Arial Narrow"/>
                <a:cs typeface="Arial Narrow"/>
              </a:rPr>
              <a:t>Y</a:t>
            </a:r>
            <a:endParaRPr lang="en-US" sz="5500" dirty="0">
              <a:solidFill>
                <a:srgbClr val="005DAA"/>
              </a:solidFill>
            </a:endParaRPr>
          </a:p>
          <a:p>
            <a:pPr marL="0" indent="0" algn="r">
              <a:lnSpc>
                <a:spcPct val="130000"/>
              </a:lnSpc>
              <a:buNone/>
            </a:pPr>
            <a:r>
              <a:rPr lang="en-US" sz="7200" dirty="0"/>
              <a:t>      </a:t>
            </a:r>
            <a:r>
              <a:rPr lang="en-US" sz="5000" dirty="0"/>
              <a:t> Measure the fork length of a snapper [see </a:t>
            </a:r>
            <a:r>
              <a:rPr lang="en-US" sz="5000" dirty="0">
                <a:solidFill>
                  <a:srgbClr val="005DAA"/>
                </a:solidFill>
              </a:rPr>
              <a:t>Teacher Outline</a:t>
            </a:r>
            <a:r>
              <a:rPr lang="en-US" sz="5000" dirty="0"/>
              <a:t>]</a:t>
            </a:r>
          </a:p>
          <a:p>
            <a:pPr marL="0" indent="0">
              <a:buFont typeface="Arial"/>
              <a:buNone/>
            </a:pPr>
            <a:endParaRPr lang="en-AU" sz="5000" dirty="0"/>
          </a:p>
        </p:txBody>
      </p:sp>
      <p:pic>
        <p:nvPicPr>
          <p:cNvPr id="2" name="Picture 1" descr="Snapper SM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699" y="3379853"/>
            <a:ext cx="1728100" cy="943339"/>
          </a:xfrm>
          <a:prstGeom prst="rect">
            <a:avLst/>
          </a:prstGeom>
        </p:spPr>
      </p:pic>
    </p:spTree>
    <p:extLst>
      <p:ext uri="{BB962C8B-B14F-4D97-AF65-F5344CB8AC3E}">
        <p14:creationId xmlns:p14="http://schemas.microsoft.com/office/powerpoint/2010/main" val="3164390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208517" y="906753"/>
            <a:ext cx="9535178" cy="4040104"/>
          </a:xfrm>
          <a:prstGeom prst="rect">
            <a:avLst/>
          </a:prstGeom>
          <a:noFill/>
          <a:ln>
            <a:noFill/>
          </a:ln>
        </p:spPr>
      </p:pic>
      <p:sp>
        <p:nvSpPr>
          <p:cNvPr id="12" name="Title 1"/>
          <p:cNvSpPr txBox="1">
            <a:spLocks/>
          </p:cNvSpPr>
          <p:nvPr/>
        </p:nvSpPr>
        <p:spPr>
          <a:xfrm>
            <a:off x="135648" y="-224336"/>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200" dirty="0">
                <a:latin typeface="Arial Narrow"/>
                <a:cs typeface="Arial Narrow"/>
              </a:rPr>
              <a:t>TAKING ACTION: FISHING</a:t>
            </a:r>
            <a:endParaRPr lang="en-US" sz="3100" dirty="0">
              <a:latin typeface="Arial Narrow"/>
              <a:cs typeface="Arial Narrow"/>
            </a:endParaRPr>
          </a:p>
        </p:txBody>
      </p:sp>
      <p:sp>
        <p:nvSpPr>
          <p:cNvPr id="9" name="Content Placeholder 6"/>
          <p:cNvSpPr>
            <a:spLocks noGrp="1"/>
          </p:cNvSpPr>
          <p:nvPr>
            <p:ph sz="half" idx="2"/>
          </p:nvPr>
        </p:nvSpPr>
        <p:spPr>
          <a:xfrm>
            <a:off x="264270" y="1886259"/>
            <a:ext cx="4254021" cy="2861976"/>
          </a:xfrm>
        </p:spPr>
        <p:txBody>
          <a:bodyPr>
            <a:noAutofit/>
          </a:bodyPr>
          <a:lstStyle/>
          <a:p>
            <a:pPr marL="0" indent="0">
              <a:spcBef>
                <a:spcPts val="300"/>
              </a:spcBef>
              <a:spcAft>
                <a:spcPts val="300"/>
              </a:spcAft>
              <a:buNone/>
            </a:pPr>
            <a:r>
              <a:rPr lang="en-AU" sz="2000" b="1" dirty="0">
                <a:solidFill>
                  <a:srgbClr val="00B194"/>
                </a:solidFill>
                <a:latin typeface="Arial Narrow"/>
                <a:cs typeface="Arial Narrow"/>
              </a:rPr>
              <a:t>KŌRERORERO / DISCUSSION</a:t>
            </a:r>
            <a:endParaRPr lang="en-AU" sz="2000" b="1" dirty="0">
              <a:solidFill>
                <a:srgbClr val="175EAA"/>
              </a:solidFill>
              <a:latin typeface="Arial Narrow"/>
              <a:cs typeface="Arial Narrow"/>
            </a:endParaRPr>
          </a:p>
          <a:p>
            <a:pPr>
              <a:spcBef>
                <a:spcPts val="300"/>
              </a:spcBef>
              <a:spcAft>
                <a:spcPts val="300"/>
              </a:spcAft>
            </a:pPr>
            <a:r>
              <a:rPr lang="en-AU" sz="1800" dirty="0"/>
              <a:t>50% of fish are allocated to COMMERCIAL fishers</a:t>
            </a:r>
          </a:p>
          <a:p>
            <a:pPr>
              <a:spcBef>
                <a:spcPts val="300"/>
              </a:spcBef>
              <a:spcAft>
                <a:spcPts val="300"/>
              </a:spcAft>
            </a:pPr>
            <a:r>
              <a:rPr lang="en-AU" sz="1800" dirty="0"/>
              <a:t>They must BUY quota for each species of fish they want to catch</a:t>
            </a:r>
          </a:p>
          <a:p>
            <a:pPr>
              <a:spcBef>
                <a:spcPts val="300"/>
              </a:spcBef>
              <a:spcAft>
                <a:spcPts val="300"/>
              </a:spcAft>
            </a:pPr>
            <a:r>
              <a:rPr lang="en-AU" sz="1800" dirty="0"/>
              <a:t>A commercial fisher must have quota in order to fish commercially</a:t>
            </a:r>
          </a:p>
        </p:txBody>
      </p:sp>
      <p:pic>
        <p:nvPicPr>
          <p:cNvPr id="13" name="Picture 12" descr="RS9870_4R7A5502-92-sc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67457">
            <a:off x="202988" y="735056"/>
            <a:ext cx="2154341" cy="1076681"/>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0463" y="959687"/>
            <a:ext cx="2726048" cy="972039"/>
          </a:xfrm>
          <a:prstGeom prst="rect">
            <a:avLst/>
          </a:prstGeom>
        </p:spPr>
      </p:pic>
      <p:sp>
        <p:nvSpPr>
          <p:cNvPr id="17" name="Content Placeholder 6"/>
          <p:cNvSpPr>
            <a:spLocks noGrp="1"/>
          </p:cNvSpPr>
          <p:nvPr>
            <p:ph sz="half" idx="2"/>
          </p:nvPr>
        </p:nvSpPr>
        <p:spPr>
          <a:xfrm>
            <a:off x="4518292" y="1697837"/>
            <a:ext cx="4075545" cy="2478303"/>
          </a:xfrm>
        </p:spPr>
        <p:txBody>
          <a:bodyPr>
            <a:noAutofit/>
          </a:bodyPr>
          <a:lstStyle/>
          <a:p>
            <a:pPr>
              <a:spcBef>
                <a:spcPts val="300"/>
              </a:spcBef>
              <a:spcAft>
                <a:spcPts val="300"/>
              </a:spcAft>
            </a:pPr>
            <a:r>
              <a:rPr lang="en-AU" sz="1800" dirty="0"/>
              <a:t>50% of fish are allocated to RECREATIONAL fishers and for CUSTOMARY MĀORI fishing</a:t>
            </a:r>
          </a:p>
          <a:p>
            <a:pPr>
              <a:spcBef>
                <a:spcPts val="300"/>
              </a:spcBef>
              <a:spcAft>
                <a:spcPts val="300"/>
              </a:spcAft>
            </a:pPr>
            <a:r>
              <a:rPr lang="en-AU" sz="1800" dirty="0"/>
              <a:t>Recreational and customary fishers are not allowed to SELL their catch</a:t>
            </a:r>
          </a:p>
          <a:p>
            <a:pPr>
              <a:spcBef>
                <a:spcPts val="300"/>
              </a:spcBef>
              <a:spcAft>
                <a:spcPts val="300"/>
              </a:spcAft>
            </a:pPr>
            <a:r>
              <a:rPr lang="en-AU" sz="1800" dirty="0"/>
              <a:t>There are size and catch limits for fish they can take</a:t>
            </a:r>
          </a:p>
        </p:txBody>
      </p:sp>
      <p:pic>
        <p:nvPicPr>
          <p:cNvPr id="19" name="Picture 18" descr="boyswithsnapperinboat lighted.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20749">
            <a:off x="6140942" y="343452"/>
            <a:ext cx="1892759" cy="1064677"/>
          </a:xfrm>
          <a:prstGeom prst="rect">
            <a:avLst/>
          </a:prstGeom>
        </p:spPr>
      </p:pic>
      <p:sp>
        <p:nvSpPr>
          <p:cNvPr id="21" name="Rectangle 20"/>
          <p:cNvSpPr/>
          <p:nvPr/>
        </p:nvSpPr>
        <p:spPr>
          <a:xfrm rot="16200000">
            <a:off x="7548733" y="2262566"/>
            <a:ext cx="2898146" cy="292388"/>
          </a:xfrm>
          <a:prstGeom prst="rect">
            <a:avLst/>
          </a:prstGeom>
        </p:spPr>
        <p:txBody>
          <a:bodyPr wrap="square">
            <a:spAutoFit/>
          </a:bodyPr>
          <a:lstStyle/>
          <a:p>
            <a:pPr algn="ctr"/>
            <a:r>
              <a:rPr lang="en-US" sz="1300" dirty="0"/>
              <a:t>Photo: Ministry for the Environment</a:t>
            </a:r>
          </a:p>
        </p:txBody>
      </p:sp>
    </p:spTree>
    <p:extLst>
      <p:ext uri="{BB962C8B-B14F-4D97-AF65-F5344CB8AC3E}">
        <p14:creationId xmlns:p14="http://schemas.microsoft.com/office/powerpoint/2010/main" val="15546719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a:extLst>
              <a:ext uri="{28A0092B-C50C-407E-A947-70E740481C1C}">
                <a14:useLocalDpi xmlns:a14="http://schemas.microsoft.com/office/drawing/2010/main"/>
              </a:ext>
            </a:extLst>
          </a:blip>
          <a:srcRect/>
          <a:stretch>
            <a:fillRect/>
          </a:stretch>
        </p:blipFill>
        <p:spPr bwMode="auto">
          <a:xfrm>
            <a:off x="-208517" y="906753"/>
            <a:ext cx="9535178" cy="4040104"/>
          </a:xfrm>
          <a:prstGeom prst="rect">
            <a:avLst/>
          </a:prstGeom>
          <a:noFill/>
          <a:ln>
            <a:noFill/>
          </a:ln>
        </p:spPr>
      </p:pic>
      <p:sp>
        <p:nvSpPr>
          <p:cNvPr id="12" name="Title 1"/>
          <p:cNvSpPr txBox="1">
            <a:spLocks/>
          </p:cNvSpPr>
          <p:nvPr/>
        </p:nvSpPr>
        <p:spPr>
          <a:xfrm>
            <a:off x="135648" y="-224336"/>
            <a:ext cx="8767055" cy="110012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0" i="0" kern="1200">
                <a:solidFill>
                  <a:schemeClr val="bg1"/>
                </a:solidFill>
                <a:latin typeface="Local Brewery Five"/>
                <a:ea typeface="+mj-ea"/>
                <a:cs typeface="Local Brewery Five"/>
              </a:defRPr>
            </a:lvl1pPr>
          </a:lstStyle>
          <a:p>
            <a:r>
              <a:rPr lang="en-US" sz="3200" dirty="0">
                <a:latin typeface="Arial Narrow"/>
                <a:cs typeface="Arial Narrow"/>
              </a:rPr>
              <a:t>TAKING ACTION: SUSTAINABILITY &amp; FISHING</a:t>
            </a:r>
            <a:endParaRPr lang="en-US" sz="3100" dirty="0">
              <a:latin typeface="Arial Narrow"/>
              <a:cs typeface="Arial Narrow"/>
            </a:endParaRPr>
          </a:p>
        </p:txBody>
      </p:sp>
      <p:sp>
        <p:nvSpPr>
          <p:cNvPr id="9" name="Content Placeholder 6"/>
          <p:cNvSpPr>
            <a:spLocks noGrp="1"/>
          </p:cNvSpPr>
          <p:nvPr>
            <p:ph sz="half" idx="2"/>
          </p:nvPr>
        </p:nvSpPr>
        <p:spPr>
          <a:xfrm>
            <a:off x="264271" y="990695"/>
            <a:ext cx="6103490" cy="3590783"/>
          </a:xfrm>
        </p:spPr>
        <p:txBody>
          <a:bodyPr>
            <a:noAutofit/>
          </a:bodyPr>
          <a:lstStyle/>
          <a:p>
            <a:pPr marL="0" indent="0">
              <a:spcBef>
                <a:spcPts val="300"/>
              </a:spcBef>
              <a:spcAft>
                <a:spcPts val="300"/>
              </a:spcAft>
              <a:buNone/>
            </a:pPr>
            <a:r>
              <a:rPr lang="en-AU" sz="2000" b="1" dirty="0">
                <a:solidFill>
                  <a:srgbClr val="00B6DE"/>
                </a:solidFill>
                <a:latin typeface="Arial Narrow"/>
                <a:cs typeface="Arial Narrow"/>
              </a:rPr>
              <a:t>HE PĀTAI / CONSIDER THIS</a:t>
            </a:r>
          </a:p>
          <a:p>
            <a:pPr>
              <a:spcBef>
                <a:spcPts val="300"/>
              </a:spcBef>
              <a:spcAft>
                <a:spcPts val="300"/>
              </a:spcAft>
            </a:pPr>
            <a:r>
              <a:rPr lang="en-AU" sz="1800" dirty="0"/>
              <a:t>Why can’t these kids sell their fish?  Is this fair?</a:t>
            </a:r>
          </a:p>
          <a:p>
            <a:pPr>
              <a:spcBef>
                <a:spcPts val="300"/>
              </a:spcBef>
              <a:spcAft>
                <a:spcPts val="300"/>
              </a:spcAft>
            </a:pPr>
            <a:r>
              <a:rPr lang="en-AU" sz="1800" dirty="0"/>
              <a:t>Imagine a commercial fisher sees a recreational fisher at the wharf selling fish, what might they feel / say?</a:t>
            </a:r>
          </a:p>
          <a:p>
            <a:pPr>
              <a:spcBef>
                <a:spcPts val="300"/>
              </a:spcBef>
              <a:spcAft>
                <a:spcPts val="300"/>
              </a:spcAft>
            </a:pPr>
            <a:r>
              <a:rPr lang="en-AU" sz="1800" dirty="0"/>
              <a:t>Have you ever caught a fish? Or thrown an undersized fish back in to the sea?</a:t>
            </a:r>
            <a:endParaRPr lang="en-AU" sz="500" dirty="0"/>
          </a:p>
          <a:p>
            <a:pPr marL="0" indent="0" algn="r">
              <a:buNone/>
            </a:pPr>
            <a:r>
              <a:rPr lang="en-AU" sz="2200" b="1" dirty="0">
                <a:solidFill>
                  <a:srgbClr val="175EAA"/>
                </a:solidFill>
                <a:latin typeface="Arial Narrow"/>
                <a:cs typeface="Arial Narrow"/>
              </a:rPr>
              <a:t>MAHI / ACTIVITY</a:t>
            </a:r>
          </a:p>
          <a:p>
            <a:pPr marL="0" indent="0" algn="r">
              <a:spcBef>
                <a:spcPts val="300"/>
              </a:spcBef>
              <a:spcAft>
                <a:spcPts val="300"/>
              </a:spcAft>
              <a:buNone/>
            </a:pPr>
            <a:r>
              <a:rPr lang="en-AU" sz="1800" dirty="0"/>
              <a:t>Complete </a:t>
            </a:r>
            <a:r>
              <a:rPr lang="en-AU" sz="1800" dirty="0">
                <a:solidFill>
                  <a:srgbClr val="005DAA"/>
                </a:solidFill>
              </a:rPr>
              <a:t>Customary</a:t>
            </a:r>
          </a:p>
          <a:p>
            <a:pPr marL="0" indent="0" algn="r">
              <a:spcBef>
                <a:spcPts val="300"/>
              </a:spcBef>
              <a:spcAft>
                <a:spcPts val="300"/>
              </a:spcAft>
              <a:buNone/>
            </a:pPr>
            <a:r>
              <a:rPr lang="en-AU" sz="1800" dirty="0">
                <a:solidFill>
                  <a:srgbClr val="005DAA"/>
                </a:solidFill>
              </a:rPr>
              <a:t> and Recreational Fisheries Worksheet</a:t>
            </a:r>
          </a:p>
          <a:p>
            <a:pPr>
              <a:spcBef>
                <a:spcPts val="300"/>
              </a:spcBef>
              <a:spcAft>
                <a:spcPts val="300"/>
              </a:spcAft>
            </a:pPr>
            <a:endParaRPr lang="en-AU" sz="1800" dirty="0"/>
          </a:p>
          <a:p>
            <a:pPr>
              <a:spcBef>
                <a:spcPts val="300"/>
              </a:spcBef>
              <a:spcAft>
                <a:spcPts val="300"/>
              </a:spcAft>
            </a:pPr>
            <a:endParaRPr lang="en-AU" sz="1800" dirty="0"/>
          </a:p>
        </p:txBody>
      </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4424" y="906753"/>
            <a:ext cx="2726048" cy="972039"/>
          </a:xfrm>
          <a:prstGeom prst="rect">
            <a:avLst/>
          </a:prstGeom>
        </p:spPr>
      </p:pic>
      <p:pic>
        <p:nvPicPr>
          <p:cNvPr id="18" name="Picture 17" descr="IMG_7690.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6075054">
            <a:off x="7464497" y="1421282"/>
            <a:ext cx="1573115" cy="1322519"/>
          </a:xfrm>
          <a:prstGeom prst="rect">
            <a:avLst/>
          </a:prstGeom>
        </p:spPr>
      </p:pic>
      <p:pic>
        <p:nvPicPr>
          <p:cNvPr id="19" name="Picture 18" descr="boyswithsnapperinboat lighted.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074340">
            <a:off x="6669133" y="3077687"/>
            <a:ext cx="1892759" cy="1064677"/>
          </a:xfrm>
          <a:prstGeom prst="rect">
            <a:avLst/>
          </a:prstGeom>
        </p:spPr>
      </p:pic>
      <p:pic>
        <p:nvPicPr>
          <p:cNvPr id="20" name="Picture 19" descr="IMG_7708.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52241" y="2082541"/>
            <a:ext cx="879513" cy="1018160"/>
          </a:xfrm>
          <a:prstGeom prst="rect">
            <a:avLst/>
          </a:prstGeom>
        </p:spPr>
      </p:pic>
      <p:sp>
        <p:nvSpPr>
          <p:cNvPr id="21" name="Rectangle 20"/>
          <p:cNvSpPr/>
          <p:nvPr/>
        </p:nvSpPr>
        <p:spPr>
          <a:xfrm rot="21045422">
            <a:off x="7645152" y="4044494"/>
            <a:ext cx="1526505" cy="492443"/>
          </a:xfrm>
          <a:prstGeom prst="rect">
            <a:avLst/>
          </a:prstGeom>
        </p:spPr>
        <p:txBody>
          <a:bodyPr wrap="none">
            <a:spAutoFit/>
          </a:bodyPr>
          <a:lstStyle/>
          <a:p>
            <a:pPr algn="ctr"/>
            <a:r>
              <a:rPr lang="en-US" sz="1300" dirty="0"/>
              <a:t>Source: Ministry for </a:t>
            </a:r>
          </a:p>
          <a:p>
            <a:r>
              <a:rPr lang="en-US" sz="1300" dirty="0"/>
              <a:t>the Environment</a:t>
            </a:r>
          </a:p>
        </p:txBody>
      </p:sp>
    </p:spTree>
    <p:extLst>
      <p:ext uri="{BB962C8B-B14F-4D97-AF65-F5344CB8AC3E}">
        <p14:creationId xmlns:p14="http://schemas.microsoft.com/office/powerpoint/2010/main" val="2565490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976" y="738062"/>
            <a:ext cx="9698119" cy="4083057"/>
          </a:xfrm>
          <a:prstGeom prst="rect">
            <a:avLst/>
          </a:prstGeom>
        </p:spPr>
      </p:pic>
      <p:sp>
        <p:nvSpPr>
          <p:cNvPr id="7" name="Content Placeholder 2"/>
          <p:cNvSpPr txBox="1">
            <a:spLocks/>
          </p:cNvSpPr>
          <p:nvPr/>
        </p:nvSpPr>
        <p:spPr>
          <a:xfrm>
            <a:off x="3379892" y="1076046"/>
            <a:ext cx="5306908" cy="3745073"/>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x-none" sz="8800" b="1" dirty="0">
                <a:solidFill>
                  <a:srgbClr val="175EAA"/>
                </a:solidFill>
                <a:latin typeface="Arial Narrow"/>
                <a:cs typeface="Arial Narrow"/>
              </a:rPr>
              <a:t>MAHI / ACTIVIT</a:t>
            </a:r>
            <a:r>
              <a:rPr lang="en-AU" sz="8800" b="1" dirty="0">
                <a:solidFill>
                  <a:srgbClr val="175EAA"/>
                </a:solidFill>
                <a:latin typeface="Arial Narrow"/>
                <a:cs typeface="Arial Narrow"/>
              </a:rPr>
              <a:t>Y</a:t>
            </a:r>
            <a:endParaRPr lang="en-US" sz="8800" dirty="0">
              <a:latin typeface="Arial Narrow"/>
              <a:cs typeface="Arial Narrow"/>
            </a:endParaRPr>
          </a:p>
          <a:p>
            <a:pPr marL="0" indent="0" algn="r">
              <a:lnSpc>
                <a:spcPct val="130000"/>
              </a:lnSpc>
              <a:buNone/>
            </a:pPr>
            <a:r>
              <a:rPr lang="en-US" sz="7200" dirty="0"/>
              <a:t>Imagine you are going out for a day’s fishing with four members of your whānau {family]</a:t>
            </a:r>
          </a:p>
          <a:p>
            <a:pPr marL="0" indent="0" algn="r">
              <a:lnSpc>
                <a:spcPct val="130000"/>
              </a:lnSpc>
              <a:buNone/>
            </a:pPr>
            <a:r>
              <a:rPr lang="en-US" sz="7200" dirty="0">
                <a:solidFill>
                  <a:srgbClr val="005DAA"/>
                </a:solidFill>
              </a:rPr>
              <a:t>Download the free NZ Fishing Rules app to see:</a:t>
            </a:r>
          </a:p>
          <a:p>
            <a:pPr marL="0" indent="0" algn="r">
              <a:lnSpc>
                <a:spcPct val="130000"/>
              </a:lnSpc>
              <a:buNone/>
            </a:pPr>
            <a:r>
              <a:rPr lang="en-US" sz="7200" dirty="0"/>
              <a:t>         a) how much snapper you can legally catch?</a:t>
            </a:r>
          </a:p>
          <a:p>
            <a:pPr marL="0" indent="0" algn="r">
              <a:lnSpc>
                <a:spcPct val="130000"/>
              </a:lnSpc>
              <a:buNone/>
            </a:pPr>
            <a:r>
              <a:rPr lang="en-US" sz="7200" dirty="0"/>
              <a:t>         b) what is the smallest snapper you are allowed to catch?</a:t>
            </a:r>
          </a:p>
          <a:p>
            <a:pPr marL="0" indent="0" algn="r">
              <a:lnSpc>
                <a:spcPct val="130000"/>
              </a:lnSpc>
              <a:buNone/>
            </a:pPr>
            <a:r>
              <a:rPr lang="en-US" sz="7200" dirty="0"/>
              <a:t>         c) what should you do if you catch a snapper smaller than this?</a:t>
            </a:r>
          </a:p>
          <a:p>
            <a:pPr marL="266700" indent="-266700"/>
            <a:endParaRPr lang="en-US" sz="4400" dirty="0"/>
          </a:p>
          <a:p>
            <a:pPr marL="0" indent="0">
              <a:buFont typeface="Arial"/>
              <a:buNone/>
            </a:pPr>
            <a:endParaRPr lang="en-AU" sz="3800" dirty="0"/>
          </a:p>
        </p:txBody>
      </p:sp>
      <p:sp>
        <p:nvSpPr>
          <p:cNvPr id="4" name="Title 3"/>
          <p:cNvSpPr>
            <a:spLocks noGrp="1"/>
          </p:cNvSpPr>
          <p:nvPr>
            <p:ph type="title"/>
          </p:nvPr>
        </p:nvSpPr>
        <p:spPr>
          <a:xfrm>
            <a:off x="204851" y="93912"/>
            <a:ext cx="8481949" cy="758428"/>
          </a:xfrm>
        </p:spPr>
        <p:txBody>
          <a:bodyPr/>
          <a:lstStyle/>
          <a:p>
            <a:r>
              <a:rPr lang="en-US" sz="3600" dirty="0"/>
              <a:t>TAKING ACTION: FISHING</a:t>
            </a:r>
          </a:p>
        </p:txBody>
      </p:sp>
      <p:grpSp>
        <p:nvGrpSpPr>
          <p:cNvPr id="12" name="Group 11">
            <a:extLst>
              <a:ext uri="{FF2B5EF4-FFF2-40B4-BE49-F238E27FC236}">
                <a16:creationId xmlns:a16="http://schemas.microsoft.com/office/drawing/2014/main" id="{86E3AB14-91AD-4DD7-AF94-19B6CC71591E}"/>
              </a:ext>
            </a:extLst>
          </p:cNvPr>
          <p:cNvGrpSpPr/>
          <p:nvPr/>
        </p:nvGrpSpPr>
        <p:grpSpPr>
          <a:xfrm>
            <a:off x="204851" y="1155794"/>
            <a:ext cx="2221455" cy="3119753"/>
            <a:chOff x="627402" y="3512373"/>
            <a:chExt cx="1678478" cy="2632542"/>
          </a:xfrm>
        </p:grpSpPr>
        <p:pic>
          <p:nvPicPr>
            <p:cNvPr id="13" name="Picture 12">
              <a:extLst>
                <a:ext uri="{FF2B5EF4-FFF2-40B4-BE49-F238E27FC236}">
                  <a16:creationId xmlns:a16="http://schemas.microsoft.com/office/drawing/2014/main" id="{A2A1D23B-A6A2-46B4-8787-3320903D546C}"/>
                </a:ext>
              </a:extLst>
            </p:cNvPr>
            <p:cNvPicPr>
              <a:picLocks noChangeAspect="1"/>
            </p:cNvPicPr>
            <p:nvPr/>
          </p:nvPicPr>
          <p:blipFill>
            <a:blip r:embed="rId4"/>
            <a:stretch>
              <a:fillRect/>
            </a:stretch>
          </p:blipFill>
          <p:spPr>
            <a:xfrm>
              <a:off x="690137" y="3512373"/>
              <a:ext cx="1174952" cy="1302933"/>
            </a:xfrm>
            <a:prstGeom prst="roundRect">
              <a:avLst/>
            </a:prstGeom>
            <a:effectLst>
              <a:softEdge rad="0"/>
            </a:effectLst>
            <a:scene3d>
              <a:camera prst="orthographicFront"/>
              <a:lightRig rig="threePt" dir="t"/>
            </a:scene3d>
            <a:sp3d/>
          </p:spPr>
        </p:pic>
        <p:pic>
          <p:nvPicPr>
            <p:cNvPr id="14" name="Picture 4" descr="https://www.gstatic.com/android/market_images/web/play_prism_hlock_2x.png">
              <a:extLst>
                <a:ext uri="{FF2B5EF4-FFF2-40B4-BE49-F238E27FC236}">
                  <a16:creationId xmlns:a16="http://schemas.microsoft.com/office/drawing/2014/main" id="{CA94AE7B-C1B6-446A-9651-49243E891BF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0137" y="5829043"/>
              <a:ext cx="1482163" cy="315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6" descr="Image result for app store">
              <a:extLst>
                <a:ext uri="{FF2B5EF4-FFF2-40B4-BE49-F238E27FC236}">
                  <a16:creationId xmlns:a16="http://schemas.microsoft.com/office/drawing/2014/main" id="{7F1410D5-276E-44C5-AAE1-42599C1CBF1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27402" y="5308442"/>
              <a:ext cx="1482163" cy="439697"/>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Content Placeholder 2">
              <a:extLst>
                <a:ext uri="{FF2B5EF4-FFF2-40B4-BE49-F238E27FC236}">
                  <a16:creationId xmlns:a16="http://schemas.microsoft.com/office/drawing/2014/main" id="{CBF2B181-0C67-41DD-9AD2-63B7C75B0B8F}"/>
                </a:ext>
              </a:extLst>
            </p:cNvPr>
            <p:cNvSpPr txBox="1">
              <a:spLocks/>
            </p:cNvSpPr>
            <p:nvPr/>
          </p:nvSpPr>
          <p:spPr>
            <a:xfrm>
              <a:off x="627402" y="4904450"/>
              <a:ext cx="1678478" cy="4039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NZ" sz="1700" b="1" i="0" u="none" strike="noStrike" kern="1200" cap="none" spc="0" normalizeH="0" baseline="0" noProof="0" dirty="0">
                  <a:ln>
                    <a:noFill/>
                  </a:ln>
                  <a:solidFill>
                    <a:srgbClr val="000000"/>
                  </a:solidFill>
                  <a:effectLst/>
                  <a:uLnTx/>
                  <a:uFillTx/>
                  <a:latin typeface="Avenir Light"/>
                </a:rPr>
                <a:t>NZ Fishing Rules</a:t>
              </a:r>
              <a:endParaRPr kumimoji="0" lang="en-NZ" sz="1700" b="0" i="0" u="none" strike="noStrike" kern="1200" cap="none" spc="0" normalizeH="0" baseline="0" noProof="0" dirty="0">
                <a:ln>
                  <a:noFill/>
                </a:ln>
                <a:solidFill>
                  <a:srgbClr val="000000"/>
                </a:solidFill>
                <a:effectLst/>
                <a:uLnTx/>
                <a:uFillTx/>
                <a:latin typeface="Avenir Light"/>
              </a:endParaRPr>
            </a:p>
          </p:txBody>
        </p:sp>
      </p:grpSp>
      <p:pic>
        <p:nvPicPr>
          <p:cNvPr id="17" name="Picture 16">
            <a:extLst>
              <a:ext uri="{FF2B5EF4-FFF2-40B4-BE49-F238E27FC236}">
                <a16:creationId xmlns:a16="http://schemas.microsoft.com/office/drawing/2014/main" id="{31EE2355-D977-489E-B0EA-50056405365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305214">
            <a:off x="2599311" y="2487037"/>
            <a:ext cx="1152991" cy="2046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0777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89" y="749885"/>
            <a:ext cx="9268437" cy="3980956"/>
          </a:xfrm>
          <a:prstGeom prst="rect">
            <a:avLst/>
          </a:prstGeom>
        </p:spPr>
      </p:pic>
      <p:sp>
        <p:nvSpPr>
          <p:cNvPr id="3" name="Content Placeholder 2"/>
          <p:cNvSpPr>
            <a:spLocks noGrp="1"/>
          </p:cNvSpPr>
          <p:nvPr>
            <p:ph idx="1"/>
          </p:nvPr>
        </p:nvSpPr>
        <p:spPr>
          <a:xfrm>
            <a:off x="4092507" y="1649423"/>
            <a:ext cx="4649634" cy="1664020"/>
          </a:xfrm>
        </p:spPr>
        <p:txBody>
          <a:bodyPr>
            <a:normAutofit/>
          </a:bodyPr>
          <a:lstStyle/>
          <a:p>
            <a:pPr marL="0" indent="0">
              <a:spcBef>
                <a:spcPts val="300"/>
              </a:spcBef>
              <a:spcAft>
                <a:spcPts val="300"/>
              </a:spcAft>
              <a:buNone/>
            </a:pPr>
            <a:endParaRPr lang="en-AU" sz="600" b="1" dirty="0">
              <a:solidFill>
                <a:srgbClr val="00B6DE"/>
              </a:solidFill>
              <a:latin typeface="Arial Narrow"/>
              <a:cs typeface="Arial Narrow"/>
            </a:endParaRPr>
          </a:p>
          <a:p>
            <a:pPr marL="0" indent="0" algn="ctr">
              <a:spcBef>
                <a:spcPts val="300"/>
              </a:spcBef>
              <a:spcAft>
                <a:spcPts val="300"/>
              </a:spcAft>
              <a:buNone/>
            </a:pPr>
            <a:r>
              <a:rPr lang="en-AU" sz="2400" dirty="0">
                <a:solidFill>
                  <a:srgbClr val="005DAA"/>
                </a:solidFill>
              </a:rPr>
              <a:t>“Consumers have a powerful role to play in influencing the production of goods”</a:t>
            </a:r>
          </a:p>
          <a:p>
            <a:pPr marL="0" indent="0">
              <a:buNone/>
            </a:pPr>
            <a:endParaRPr lang="en-US" dirty="0">
              <a:latin typeface="Arial Narrow"/>
              <a:cs typeface="Arial Narrow"/>
            </a:endParaRPr>
          </a:p>
          <a:p>
            <a:pPr>
              <a:spcBef>
                <a:spcPts val="300"/>
              </a:spcBef>
              <a:spcAft>
                <a:spcPts val="300"/>
              </a:spcAft>
            </a:pPr>
            <a:endParaRPr lang="en-AU" dirty="0"/>
          </a:p>
          <a:p>
            <a:pPr>
              <a:spcBef>
                <a:spcPts val="300"/>
              </a:spcBef>
              <a:spcAft>
                <a:spcPts val="300"/>
              </a:spcAft>
            </a:pPr>
            <a:endParaRPr lang="en-AU" dirty="0"/>
          </a:p>
          <a:p>
            <a:pPr>
              <a:spcBef>
                <a:spcPts val="300"/>
              </a:spcBef>
              <a:spcAft>
                <a:spcPts val="300"/>
              </a:spcAft>
            </a:pPr>
            <a:endParaRPr lang="en-US" dirty="0"/>
          </a:p>
        </p:txBody>
      </p:sp>
      <p:sp>
        <p:nvSpPr>
          <p:cNvPr id="4" name="Title 3"/>
          <p:cNvSpPr>
            <a:spLocks noGrp="1"/>
          </p:cNvSpPr>
          <p:nvPr>
            <p:ph type="title"/>
          </p:nvPr>
        </p:nvSpPr>
        <p:spPr>
          <a:xfrm>
            <a:off x="188802" y="93912"/>
            <a:ext cx="8497998" cy="758428"/>
          </a:xfrm>
        </p:spPr>
        <p:txBody>
          <a:bodyPr>
            <a:normAutofit fontScale="90000"/>
          </a:bodyPr>
          <a:lstStyle/>
          <a:p>
            <a:r>
              <a:rPr lang="en-AU" dirty="0">
                <a:solidFill>
                  <a:srgbClr val="FFFFFF"/>
                </a:solidFill>
              </a:rPr>
              <a:t>TAKING ACTION: CONSUMER CHOICE</a:t>
            </a:r>
            <a:br>
              <a:rPr lang="en-AU" sz="5400" dirty="0">
                <a:solidFill>
                  <a:srgbClr val="FFFFFF"/>
                </a:solidFill>
              </a:rPr>
            </a:br>
            <a:r>
              <a:rPr lang="en-AU" sz="2000" dirty="0">
                <a:solidFill>
                  <a:srgbClr val="FFFFFF"/>
                </a:solidFill>
              </a:rPr>
              <a:t>Focus Question: What actions can I take to help the health of kai moana [seafood] resources?</a:t>
            </a:r>
            <a:endParaRPr lang="en-US" sz="2000" dirty="0"/>
          </a:p>
        </p:txBody>
      </p:sp>
      <p:sp>
        <p:nvSpPr>
          <p:cNvPr id="10" name="Up-Down Arrow 9"/>
          <p:cNvSpPr/>
          <p:nvPr/>
        </p:nvSpPr>
        <p:spPr>
          <a:xfrm rot="16200000">
            <a:off x="6011995" y="2763635"/>
            <a:ext cx="737461" cy="2386466"/>
          </a:xfrm>
          <a:prstGeom prst="upDownArrow">
            <a:avLst/>
          </a:prstGeom>
          <a:solidFill>
            <a:srgbClr val="00B1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129483" y="3695631"/>
            <a:ext cx="1058010" cy="584776"/>
          </a:xfrm>
          <a:prstGeom prst="rect">
            <a:avLst/>
          </a:prstGeom>
          <a:noFill/>
        </p:spPr>
        <p:txBody>
          <a:bodyPr wrap="square" rtlCol="0">
            <a:spAutoFit/>
          </a:bodyPr>
          <a:lstStyle/>
          <a:p>
            <a:pPr algn="r"/>
            <a:r>
              <a:rPr lang="en-US" sz="1600" dirty="0">
                <a:solidFill>
                  <a:srgbClr val="00B194"/>
                </a:solidFill>
                <a:latin typeface="Arial"/>
                <a:cs typeface="Arial"/>
              </a:rPr>
              <a:t>Strongly agree</a:t>
            </a:r>
          </a:p>
        </p:txBody>
      </p:sp>
      <p:sp>
        <p:nvSpPr>
          <p:cNvPr id="12" name="TextBox 11"/>
          <p:cNvSpPr txBox="1"/>
          <p:nvPr/>
        </p:nvSpPr>
        <p:spPr>
          <a:xfrm>
            <a:off x="7628893" y="3695631"/>
            <a:ext cx="1113248" cy="584776"/>
          </a:xfrm>
          <a:prstGeom prst="rect">
            <a:avLst/>
          </a:prstGeom>
          <a:noFill/>
        </p:spPr>
        <p:txBody>
          <a:bodyPr wrap="square" rtlCol="0">
            <a:spAutoFit/>
          </a:bodyPr>
          <a:lstStyle/>
          <a:p>
            <a:r>
              <a:rPr lang="en-US" sz="1600" dirty="0">
                <a:solidFill>
                  <a:srgbClr val="00B194"/>
                </a:solidFill>
                <a:latin typeface="Arial"/>
                <a:cs typeface="Arial"/>
              </a:rPr>
              <a:t>Strongly disagree</a:t>
            </a:r>
          </a:p>
        </p:txBody>
      </p:sp>
      <p:sp>
        <p:nvSpPr>
          <p:cNvPr id="13" name="Content Placeholder 2"/>
          <p:cNvSpPr txBox="1">
            <a:spLocks/>
          </p:cNvSpPr>
          <p:nvPr/>
        </p:nvSpPr>
        <p:spPr>
          <a:xfrm>
            <a:off x="598531" y="1255314"/>
            <a:ext cx="3094836" cy="3269652"/>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Font typeface="Arial"/>
              <a:buNone/>
            </a:pPr>
            <a:r>
              <a:rPr lang="x-none" sz="3100" b="1" dirty="0">
                <a:solidFill>
                  <a:srgbClr val="175EAA"/>
                </a:solidFill>
                <a:latin typeface="Arial Narrow"/>
                <a:cs typeface="Arial Narrow"/>
              </a:rPr>
              <a:t>MAHI / ACTIVIT</a:t>
            </a:r>
            <a:r>
              <a:rPr lang="en-AU" sz="3100" b="1" dirty="0">
                <a:solidFill>
                  <a:srgbClr val="175EAA"/>
                </a:solidFill>
                <a:latin typeface="Arial Narrow"/>
                <a:cs typeface="Arial Narrow"/>
              </a:rPr>
              <a:t>Y  </a:t>
            </a:r>
          </a:p>
          <a:p>
            <a:pPr marL="0" indent="0">
              <a:lnSpc>
                <a:spcPct val="140000"/>
              </a:lnSpc>
              <a:spcBef>
                <a:spcPts val="300"/>
              </a:spcBef>
              <a:spcAft>
                <a:spcPts val="300"/>
              </a:spcAft>
              <a:buFont typeface="Arial"/>
              <a:buNone/>
            </a:pPr>
            <a:r>
              <a:rPr lang="en-AU" sz="2600" dirty="0"/>
              <a:t>(Viewpoint Continuum: see </a:t>
            </a:r>
            <a:r>
              <a:rPr lang="en-AU" sz="2600" dirty="0">
                <a:solidFill>
                  <a:srgbClr val="005DAA"/>
                </a:solidFill>
              </a:rPr>
              <a:t>Teacher Outline</a:t>
            </a:r>
            <a:r>
              <a:rPr lang="en-AU" sz="2600" dirty="0"/>
              <a:t>)</a:t>
            </a:r>
          </a:p>
          <a:p>
            <a:pPr marL="0" indent="0">
              <a:lnSpc>
                <a:spcPct val="140000"/>
              </a:lnSpc>
              <a:spcBef>
                <a:spcPts val="300"/>
              </a:spcBef>
              <a:spcAft>
                <a:spcPts val="300"/>
              </a:spcAft>
              <a:buFont typeface="Arial"/>
              <a:buNone/>
            </a:pPr>
            <a:r>
              <a:rPr lang="en-US" sz="2900" dirty="0"/>
              <a:t>There are many different viewpoints! </a:t>
            </a:r>
          </a:p>
          <a:p>
            <a:pPr marL="0" indent="0">
              <a:lnSpc>
                <a:spcPct val="140000"/>
              </a:lnSpc>
              <a:spcBef>
                <a:spcPts val="300"/>
              </a:spcBef>
              <a:spcAft>
                <a:spcPts val="300"/>
              </a:spcAft>
              <a:buFont typeface="Arial"/>
              <a:buNone/>
            </a:pPr>
            <a:r>
              <a:rPr lang="en-US" sz="2900" dirty="0"/>
              <a:t>Place yourself along a continuum (line), based on your belief around the following statement:</a:t>
            </a:r>
          </a:p>
          <a:p>
            <a:pPr marL="0" indent="0">
              <a:buFont typeface="Arial"/>
              <a:buNone/>
            </a:pPr>
            <a:endParaRPr lang="en-US" dirty="0">
              <a:latin typeface="Arial Narrow"/>
              <a:cs typeface="Arial Narrow"/>
            </a:endParaRPr>
          </a:p>
          <a:p>
            <a:pPr>
              <a:spcBef>
                <a:spcPts val="300"/>
              </a:spcBef>
              <a:spcAft>
                <a:spcPts val="300"/>
              </a:spcAft>
            </a:pPr>
            <a:endParaRPr lang="en-AU" dirty="0"/>
          </a:p>
          <a:p>
            <a:pPr>
              <a:spcBef>
                <a:spcPts val="300"/>
              </a:spcBef>
              <a:spcAft>
                <a:spcPts val="300"/>
              </a:spcAft>
            </a:pPr>
            <a:endParaRPr lang="en-AU" dirty="0"/>
          </a:p>
          <a:p>
            <a:pPr>
              <a:spcBef>
                <a:spcPts val="300"/>
              </a:spcBef>
              <a:spcAft>
                <a:spcPts val="300"/>
              </a:spcAft>
            </a:pPr>
            <a:endParaRPr lang="en-US" dirty="0"/>
          </a:p>
        </p:txBody>
      </p:sp>
      <p:pic>
        <p:nvPicPr>
          <p:cNvPr id="2" name="Picture 1" descr="Blue_Seahor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092507" y="1084435"/>
            <a:ext cx="717147" cy="666913"/>
          </a:xfrm>
          <a:prstGeom prst="rect">
            <a:avLst/>
          </a:prstGeom>
        </p:spPr>
      </p:pic>
      <p:pic>
        <p:nvPicPr>
          <p:cNvPr id="5" name="Picture 4" descr="Blue_Jellyfis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3366" y="1417892"/>
            <a:ext cx="565842" cy="1283418"/>
          </a:xfrm>
          <a:prstGeom prst="rect">
            <a:avLst/>
          </a:prstGeom>
        </p:spPr>
      </p:pic>
    </p:spTree>
    <p:extLst>
      <p:ext uri="{BB962C8B-B14F-4D97-AF65-F5344CB8AC3E}">
        <p14:creationId xmlns:p14="http://schemas.microsoft.com/office/powerpoint/2010/main" val="1343696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932" y="1118884"/>
            <a:ext cx="3192371" cy="3602150"/>
          </a:xfrm>
        </p:spPr>
        <p:txBody>
          <a:bodyPr>
            <a:normAutofit fontScale="47500" lnSpcReduction="20000"/>
          </a:bodyPr>
          <a:lstStyle/>
          <a:p>
            <a:pPr marL="0" indent="0">
              <a:lnSpc>
                <a:spcPct val="130000"/>
              </a:lnSpc>
              <a:spcBef>
                <a:spcPts val="300"/>
              </a:spcBef>
              <a:spcAft>
                <a:spcPts val="300"/>
              </a:spcAft>
              <a:buNone/>
            </a:pPr>
            <a:r>
              <a:rPr lang="en-US" sz="3800" b="1" dirty="0">
                <a:solidFill>
                  <a:srgbClr val="00B194"/>
                </a:solidFill>
                <a:latin typeface="Arial Narrow"/>
                <a:cs typeface="Arial Narrow"/>
              </a:rPr>
              <a:t>KŌRERORERO/ DISCUSSION</a:t>
            </a:r>
          </a:p>
          <a:p>
            <a:pPr marL="0" indent="0">
              <a:lnSpc>
                <a:spcPct val="130000"/>
              </a:lnSpc>
              <a:spcBef>
                <a:spcPts val="300"/>
              </a:spcBef>
              <a:spcAft>
                <a:spcPts val="300"/>
              </a:spcAft>
              <a:buNone/>
            </a:pPr>
            <a:r>
              <a:rPr lang="en-US" sz="3800" dirty="0"/>
              <a:t>A lot of thinking and research has gone in to trying to figure out what makes people buy one product over another</a:t>
            </a:r>
          </a:p>
          <a:p>
            <a:pPr marL="0" indent="0">
              <a:lnSpc>
                <a:spcPct val="130000"/>
              </a:lnSpc>
              <a:spcBef>
                <a:spcPts val="300"/>
              </a:spcBef>
              <a:spcAft>
                <a:spcPts val="300"/>
              </a:spcAft>
              <a:buNone/>
            </a:pPr>
            <a:r>
              <a:rPr lang="en-US" sz="3800" b="1" dirty="0">
                <a:solidFill>
                  <a:srgbClr val="00B6DE"/>
                </a:solidFill>
                <a:latin typeface="Arial Narrow"/>
                <a:cs typeface="Arial Narrow"/>
              </a:rPr>
              <a:t>HE PĀTAI / CONSIDER THIS</a:t>
            </a:r>
          </a:p>
          <a:p>
            <a:pPr marL="11113" indent="0">
              <a:lnSpc>
                <a:spcPct val="130000"/>
              </a:lnSpc>
              <a:spcBef>
                <a:spcPts val="300"/>
              </a:spcBef>
              <a:spcAft>
                <a:spcPts val="300"/>
              </a:spcAft>
              <a:buNone/>
              <a:tabLst>
                <a:tab pos="174625" algn="l"/>
              </a:tabLst>
            </a:pPr>
            <a:r>
              <a:rPr lang="en-US" sz="3800" dirty="0"/>
              <a:t>What makes you buy one product over another? Is it the product, the packaging or</a:t>
            </a:r>
            <a:r>
              <a:rPr lang="mr-IN" sz="3800" dirty="0"/>
              <a:t>…</a:t>
            </a:r>
            <a:r>
              <a:rPr lang="mi-NZ" sz="3800" dirty="0"/>
              <a:t>.</a:t>
            </a:r>
            <a:r>
              <a:rPr lang="en-US" sz="3800" dirty="0"/>
              <a:t>?</a:t>
            </a:r>
          </a:p>
          <a:p>
            <a:endParaRPr lang="en-US" dirty="0"/>
          </a:p>
        </p:txBody>
      </p:sp>
      <p:sp>
        <p:nvSpPr>
          <p:cNvPr id="4" name="Title 3"/>
          <p:cNvSpPr>
            <a:spLocks noGrp="1"/>
          </p:cNvSpPr>
          <p:nvPr>
            <p:ph type="title"/>
          </p:nvPr>
        </p:nvSpPr>
        <p:spPr>
          <a:xfrm>
            <a:off x="221968" y="76251"/>
            <a:ext cx="8229600" cy="758428"/>
          </a:xfrm>
        </p:spPr>
        <p:txBody>
          <a:bodyPr/>
          <a:lstStyle/>
          <a:p>
            <a:r>
              <a:rPr lang="en-AU" dirty="0"/>
              <a:t>TAKING ACTION: CONSUMER CHOICE</a:t>
            </a:r>
            <a:endParaRPr lang="en-US" dirty="0"/>
          </a:p>
        </p:txBody>
      </p:sp>
      <p:pic>
        <p:nvPicPr>
          <p:cNvPr id="6" name="Picture 5" descr="Screen Shot 2020-09-16 at 9.05.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5821" y="2278434"/>
            <a:ext cx="1382617" cy="1750267"/>
          </a:xfrm>
          <a:prstGeom prst="rect">
            <a:avLst/>
          </a:prstGeom>
        </p:spPr>
      </p:pic>
      <p:pic>
        <p:nvPicPr>
          <p:cNvPr id="7" name="Picture 6" descr="Image result for msc tuna">
            <a:extLst>
              <a:ext uri="{FF2B5EF4-FFF2-40B4-BE49-F238E27FC236}">
                <a16:creationId xmlns:a16="http://schemas.microsoft.com/office/drawing/2014/main" id="{A2CADB29-4394-4F6D-B2E2-F48286BBA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855" y="2761592"/>
            <a:ext cx="1803827" cy="147835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Screen Shot 2020-09-16 at 8.46.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9025" y="2035247"/>
            <a:ext cx="1443276" cy="1993454"/>
          </a:xfrm>
          <a:prstGeom prst="rect">
            <a:avLst/>
          </a:prstGeom>
        </p:spPr>
      </p:pic>
      <p:pic>
        <p:nvPicPr>
          <p:cNvPr id="9" name="Picture 8" descr="Blue_Edible Cra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198376">
            <a:off x="7897173" y="1250558"/>
            <a:ext cx="987959" cy="797565"/>
          </a:xfrm>
          <a:prstGeom prst="rect">
            <a:avLst/>
          </a:prstGeom>
        </p:spPr>
      </p:pic>
    </p:spTree>
    <p:extLst>
      <p:ext uri="{BB962C8B-B14F-4D97-AF65-F5344CB8AC3E}">
        <p14:creationId xmlns:p14="http://schemas.microsoft.com/office/powerpoint/2010/main" val="787782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461" y="823858"/>
            <a:ext cx="9697535" cy="3860630"/>
          </a:xfrm>
          <a:prstGeom prst="rect">
            <a:avLst/>
          </a:prstGeom>
        </p:spPr>
      </p:pic>
      <p:sp>
        <p:nvSpPr>
          <p:cNvPr id="4" name="Title 3"/>
          <p:cNvSpPr>
            <a:spLocks noGrp="1"/>
          </p:cNvSpPr>
          <p:nvPr>
            <p:ph type="title"/>
          </p:nvPr>
        </p:nvSpPr>
        <p:spPr/>
        <p:txBody>
          <a:bodyPr/>
          <a:lstStyle/>
          <a:p>
            <a:r>
              <a:rPr lang="en-AU" dirty="0"/>
              <a:t>TAKING ACTION: CONSUMER CHOICE</a:t>
            </a:r>
            <a:endParaRPr lang="en-US" dirty="0"/>
          </a:p>
        </p:txBody>
      </p:sp>
      <p:sp>
        <p:nvSpPr>
          <p:cNvPr id="5" name="Content Placeholder 2"/>
          <p:cNvSpPr txBox="1">
            <a:spLocks/>
          </p:cNvSpPr>
          <p:nvPr/>
        </p:nvSpPr>
        <p:spPr>
          <a:xfrm>
            <a:off x="373932" y="1023438"/>
            <a:ext cx="8455376" cy="1392133"/>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x-none" sz="8800" b="1" dirty="0">
                <a:solidFill>
                  <a:srgbClr val="175EAA"/>
                </a:solidFill>
                <a:latin typeface="Arial Narrow"/>
                <a:cs typeface="Arial Narrow"/>
              </a:rPr>
              <a:t>MAHI / ACTIVIT</a:t>
            </a:r>
            <a:r>
              <a:rPr lang="en-AU" sz="8800" b="1" dirty="0">
                <a:solidFill>
                  <a:srgbClr val="175EAA"/>
                </a:solidFill>
                <a:latin typeface="Arial Narrow"/>
                <a:cs typeface="Arial Narrow"/>
              </a:rPr>
              <a:t>Y</a:t>
            </a:r>
          </a:p>
          <a:p>
            <a:pPr marL="0" indent="0" algn="r">
              <a:buFont typeface="Arial"/>
              <a:buNone/>
            </a:pPr>
            <a:r>
              <a:rPr lang="x-none" sz="7200" dirty="0">
                <a:solidFill>
                  <a:srgbClr val="000000"/>
                </a:solidFill>
                <a:latin typeface="Arial Narrow"/>
                <a:cs typeface="Arial Narrow"/>
              </a:rPr>
              <a:t>Rank your preferred products 1-4. Give reasons for your choices.</a:t>
            </a:r>
            <a:endParaRPr lang="en-AU" sz="7200" dirty="0"/>
          </a:p>
        </p:txBody>
      </p:sp>
      <p:sp>
        <p:nvSpPr>
          <p:cNvPr id="6" name="TextBox 5"/>
          <p:cNvSpPr txBox="1"/>
          <p:nvPr/>
        </p:nvSpPr>
        <p:spPr>
          <a:xfrm>
            <a:off x="373932" y="3833177"/>
            <a:ext cx="1591526" cy="646331"/>
          </a:xfrm>
          <a:prstGeom prst="rect">
            <a:avLst/>
          </a:prstGeom>
          <a:noFill/>
        </p:spPr>
        <p:txBody>
          <a:bodyPr wrap="none" rtlCol="0">
            <a:spAutoFit/>
          </a:bodyPr>
          <a:lstStyle/>
          <a:p>
            <a:pPr algn="ctr"/>
            <a:r>
              <a:rPr lang="en-US" dirty="0"/>
              <a:t>$5.49 per box</a:t>
            </a:r>
          </a:p>
          <a:p>
            <a:r>
              <a:rPr lang="en-US" dirty="0"/>
              <a:t>$1.37 per 100g</a:t>
            </a:r>
          </a:p>
        </p:txBody>
      </p:sp>
      <p:pic>
        <p:nvPicPr>
          <p:cNvPr id="7" name="Picture 6" descr="Screen Shot 2020-09-16 at 8.46.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66" y="1856323"/>
            <a:ext cx="1443276" cy="1993454"/>
          </a:xfrm>
          <a:prstGeom prst="rect">
            <a:avLst/>
          </a:prstGeom>
        </p:spPr>
      </p:pic>
      <p:pic>
        <p:nvPicPr>
          <p:cNvPr id="8" name="Picture 6" descr="Image result for msc tuna">
            <a:extLst>
              <a:ext uri="{FF2B5EF4-FFF2-40B4-BE49-F238E27FC236}">
                <a16:creationId xmlns:a16="http://schemas.microsoft.com/office/drawing/2014/main" id="{A2CADB29-4394-4F6D-B2E2-F48286BBAA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8414" y="2496510"/>
            <a:ext cx="1803827" cy="147835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2446631" y="3891425"/>
            <a:ext cx="1591526" cy="646331"/>
          </a:xfrm>
          <a:prstGeom prst="rect">
            <a:avLst/>
          </a:prstGeom>
          <a:noFill/>
        </p:spPr>
        <p:txBody>
          <a:bodyPr wrap="none" rtlCol="0">
            <a:spAutoFit/>
          </a:bodyPr>
          <a:lstStyle/>
          <a:p>
            <a:pPr algn="ctr"/>
            <a:r>
              <a:rPr lang="en-US" dirty="0"/>
              <a:t>$2.00 per can</a:t>
            </a:r>
          </a:p>
          <a:p>
            <a:r>
              <a:rPr lang="en-US" dirty="0"/>
              <a:t>$2.10 per 100g</a:t>
            </a:r>
          </a:p>
        </p:txBody>
      </p:sp>
      <p:pic>
        <p:nvPicPr>
          <p:cNvPr id="10" name="Picture 9" descr="Screen Shot 2020-09-16 at 8.55.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6015" y="2059750"/>
            <a:ext cx="1306099" cy="1844327"/>
          </a:xfrm>
          <a:prstGeom prst="rect">
            <a:avLst/>
          </a:prstGeom>
        </p:spPr>
      </p:pic>
      <p:sp>
        <p:nvSpPr>
          <p:cNvPr id="11" name="TextBox 10"/>
          <p:cNvSpPr txBox="1"/>
          <p:nvPr/>
        </p:nvSpPr>
        <p:spPr>
          <a:xfrm>
            <a:off x="4606014" y="3891425"/>
            <a:ext cx="1591526" cy="646331"/>
          </a:xfrm>
          <a:prstGeom prst="rect">
            <a:avLst/>
          </a:prstGeom>
          <a:noFill/>
        </p:spPr>
        <p:txBody>
          <a:bodyPr wrap="none" rtlCol="0">
            <a:spAutoFit/>
          </a:bodyPr>
          <a:lstStyle/>
          <a:p>
            <a:pPr algn="ctr"/>
            <a:r>
              <a:rPr lang="en-US" dirty="0"/>
              <a:t>$5.99 per box</a:t>
            </a:r>
          </a:p>
          <a:p>
            <a:r>
              <a:rPr lang="en-US" dirty="0"/>
              <a:t>$2.22 per 100g</a:t>
            </a:r>
          </a:p>
        </p:txBody>
      </p:sp>
      <p:sp>
        <p:nvSpPr>
          <p:cNvPr id="12" name="TextBox 11"/>
          <p:cNvSpPr txBox="1"/>
          <p:nvPr/>
        </p:nvSpPr>
        <p:spPr>
          <a:xfrm>
            <a:off x="7016438" y="3891426"/>
            <a:ext cx="1749197" cy="646331"/>
          </a:xfrm>
          <a:prstGeom prst="rect">
            <a:avLst/>
          </a:prstGeom>
          <a:noFill/>
        </p:spPr>
        <p:txBody>
          <a:bodyPr wrap="none" rtlCol="0">
            <a:spAutoFit/>
          </a:bodyPr>
          <a:lstStyle/>
          <a:p>
            <a:pPr algn="ctr"/>
            <a:r>
              <a:rPr lang="en-US" dirty="0"/>
              <a:t>$2.79 per sachet</a:t>
            </a:r>
          </a:p>
          <a:p>
            <a:r>
              <a:rPr lang="en-US" dirty="0"/>
              <a:t>$2.54 per 100g</a:t>
            </a:r>
          </a:p>
        </p:txBody>
      </p:sp>
      <p:pic>
        <p:nvPicPr>
          <p:cNvPr id="13" name="Picture 12" descr="Screen Shot 2020-09-16 at 9.05.0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8889" y="2141159"/>
            <a:ext cx="1382617" cy="1750267"/>
          </a:xfrm>
          <a:prstGeom prst="rect">
            <a:avLst/>
          </a:prstGeom>
        </p:spPr>
      </p:pic>
    </p:spTree>
    <p:extLst>
      <p:ext uri="{BB962C8B-B14F-4D97-AF65-F5344CB8AC3E}">
        <p14:creationId xmlns:p14="http://schemas.microsoft.com/office/powerpoint/2010/main" val="214637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200" noProof="0"/>
              <a:t>HELPFUL STUFF FOR TEACHERS</a:t>
            </a:r>
          </a:p>
        </p:txBody>
      </p:sp>
      <p:sp>
        <p:nvSpPr>
          <p:cNvPr id="4" name="Content Placeholder 8"/>
          <p:cNvSpPr>
            <a:spLocks noGrp="1"/>
          </p:cNvSpPr>
          <p:nvPr>
            <p:ph sz="half" idx="1"/>
          </p:nvPr>
        </p:nvSpPr>
        <p:spPr>
          <a:xfrm>
            <a:off x="3215805" y="941630"/>
            <a:ext cx="5928195" cy="3779094"/>
          </a:xfrm>
        </p:spPr>
        <p:txBody>
          <a:bodyPr>
            <a:noAutofit/>
          </a:bodyPr>
          <a:lstStyle/>
          <a:p>
            <a:pPr marL="265113" lvl="0" indent="-179388">
              <a:spcBef>
                <a:spcPts val="300"/>
              </a:spcBef>
              <a:spcAft>
                <a:spcPts val="300"/>
              </a:spcAft>
              <a:tabLst>
                <a:tab pos="169863" algn="l"/>
              </a:tabLst>
            </a:pPr>
            <a:r>
              <a:rPr lang="en-AU" sz="1800" b="1" dirty="0">
                <a:solidFill>
                  <a:srgbClr val="005DAA"/>
                </a:solidFill>
              </a:rPr>
              <a:t>Focus</a:t>
            </a:r>
            <a:r>
              <a:rPr lang="en-AU" sz="1800" noProof="0" dirty="0">
                <a:solidFill>
                  <a:srgbClr val="005DAA"/>
                </a:solidFill>
                <a:latin typeface="Arial"/>
                <a:cs typeface="Arial"/>
              </a:rPr>
              <a:t>: </a:t>
            </a:r>
            <a:r>
              <a:rPr lang="en-AU" sz="1800" noProof="0" dirty="0">
                <a:latin typeface="Arial"/>
                <a:cs typeface="Arial"/>
              </a:rPr>
              <a:t>Taking action, values, choice, responsibilities</a:t>
            </a:r>
            <a:endParaRPr lang="en-AU" sz="1800" dirty="0"/>
          </a:p>
          <a:p>
            <a:pPr marL="265113" lvl="0" indent="-179388">
              <a:spcBef>
                <a:spcPts val="300"/>
              </a:spcBef>
              <a:spcAft>
                <a:spcPts val="300"/>
              </a:spcAft>
              <a:tabLst>
                <a:tab pos="169863" algn="l"/>
              </a:tabLst>
            </a:pPr>
            <a:r>
              <a:rPr lang="en-IN" sz="1800" b="1" dirty="0">
                <a:solidFill>
                  <a:srgbClr val="005DAA"/>
                </a:solidFill>
              </a:rPr>
              <a:t>Curriculum Level</a:t>
            </a:r>
            <a:r>
              <a:rPr lang="en-IN" sz="1800" b="1" dirty="0"/>
              <a:t>: </a:t>
            </a:r>
            <a:r>
              <a:rPr lang="en-IN" sz="1800" dirty="0"/>
              <a:t>Level 3 - 5+ </a:t>
            </a:r>
          </a:p>
          <a:p>
            <a:pPr marL="265113" lvl="0" indent="-179388">
              <a:spcBef>
                <a:spcPts val="300"/>
              </a:spcBef>
              <a:spcAft>
                <a:spcPts val="300"/>
              </a:spcAft>
              <a:tabLst>
                <a:tab pos="169863" algn="l"/>
              </a:tabLst>
            </a:pPr>
            <a:r>
              <a:rPr lang="en-IN" sz="1800" b="1" dirty="0">
                <a:solidFill>
                  <a:srgbClr val="005DAA"/>
                </a:solidFill>
              </a:rPr>
              <a:t>Curriculum</a:t>
            </a:r>
            <a:r>
              <a:rPr lang="en-IN" sz="1800" b="1" dirty="0"/>
              <a:t>: </a:t>
            </a:r>
            <a:r>
              <a:rPr lang="en-IN" sz="1800" dirty="0"/>
              <a:t>Geography; Science; Social Science; Tikanga-ā-iwi; Pūtaiao; Hauora</a:t>
            </a:r>
          </a:p>
          <a:p>
            <a:pPr marL="265113" lvl="0" indent="-179388">
              <a:spcBef>
                <a:spcPts val="300"/>
              </a:spcBef>
              <a:spcAft>
                <a:spcPts val="300"/>
              </a:spcAft>
              <a:tabLst>
                <a:tab pos="169863" algn="l"/>
              </a:tabLst>
            </a:pPr>
            <a:r>
              <a:rPr lang="en-AU" sz="1800" b="1" dirty="0">
                <a:solidFill>
                  <a:srgbClr val="005DAA"/>
                </a:solidFill>
              </a:rPr>
              <a:t>Key competencies</a:t>
            </a:r>
            <a:r>
              <a:rPr lang="en-IN" sz="1800" dirty="0">
                <a:solidFill>
                  <a:srgbClr val="005DAA"/>
                </a:solidFill>
              </a:rPr>
              <a:t>: </a:t>
            </a:r>
            <a:r>
              <a:rPr lang="en-AU" sz="1800" dirty="0"/>
              <a:t>Thinking; Managing self; Relating to others; Participating &amp; contributing</a:t>
            </a:r>
            <a:endParaRPr lang="en-IN" sz="1800" dirty="0"/>
          </a:p>
          <a:p>
            <a:pPr marL="265113" indent="-179388">
              <a:spcBef>
                <a:spcPts val="300"/>
              </a:spcBef>
              <a:spcAft>
                <a:spcPts val="300"/>
              </a:spcAft>
              <a:tabLst>
                <a:tab pos="185738" algn="l"/>
              </a:tabLst>
            </a:pPr>
            <a:r>
              <a:rPr lang="en-AU" sz="1800" b="1" dirty="0">
                <a:solidFill>
                  <a:srgbClr val="005DAA"/>
                </a:solidFill>
              </a:rPr>
              <a:t>Planning</a:t>
            </a:r>
            <a:r>
              <a:rPr lang="en-AU" sz="1800" dirty="0">
                <a:solidFill>
                  <a:srgbClr val="005DAA"/>
                </a:solidFill>
              </a:rPr>
              <a:t>: </a:t>
            </a:r>
            <a:r>
              <a:rPr lang="en-AU" sz="1800" dirty="0"/>
              <a:t>See also the </a:t>
            </a:r>
            <a:r>
              <a:rPr lang="en-AU" sz="1800" dirty="0">
                <a:solidFill>
                  <a:srgbClr val="005DAA"/>
                </a:solidFill>
              </a:rPr>
              <a:t>Ocean Citizenship Planner </a:t>
            </a:r>
            <a:r>
              <a:rPr lang="en-AU" sz="1800" dirty="0"/>
              <a:t>and </a:t>
            </a:r>
            <a:r>
              <a:rPr lang="en-IN" sz="1800" dirty="0"/>
              <a:t>teacher notes below slides</a:t>
            </a:r>
          </a:p>
          <a:p>
            <a:pPr marL="265113" indent="-179388">
              <a:spcBef>
                <a:spcPts val="300"/>
              </a:spcBef>
              <a:spcAft>
                <a:spcPts val="300"/>
              </a:spcAft>
              <a:tabLst>
                <a:tab pos="185738" algn="l"/>
              </a:tabLst>
            </a:pPr>
            <a:r>
              <a:rPr lang="en-IN" sz="1800" b="1" dirty="0">
                <a:solidFill>
                  <a:srgbClr val="005DAA"/>
                </a:solidFill>
              </a:rPr>
              <a:t>Extending learning</a:t>
            </a:r>
            <a:r>
              <a:rPr lang="en-IN" sz="1800" dirty="0"/>
              <a:t>: See topic outlines and slides labelled </a:t>
            </a:r>
            <a:r>
              <a:rPr lang="en-IN" sz="1800" dirty="0">
                <a:solidFill>
                  <a:srgbClr val="FF0000"/>
                </a:solidFill>
              </a:rPr>
              <a:t>expert</a:t>
            </a:r>
            <a:r>
              <a:rPr lang="en-IN" sz="1800" dirty="0"/>
              <a:t> [top right corner] </a:t>
            </a:r>
          </a:p>
          <a:p>
            <a:endParaRPr lang="en-IN" sz="1800" dirty="0"/>
          </a:p>
          <a:p>
            <a:pPr marL="265113" indent="-179388">
              <a:spcBef>
                <a:spcPts val="300"/>
              </a:spcBef>
              <a:spcAft>
                <a:spcPts val="300"/>
              </a:spcAft>
              <a:tabLst>
                <a:tab pos="169863" algn="l"/>
              </a:tabLst>
            </a:pPr>
            <a:endParaRPr lang="en-AU" sz="1800" noProof="0" dirty="0">
              <a:latin typeface="Arial"/>
              <a:cs typeface="Arial"/>
            </a:endParaRPr>
          </a:p>
        </p:txBody>
      </p:sp>
      <p:pic>
        <p:nvPicPr>
          <p:cNvPr id="12" name="Picture 11"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8841562">
            <a:off x="7430719" y="189865"/>
            <a:ext cx="808858" cy="661793"/>
          </a:xfrm>
          <a:prstGeom prst="rect">
            <a:avLst/>
          </a:prstGeom>
        </p:spPr>
      </p:pic>
      <p:sp>
        <p:nvSpPr>
          <p:cNvPr id="13" name="Oval 12"/>
          <p:cNvSpPr/>
          <p:nvPr/>
        </p:nvSpPr>
        <p:spPr>
          <a:xfrm rot="343789">
            <a:off x="6544053" y="-44715"/>
            <a:ext cx="1544199" cy="1075925"/>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rot="343789">
            <a:off x="6553894" y="216964"/>
            <a:ext cx="1560230" cy="630942"/>
          </a:xfrm>
          <a:prstGeom prst="rect">
            <a:avLst/>
          </a:prstGeom>
          <a:noFill/>
        </p:spPr>
        <p:txBody>
          <a:bodyPr wrap="square" rtlCol="0">
            <a:spAutoFit/>
          </a:bodyPr>
          <a:lstStyle/>
          <a:p>
            <a:pPr algn="ctr"/>
            <a:r>
              <a:rPr lang="en-US" sz="1500" b="1" dirty="0">
                <a:solidFill>
                  <a:srgbClr val="175EAA"/>
                </a:solidFill>
                <a:latin typeface="Arial Narrow"/>
                <a:cs typeface="Arial Narrow"/>
              </a:rPr>
              <a:t>Target age range: </a:t>
            </a:r>
          </a:p>
          <a:p>
            <a:pPr algn="ctr"/>
            <a:r>
              <a:rPr lang="en-US" sz="2000" dirty="0">
                <a:latin typeface="Arial Narrow"/>
                <a:cs typeface="Arial Narrow"/>
              </a:rPr>
              <a:t>10</a:t>
            </a:r>
            <a:r>
              <a:rPr lang="mr-IN" sz="2000" dirty="0">
                <a:latin typeface="Arial Narrow"/>
                <a:cs typeface="Arial Narrow"/>
              </a:rPr>
              <a:t>–</a:t>
            </a:r>
            <a:r>
              <a:rPr lang="en-US" sz="2000" dirty="0">
                <a:latin typeface="Arial Narrow"/>
                <a:cs typeface="Arial Narrow"/>
              </a:rPr>
              <a:t>15 years</a:t>
            </a:r>
          </a:p>
        </p:txBody>
      </p:sp>
      <p:pic>
        <p:nvPicPr>
          <p:cNvPr id="15" name="Picture 14" descr="Blue_Seabre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412763" flipH="1">
            <a:off x="1056717" y="3327686"/>
            <a:ext cx="1906040" cy="1680772"/>
          </a:xfrm>
          <a:prstGeom prst="rect">
            <a:avLst/>
          </a:prstGeom>
        </p:spPr>
      </p:pic>
      <p:pic>
        <p:nvPicPr>
          <p:cNvPr id="16" name="Picture 15" descr="Blue_Splash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0144" y="3407834"/>
            <a:ext cx="893064" cy="792480"/>
          </a:xfrm>
          <a:prstGeom prst="rect">
            <a:avLst/>
          </a:prstGeom>
        </p:spPr>
      </p:pic>
      <p:pic>
        <p:nvPicPr>
          <p:cNvPr id="17" name="Picture 16" descr="Blue_Heart.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277530">
            <a:off x="138684" y="3823644"/>
            <a:ext cx="637032" cy="521208"/>
          </a:xfrm>
          <a:prstGeom prst="rect">
            <a:avLst/>
          </a:prstGeom>
        </p:spPr>
      </p:pic>
      <p:pic>
        <p:nvPicPr>
          <p:cNvPr id="18" name="Picture 17" descr="Blue_Bubbles.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07667" y="1220171"/>
            <a:ext cx="1244954" cy="2902452"/>
          </a:xfrm>
          <a:prstGeom prst="rect">
            <a:avLst/>
          </a:prstGeom>
        </p:spPr>
      </p:pic>
      <p:sp>
        <p:nvSpPr>
          <p:cNvPr id="20" name="Rectangular Callout 19">
            <a:extLst>
              <a:ext uri="{FF2B5EF4-FFF2-40B4-BE49-F238E27FC236}">
                <a16:creationId xmlns:a16="http://schemas.microsoft.com/office/drawing/2014/main" id="{FBB40FCA-E06A-B751-613E-7A9EC3C7BC4D}"/>
              </a:ext>
            </a:extLst>
          </p:cNvPr>
          <p:cNvSpPr/>
          <p:nvPr/>
        </p:nvSpPr>
        <p:spPr>
          <a:xfrm>
            <a:off x="224085" y="836260"/>
            <a:ext cx="1865625" cy="2571574"/>
          </a:xfrm>
          <a:prstGeom prst="wedgeRectCallout">
            <a:avLst>
              <a:gd name="adj1" fmla="val -3739"/>
              <a:gd name="adj2" fmla="val 7442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rgbClr val="175EAA"/>
                </a:solidFill>
                <a:latin typeface="Arial Narrow"/>
                <a:cs typeface="Arial Narrow"/>
              </a:rPr>
              <a:t>Welcome to OUR STORY!</a:t>
            </a:r>
          </a:p>
          <a:p>
            <a:pPr algn="ctr"/>
            <a:r>
              <a:rPr lang="en-US" sz="1600" dirty="0">
                <a:solidFill>
                  <a:srgbClr val="175EAA"/>
                </a:solidFill>
                <a:latin typeface="Arial Narrow"/>
                <a:cs typeface="Arial Narrow"/>
              </a:rPr>
              <a:t>This topic is about taking action, choice, values and responsibility … aka ocean citizenship!</a:t>
            </a:r>
            <a:endParaRPr lang="en-US" sz="1900" b="1" dirty="0">
              <a:solidFill>
                <a:srgbClr val="175EAA"/>
              </a:solidFill>
              <a:latin typeface="Arial Narrow"/>
              <a:cs typeface="Arial Narrow"/>
            </a:endParaRPr>
          </a:p>
        </p:txBody>
      </p:sp>
    </p:spTree>
    <p:extLst>
      <p:ext uri="{BB962C8B-B14F-4D97-AF65-F5344CB8AC3E}">
        <p14:creationId xmlns:p14="http://schemas.microsoft.com/office/powerpoint/2010/main" val="3025868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7393" y="1200153"/>
            <a:ext cx="3605631" cy="3526869"/>
          </a:xfrm>
        </p:spPr>
        <p:txBody>
          <a:bodyPr>
            <a:normAutofit fontScale="62500" lnSpcReduction="20000"/>
          </a:bodyPr>
          <a:lstStyle/>
          <a:p>
            <a:pPr marL="0" indent="0">
              <a:buNone/>
            </a:pPr>
            <a:r>
              <a:rPr lang="en-US" b="1" dirty="0">
                <a:solidFill>
                  <a:srgbClr val="00B194"/>
                </a:solidFill>
                <a:latin typeface="Arial Narrow"/>
                <a:cs typeface="Arial Narrow"/>
              </a:rPr>
              <a:t>KŌRERORERO/ DISCUSSION</a:t>
            </a:r>
          </a:p>
          <a:p>
            <a:pPr>
              <a:lnSpc>
                <a:spcPct val="130000"/>
              </a:lnSpc>
            </a:pPr>
            <a:r>
              <a:rPr lang="en-US" sz="2900" dirty="0"/>
              <a:t>Every couple of years Marine Stewardship Council conduct an independent survey to find out what seafood consumers are thinking!</a:t>
            </a:r>
          </a:p>
          <a:p>
            <a:pPr>
              <a:lnSpc>
                <a:spcPct val="130000"/>
              </a:lnSpc>
            </a:pPr>
            <a:r>
              <a:rPr lang="en-US" sz="2900" dirty="0"/>
              <a:t>Results from 2020 Asia Pacific survey of more than 5,700 consumers found 4,578  were seafood consumers</a:t>
            </a:r>
          </a:p>
          <a:p>
            <a:endParaRPr lang="en-US" dirty="0"/>
          </a:p>
        </p:txBody>
      </p:sp>
      <p:sp>
        <p:nvSpPr>
          <p:cNvPr id="4" name="Title 3"/>
          <p:cNvSpPr>
            <a:spLocks noGrp="1"/>
          </p:cNvSpPr>
          <p:nvPr>
            <p:ph type="title"/>
          </p:nvPr>
        </p:nvSpPr>
        <p:spPr/>
        <p:txBody>
          <a:bodyPr/>
          <a:lstStyle/>
          <a:p>
            <a:r>
              <a:rPr lang="en-AU" dirty="0"/>
              <a:t>TAKING ACTION: CONSUMER CHOICE</a:t>
            </a:r>
            <a:endParaRPr lang="en-US" dirty="0"/>
          </a:p>
        </p:txBody>
      </p:sp>
      <p:pic>
        <p:nvPicPr>
          <p:cNvPr id="2" name="Picture 1" descr="Screen Shot 2020-10-14 at 5.55.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024" y="1754826"/>
            <a:ext cx="5155795" cy="2361433"/>
          </a:xfrm>
          <a:prstGeom prst="rect">
            <a:avLst/>
          </a:prstGeom>
        </p:spPr>
      </p:pic>
    </p:spTree>
    <p:extLst>
      <p:ext uri="{BB962C8B-B14F-4D97-AF65-F5344CB8AC3E}">
        <p14:creationId xmlns:p14="http://schemas.microsoft.com/office/powerpoint/2010/main" val="1644243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635" y="759464"/>
            <a:ext cx="9749449" cy="3946722"/>
          </a:xfrm>
          <a:prstGeom prst="rect">
            <a:avLst/>
          </a:prstGeom>
        </p:spPr>
      </p:pic>
      <p:sp>
        <p:nvSpPr>
          <p:cNvPr id="3" name="Content Placeholder 2"/>
          <p:cNvSpPr>
            <a:spLocks noGrp="1"/>
          </p:cNvSpPr>
          <p:nvPr>
            <p:ph idx="1"/>
          </p:nvPr>
        </p:nvSpPr>
        <p:spPr>
          <a:xfrm>
            <a:off x="181103" y="1117712"/>
            <a:ext cx="2692845" cy="3708588"/>
          </a:xfrm>
        </p:spPr>
        <p:txBody>
          <a:bodyPr>
            <a:normAutofit fontScale="55000" lnSpcReduction="20000"/>
          </a:bodyPr>
          <a:lstStyle/>
          <a:p>
            <a:pPr marL="0" indent="0" algn="ctr">
              <a:spcBef>
                <a:spcPts val="300"/>
              </a:spcBef>
              <a:spcAft>
                <a:spcPts val="300"/>
              </a:spcAft>
              <a:buNone/>
            </a:pPr>
            <a:r>
              <a:rPr lang="en-US" sz="3600" b="1" dirty="0">
                <a:solidFill>
                  <a:srgbClr val="00B6DE"/>
                </a:solidFill>
                <a:latin typeface="Arial Narrow"/>
                <a:cs typeface="Arial Narrow"/>
              </a:rPr>
              <a:t>HE PĀTAI / </a:t>
            </a:r>
          </a:p>
          <a:p>
            <a:pPr marL="0" indent="0" algn="ctr">
              <a:spcBef>
                <a:spcPts val="300"/>
              </a:spcBef>
              <a:spcAft>
                <a:spcPts val="300"/>
              </a:spcAft>
              <a:buNone/>
            </a:pPr>
            <a:r>
              <a:rPr lang="en-US" sz="3600" b="1" dirty="0">
                <a:solidFill>
                  <a:srgbClr val="00B6DE"/>
                </a:solidFill>
                <a:latin typeface="Arial Narrow"/>
                <a:cs typeface="Arial Narrow"/>
              </a:rPr>
              <a:t>CONSIDER THIS</a:t>
            </a:r>
          </a:p>
          <a:p>
            <a:pPr marL="179388" indent="-168275">
              <a:lnSpc>
                <a:spcPct val="130000"/>
              </a:lnSpc>
              <a:tabLst>
                <a:tab pos="174625" algn="l"/>
              </a:tabLst>
            </a:pPr>
            <a:r>
              <a:rPr lang="en-US" sz="3300" dirty="0"/>
              <a:t>The 2020 survey found 30% of seafood consumers felt strongly that their </a:t>
            </a:r>
            <a:r>
              <a:rPr lang="en-AU" sz="3300" dirty="0"/>
              <a:t>favourite</a:t>
            </a:r>
            <a:r>
              <a:rPr lang="en-US" sz="3300" dirty="0"/>
              <a:t> sea food would not be available in 20 years time! </a:t>
            </a:r>
          </a:p>
          <a:p>
            <a:pPr marL="179388" indent="-168275">
              <a:lnSpc>
                <a:spcPct val="130000"/>
              </a:lnSpc>
              <a:tabLst>
                <a:tab pos="174625" algn="l"/>
              </a:tabLst>
            </a:pPr>
            <a:r>
              <a:rPr lang="en-US" sz="3300" dirty="0"/>
              <a:t>What do you think?</a:t>
            </a:r>
          </a:p>
          <a:p>
            <a:pPr marL="179388" indent="-168275">
              <a:lnSpc>
                <a:spcPct val="130000"/>
              </a:lnSpc>
              <a:tabLst>
                <a:tab pos="174625" algn="l"/>
              </a:tabLst>
            </a:pPr>
            <a:endParaRPr lang="en-US" sz="3300" dirty="0"/>
          </a:p>
        </p:txBody>
      </p:sp>
      <p:sp>
        <p:nvSpPr>
          <p:cNvPr id="4" name="Title 3"/>
          <p:cNvSpPr>
            <a:spLocks noGrp="1"/>
          </p:cNvSpPr>
          <p:nvPr>
            <p:ph type="title"/>
          </p:nvPr>
        </p:nvSpPr>
        <p:spPr/>
        <p:txBody>
          <a:bodyPr/>
          <a:lstStyle/>
          <a:p>
            <a:r>
              <a:rPr lang="en-AU" dirty="0"/>
              <a:t>TAKING ACTION: CONSUMER CHOICE</a:t>
            </a:r>
            <a:endParaRPr lang="en-US" dirty="0"/>
          </a:p>
        </p:txBody>
      </p:sp>
      <p:pic>
        <p:nvPicPr>
          <p:cNvPr id="5" name="Picture 4" descr="Blue_Edible Cra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9514">
            <a:off x="8064507" y="3906913"/>
            <a:ext cx="987959" cy="797565"/>
          </a:xfrm>
          <a:prstGeom prst="rect">
            <a:avLst/>
          </a:prstGeom>
        </p:spPr>
      </p:pic>
      <p:pic>
        <p:nvPicPr>
          <p:cNvPr id="6" name="Picture 5" descr="Screen Shot 2020-11-27 at 6.00.17 PM.png"/>
          <p:cNvPicPr>
            <a:picLocks noChangeAspect="1"/>
          </p:cNvPicPr>
          <p:nvPr/>
        </p:nvPicPr>
        <p:blipFill rotWithShape="1">
          <a:blip r:embed="rId5">
            <a:extLst>
              <a:ext uri="{28A0092B-C50C-407E-A947-70E740481C1C}">
                <a14:useLocalDpi xmlns:a14="http://schemas.microsoft.com/office/drawing/2010/main" val="0"/>
              </a:ext>
            </a:extLst>
          </a:blip>
          <a:srcRect t="26785"/>
          <a:stretch/>
        </p:blipFill>
        <p:spPr>
          <a:xfrm>
            <a:off x="2873949" y="1385120"/>
            <a:ext cx="5812852" cy="2427078"/>
          </a:xfrm>
          <a:prstGeom prst="rect">
            <a:avLst/>
          </a:prstGeom>
        </p:spPr>
      </p:pic>
    </p:spTree>
    <p:extLst>
      <p:ext uri="{BB962C8B-B14F-4D97-AF65-F5344CB8AC3E}">
        <p14:creationId xmlns:p14="http://schemas.microsoft.com/office/powerpoint/2010/main" val="1582731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TAKING ACTION: CONSUMER CHOICE</a:t>
            </a:r>
            <a:endParaRPr lang="en-US" dirty="0"/>
          </a:p>
        </p:txBody>
      </p:sp>
      <p:pic>
        <p:nvPicPr>
          <p:cNvPr id="9" name="Picture 8" descr="Blue_She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613" y="3854360"/>
            <a:ext cx="904327" cy="812121"/>
          </a:xfrm>
          <a:prstGeom prst="rect">
            <a:avLst/>
          </a:prstGeom>
        </p:spPr>
      </p:pic>
      <p:pic>
        <p:nvPicPr>
          <p:cNvPr id="5" name="Picture 4" descr="Screen Shot 2020-11-27 at 3.36.47 PM.png"/>
          <p:cNvPicPr>
            <a:picLocks noChangeAspect="1"/>
          </p:cNvPicPr>
          <p:nvPr/>
        </p:nvPicPr>
        <p:blipFill rotWithShape="1">
          <a:blip r:embed="rId4">
            <a:extLst>
              <a:ext uri="{28A0092B-C50C-407E-A947-70E740481C1C}">
                <a14:useLocalDpi xmlns:a14="http://schemas.microsoft.com/office/drawing/2010/main" val="0"/>
              </a:ext>
            </a:extLst>
          </a:blip>
          <a:srcRect l="2577" r="2789"/>
          <a:stretch/>
        </p:blipFill>
        <p:spPr>
          <a:xfrm>
            <a:off x="235408" y="1336349"/>
            <a:ext cx="7956205" cy="2908814"/>
          </a:xfrm>
          <a:prstGeom prst="rect">
            <a:avLst/>
          </a:prstGeom>
        </p:spPr>
      </p:pic>
    </p:spTree>
    <p:extLst>
      <p:ext uri="{BB962C8B-B14F-4D97-AF65-F5344CB8AC3E}">
        <p14:creationId xmlns:p14="http://schemas.microsoft.com/office/powerpoint/2010/main" val="3867640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52" y="669213"/>
            <a:ext cx="6453579" cy="4032434"/>
          </a:xfrm>
          <a:prstGeom prst="rect">
            <a:avLst/>
          </a:prstGeom>
        </p:spPr>
      </p:pic>
      <p:sp>
        <p:nvSpPr>
          <p:cNvPr id="3" name="Content Placeholder 2"/>
          <p:cNvSpPr>
            <a:spLocks noGrp="1"/>
          </p:cNvSpPr>
          <p:nvPr>
            <p:ph idx="1"/>
          </p:nvPr>
        </p:nvSpPr>
        <p:spPr>
          <a:xfrm>
            <a:off x="319889" y="1097198"/>
            <a:ext cx="4672724" cy="3347061"/>
          </a:xfrm>
        </p:spPr>
        <p:txBody>
          <a:bodyPr>
            <a:normAutofit fontScale="62500" lnSpcReduction="20000"/>
          </a:bodyPr>
          <a:lstStyle/>
          <a:p>
            <a:pPr marL="0" indent="0">
              <a:lnSpc>
                <a:spcPct val="130000"/>
              </a:lnSpc>
              <a:spcBef>
                <a:spcPts val="300"/>
              </a:spcBef>
              <a:spcAft>
                <a:spcPts val="300"/>
              </a:spcAft>
              <a:buNone/>
            </a:pPr>
            <a:r>
              <a:rPr lang="en-US" sz="4000" b="1" dirty="0">
                <a:solidFill>
                  <a:srgbClr val="00B6DE"/>
                </a:solidFill>
                <a:latin typeface="Arial Narrow"/>
                <a:cs typeface="Arial Narrow"/>
              </a:rPr>
              <a:t>HE PĀTAI / CONSIDER THIS</a:t>
            </a:r>
          </a:p>
          <a:p>
            <a:pPr marL="0" indent="0">
              <a:lnSpc>
                <a:spcPct val="130000"/>
              </a:lnSpc>
              <a:spcBef>
                <a:spcPts val="300"/>
              </a:spcBef>
              <a:spcAft>
                <a:spcPts val="300"/>
              </a:spcAft>
              <a:buNone/>
              <a:tabLst>
                <a:tab pos="274638" algn="l"/>
              </a:tabLst>
            </a:pPr>
            <a:r>
              <a:rPr lang="en-US" sz="3300" dirty="0"/>
              <a:t>What factors motivates you when purchasing kai moana? </a:t>
            </a:r>
            <a:endParaRPr lang="en-US" dirty="0"/>
          </a:p>
          <a:p>
            <a:pPr marL="0" indent="0">
              <a:lnSpc>
                <a:spcPct val="130000"/>
              </a:lnSpc>
              <a:spcBef>
                <a:spcPts val="300"/>
              </a:spcBef>
              <a:spcAft>
                <a:spcPts val="300"/>
              </a:spcAft>
              <a:buNone/>
            </a:pPr>
            <a:r>
              <a:rPr lang="x-none" sz="4000" b="1" dirty="0">
                <a:solidFill>
                  <a:srgbClr val="175EAA"/>
                </a:solidFill>
                <a:latin typeface="Arial Narrow"/>
                <a:cs typeface="Arial Narrow"/>
              </a:rPr>
              <a:t>MAHI / ACTIVIT</a:t>
            </a:r>
            <a:r>
              <a:rPr lang="en-AU" sz="4000" b="1" dirty="0">
                <a:solidFill>
                  <a:srgbClr val="175EAA"/>
                </a:solidFill>
                <a:latin typeface="Arial Narrow"/>
                <a:cs typeface="Arial Narrow"/>
              </a:rPr>
              <a:t>Y</a:t>
            </a:r>
          </a:p>
          <a:p>
            <a:pPr marL="0" indent="0">
              <a:lnSpc>
                <a:spcPct val="130000"/>
              </a:lnSpc>
              <a:spcBef>
                <a:spcPts val="300"/>
              </a:spcBef>
              <a:spcAft>
                <a:spcPts val="300"/>
              </a:spcAft>
              <a:buNone/>
            </a:pPr>
            <a:r>
              <a:rPr lang="x-none" dirty="0">
                <a:solidFill>
                  <a:srgbClr val="000000"/>
                </a:solidFill>
              </a:rPr>
              <a:t>Rank your top three motivations when buying seafood.  Record all individual results and then graph to show results for your entire group / rōpu</a:t>
            </a:r>
            <a:endParaRPr lang="en-US" dirty="0"/>
          </a:p>
        </p:txBody>
      </p:sp>
      <p:sp>
        <p:nvSpPr>
          <p:cNvPr id="4" name="Title 3"/>
          <p:cNvSpPr>
            <a:spLocks noGrp="1"/>
          </p:cNvSpPr>
          <p:nvPr>
            <p:ph type="title"/>
          </p:nvPr>
        </p:nvSpPr>
        <p:spPr>
          <a:xfrm>
            <a:off x="204376" y="93912"/>
            <a:ext cx="8482424" cy="758428"/>
          </a:xfrm>
        </p:spPr>
        <p:txBody>
          <a:bodyPr>
            <a:normAutofit fontScale="90000"/>
          </a:bodyPr>
          <a:lstStyle/>
          <a:p>
            <a:r>
              <a:rPr lang="en-AU" dirty="0"/>
              <a:t>TAKING ACTION: </a:t>
            </a:r>
            <a:br>
              <a:rPr lang="en-AU" dirty="0"/>
            </a:br>
            <a:r>
              <a:rPr lang="en-AU" dirty="0"/>
              <a:t>CONSUMER CHOICE</a:t>
            </a:r>
            <a:endParaRPr lang="en-US" dirty="0"/>
          </a:p>
        </p:txBody>
      </p:sp>
      <p:pic>
        <p:nvPicPr>
          <p:cNvPr id="2" name="Picture 1" descr="Screen Shot 2020-10-13 at 9.32.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296" y="-134171"/>
            <a:ext cx="3196704" cy="4578430"/>
          </a:xfrm>
          <a:prstGeom prst="rect">
            <a:avLst/>
          </a:prstGeom>
        </p:spPr>
      </p:pic>
      <p:pic>
        <p:nvPicPr>
          <p:cNvPr id="7" name="Picture 6" descr="Blue_Lobs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647393">
            <a:off x="4617327" y="1720856"/>
            <a:ext cx="1058017" cy="1670699"/>
          </a:xfrm>
          <a:prstGeom prst="rect">
            <a:avLst/>
          </a:prstGeom>
        </p:spPr>
      </p:pic>
      <p:pic>
        <p:nvPicPr>
          <p:cNvPr id="8" name="Picture 7" descr="Blue_Lobs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28321">
            <a:off x="4707524" y="3142040"/>
            <a:ext cx="570180" cy="900363"/>
          </a:xfrm>
          <a:prstGeom prst="rect">
            <a:avLst/>
          </a:prstGeom>
        </p:spPr>
      </p:pic>
    </p:spTree>
    <p:extLst>
      <p:ext uri="{BB962C8B-B14F-4D97-AF65-F5344CB8AC3E}">
        <p14:creationId xmlns:p14="http://schemas.microsoft.com/office/powerpoint/2010/main" val="22304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dissolve">
                                      <p:cBhvr>
                                        <p:cTn id="23" dur="500"/>
                                        <p:tgtEl>
                                          <p:spTgt spid="3">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69213"/>
            <a:ext cx="3243952" cy="4110774"/>
          </a:xfrm>
          <a:prstGeom prst="rect">
            <a:avLst/>
          </a:prstGeom>
        </p:spPr>
      </p:pic>
      <p:sp>
        <p:nvSpPr>
          <p:cNvPr id="3" name="Content Placeholder 2"/>
          <p:cNvSpPr>
            <a:spLocks noGrp="1"/>
          </p:cNvSpPr>
          <p:nvPr>
            <p:ph idx="1"/>
          </p:nvPr>
        </p:nvSpPr>
        <p:spPr>
          <a:xfrm>
            <a:off x="319889" y="1028562"/>
            <a:ext cx="2774947" cy="3604449"/>
          </a:xfrm>
        </p:spPr>
        <p:txBody>
          <a:bodyPr>
            <a:normAutofit fontScale="55000" lnSpcReduction="20000"/>
          </a:bodyPr>
          <a:lstStyle/>
          <a:p>
            <a:pPr marL="0" indent="0">
              <a:lnSpc>
                <a:spcPct val="130000"/>
              </a:lnSpc>
              <a:spcBef>
                <a:spcPts val="300"/>
              </a:spcBef>
              <a:spcAft>
                <a:spcPts val="300"/>
              </a:spcAft>
              <a:buNone/>
            </a:pPr>
            <a:r>
              <a:rPr lang="en-US" sz="4000" b="1" dirty="0">
                <a:solidFill>
                  <a:srgbClr val="00B6DE"/>
                </a:solidFill>
                <a:latin typeface="Arial Narrow"/>
                <a:cs typeface="Arial Narrow"/>
              </a:rPr>
              <a:t>HE PĀTAI / </a:t>
            </a:r>
          </a:p>
          <a:p>
            <a:pPr marL="0" indent="0">
              <a:lnSpc>
                <a:spcPct val="130000"/>
              </a:lnSpc>
              <a:spcBef>
                <a:spcPts val="300"/>
              </a:spcBef>
              <a:spcAft>
                <a:spcPts val="300"/>
              </a:spcAft>
              <a:buNone/>
            </a:pPr>
            <a:r>
              <a:rPr lang="en-US" sz="4000" b="1" dirty="0">
                <a:solidFill>
                  <a:srgbClr val="00B6DE"/>
                </a:solidFill>
                <a:latin typeface="Arial Narrow"/>
                <a:cs typeface="Arial Narrow"/>
              </a:rPr>
              <a:t>CONSIDER THIS</a:t>
            </a:r>
          </a:p>
          <a:p>
            <a:pPr marL="0" indent="0">
              <a:lnSpc>
                <a:spcPct val="130000"/>
              </a:lnSpc>
              <a:spcBef>
                <a:spcPts val="300"/>
              </a:spcBef>
              <a:spcAft>
                <a:spcPts val="300"/>
              </a:spcAft>
              <a:buNone/>
              <a:tabLst>
                <a:tab pos="274638" algn="l"/>
              </a:tabLst>
            </a:pPr>
            <a:r>
              <a:rPr lang="en-US" sz="3300" dirty="0"/>
              <a:t>I</a:t>
            </a:r>
            <a:r>
              <a:rPr lang="x-none" sz="3300" dirty="0"/>
              <a:t>n 2020 MSC found conventional factors such as  freshness were the main factors influencing choice</a:t>
            </a:r>
          </a:p>
          <a:p>
            <a:pPr marL="0" indent="0">
              <a:lnSpc>
                <a:spcPct val="130000"/>
              </a:lnSpc>
              <a:spcBef>
                <a:spcPts val="300"/>
              </a:spcBef>
              <a:spcAft>
                <a:spcPts val="300"/>
              </a:spcAft>
              <a:buNone/>
              <a:tabLst>
                <a:tab pos="274638" algn="l"/>
              </a:tabLst>
            </a:pPr>
            <a:r>
              <a:rPr lang="x-none" sz="3300" dirty="0"/>
              <a:t>How does this compare with your group / rōpu results?   </a:t>
            </a:r>
            <a:endParaRPr lang="en-US" dirty="0"/>
          </a:p>
        </p:txBody>
      </p:sp>
      <p:sp>
        <p:nvSpPr>
          <p:cNvPr id="4" name="Title 3"/>
          <p:cNvSpPr>
            <a:spLocks noGrp="1"/>
          </p:cNvSpPr>
          <p:nvPr>
            <p:ph type="title"/>
          </p:nvPr>
        </p:nvSpPr>
        <p:spPr>
          <a:xfrm>
            <a:off x="319889" y="93912"/>
            <a:ext cx="8366911" cy="758428"/>
          </a:xfrm>
        </p:spPr>
        <p:txBody>
          <a:bodyPr>
            <a:normAutofit fontScale="90000"/>
          </a:bodyPr>
          <a:lstStyle/>
          <a:p>
            <a:r>
              <a:rPr lang="en-AU" dirty="0"/>
              <a:t>TAKING ACTION: </a:t>
            </a:r>
            <a:br>
              <a:rPr lang="en-AU" dirty="0"/>
            </a:br>
            <a:r>
              <a:rPr lang="en-AU" dirty="0"/>
              <a:t>CONSUMER CHOICE</a:t>
            </a:r>
            <a:endParaRPr lang="en-US" dirty="0"/>
          </a:p>
        </p:txBody>
      </p:sp>
      <p:pic>
        <p:nvPicPr>
          <p:cNvPr id="2" name="Picture 1" descr="Screen Shot 2020-11-27 at 3.13.4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952" y="1671325"/>
            <a:ext cx="5900047" cy="2461162"/>
          </a:xfrm>
          <a:prstGeom prst="rect">
            <a:avLst/>
          </a:prstGeom>
        </p:spPr>
      </p:pic>
      <p:pic>
        <p:nvPicPr>
          <p:cNvPr id="8" name="Picture 7" descr="Blue_Seabre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249" y="1331167"/>
            <a:ext cx="1704751" cy="1225067"/>
          </a:xfrm>
          <a:prstGeom prst="rect">
            <a:avLst/>
          </a:prstGeom>
        </p:spPr>
      </p:pic>
      <p:pic>
        <p:nvPicPr>
          <p:cNvPr id="7" name="Picture 6" descr="Blue_Seabre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7145" y="746167"/>
            <a:ext cx="1704751" cy="1225067"/>
          </a:xfrm>
          <a:prstGeom prst="rect">
            <a:avLst/>
          </a:prstGeom>
        </p:spPr>
      </p:pic>
    </p:spTree>
    <p:extLst>
      <p:ext uri="{BB962C8B-B14F-4D97-AF65-F5344CB8AC3E}">
        <p14:creationId xmlns:p14="http://schemas.microsoft.com/office/powerpoint/2010/main" val="3506559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97213"/>
            <a:ext cx="9144000" cy="4083674"/>
          </a:xfrm>
          <a:prstGeom prst="rect">
            <a:avLst/>
          </a:prstGeom>
        </p:spPr>
      </p:pic>
      <p:sp>
        <p:nvSpPr>
          <p:cNvPr id="4" name="Title 3"/>
          <p:cNvSpPr>
            <a:spLocks noGrp="1"/>
          </p:cNvSpPr>
          <p:nvPr>
            <p:ph type="title"/>
          </p:nvPr>
        </p:nvSpPr>
        <p:spPr/>
        <p:txBody>
          <a:bodyPr/>
          <a:lstStyle/>
          <a:p>
            <a:r>
              <a:rPr lang="en-AU" dirty="0"/>
              <a:t>TAKING ACTION: CONSUMER CHOICE</a:t>
            </a:r>
            <a:endParaRPr lang="en-US" dirty="0"/>
          </a:p>
        </p:txBody>
      </p:sp>
      <p:sp>
        <p:nvSpPr>
          <p:cNvPr id="13" name="Content Placeholder 2"/>
          <p:cNvSpPr txBox="1">
            <a:spLocks/>
          </p:cNvSpPr>
          <p:nvPr/>
        </p:nvSpPr>
        <p:spPr>
          <a:xfrm>
            <a:off x="572765" y="1382558"/>
            <a:ext cx="6462277" cy="3627505"/>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x-none" sz="4800" b="1" dirty="0">
                <a:solidFill>
                  <a:srgbClr val="175EAA"/>
                </a:solidFill>
                <a:latin typeface="Arial Narrow"/>
                <a:cs typeface="Arial Narrow"/>
              </a:rPr>
              <a:t>MAHI / ACTIVIT</a:t>
            </a:r>
            <a:r>
              <a:rPr lang="en-AU" sz="4800" b="1" dirty="0">
                <a:solidFill>
                  <a:srgbClr val="175EAA"/>
                </a:solidFill>
                <a:latin typeface="Arial Narrow"/>
                <a:cs typeface="Arial Narrow"/>
              </a:rPr>
              <a:t>Y  </a:t>
            </a:r>
            <a:r>
              <a:rPr lang="en-AU" sz="2900" dirty="0"/>
              <a:t>(see </a:t>
            </a:r>
            <a:r>
              <a:rPr lang="en-AU" sz="2900" dirty="0">
                <a:solidFill>
                  <a:srgbClr val="005DAA"/>
                </a:solidFill>
              </a:rPr>
              <a:t>Teacher Outline</a:t>
            </a:r>
            <a:r>
              <a:rPr lang="en-AU" sz="2900" dirty="0"/>
              <a:t>)</a:t>
            </a:r>
          </a:p>
          <a:p>
            <a:pPr marL="0" indent="0">
              <a:lnSpc>
                <a:spcPct val="130000"/>
              </a:lnSpc>
              <a:spcAft>
                <a:spcPts val="300"/>
              </a:spcAft>
              <a:buFont typeface="Arial"/>
              <a:buNone/>
            </a:pPr>
            <a:r>
              <a:rPr lang="en-US" sz="2900" dirty="0"/>
              <a:t>Conduct a survey (using Google Survey or similar) of whānau. Include questions such as:  </a:t>
            </a:r>
          </a:p>
          <a:p>
            <a:pPr>
              <a:lnSpc>
                <a:spcPct val="130000"/>
              </a:lnSpc>
              <a:spcAft>
                <a:spcPts val="300"/>
              </a:spcAft>
            </a:pPr>
            <a:r>
              <a:rPr lang="en-US" sz="2900" dirty="0"/>
              <a:t>Do you consider sustainable &amp; ethical issues before purchasing?</a:t>
            </a:r>
          </a:p>
          <a:p>
            <a:pPr>
              <a:lnSpc>
                <a:spcPct val="130000"/>
              </a:lnSpc>
              <a:spcAft>
                <a:spcPts val="300"/>
              </a:spcAft>
            </a:pPr>
            <a:r>
              <a:rPr lang="en-US" sz="2900" dirty="0"/>
              <a:t>Would you buy a fish of lesser quality if it were more sustainable?</a:t>
            </a:r>
          </a:p>
          <a:p>
            <a:pPr>
              <a:lnSpc>
                <a:spcPct val="130000"/>
              </a:lnSpc>
              <a:spcAft>
                <a:spcPts val="300"/>
              </a:spcAft>
            </a:pPr>
            <a:r>
              <a:rPr lang="en-US" sz="2900" dirty="0"/>
              <a:t>Would you spend more on an equivalent fish if it was certified as sustainable?</a:t>
            </a:r>
          </a:p>
          <a:p>
            <a:pPr>
              <a:lnSpc>
                <a:spcPct val="130000"/>
              </a:lnSpc>
              <a:spcAft>
                <a:spcPts val="300"/>
              </a:spcAft>
            </a:pPr>
            <a:r>
              <a:rPr lang="en-US" sz="2900" dirty="0"/>
              <a:t>Would you stop buying seafood if it was not caught sustainably?</a:t>
            </a:r>
          </a:p>
          <a:p>
            <a:pPr marL="0" indent="0">
              <a:buFont typeface="Arial"/>
              <a:buNone/>
            </a:pPr>
            <a:endParaRPr lang="en-US" dirty="0">
              <a:latin typeface="Arial Narrow"/>
              <a:cs typeface="Arial Narrow"/>
            </a:endParaRPr>
          </a:p>
          <a:p>
            <a:pPr>
              <a:spcBef>
                <a:spcPts val="300"/>
              </a:spcBef>
              <a:spcAft>
                <a:spcPts val="300"/>
              </a:spcAft>
            </a:pPr>
            <a:endParaRPr lang="en-AU" dirty="0"/>
          </a:p>
          <a:p>
            <a:pPr>
              <a:spcBef>
                <a:spcPts val="300"/>
              </a:spcBef>
              <a:spcAft>
                <a:spcPts val="300"/>
              </a:spcAft>
            </a:pPr>
            <a:endParaRPr lang="en-AU" dirty="0"/>
          </a:p>
          <a:p>
            <a:pPr>
              <a:spcBef>
                <a:spcPts val="300"/>
              </a:spcBef>
              <a:spcAft>
                <a:spcPts val="300"/>
              </a:spcAft>
            </a:pPr>
            <a:endParaRPr lang="en-US" dirty="0"/>
          </a:p>
        </p:txBody>
      </p:sp>
      <p:pic>
        <p:nvPicPr>
          <p:cNvPr id="6" name="Picture 5" descr="Blue_Lobs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411627" y="2217200"/>
            <a:ext cx="988858" cy="1561490"/>
          </a:xfrm>
          <a:prstGeom prst="rect">
            <a:avLst/>
          </a:prstGeom>
        </p:spPr>
      </p:pic>
      <p:pic>
        <p:nvPicPr>
          <p:cNvPr id="7" name="Picture 6" descr="Blue_Co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035042" y="3407596"/>
            <a:ext cx="1651757" cy="1096312"/>
          </a:xfrm>
          <a:prstGeom prst="rect">
            <a:avLst/>
          </a:prstGeom>
        </p:spPr>
      </p:pic>
      <p:pic>
        <p:nvPicPr>
          <p:cNvPr id="9" name="Picture 8" descr="Blue_Edible Cra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0218" y="1387048"/>
            <a:ext cx="1181251" cy="953607"/>
          </a:xfrm>
          <a:prstGeom prst="rect">
            <a:avLst/>
          </a:prstGeom>
        </p:spPr>
      </p:pic>
    </p:spTree>
    <p:extLst>
      <p:ext uri="{BB962C8B-B14F-4D97-AF65-F5344CB8AC3E}">
        <p14:creationId xmlns:p14="http://schemas.microsoft.com/office/powerpoint/2010/main" val="1476261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_YellowSquar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548" y="857639"/>
            <a:ext cx="9593552" cy="3980956"/>
          </a:xfrm>
          <a:prstGeom prst="rect">
            <a:avLst/>
          </a:prstGeom>
        </p:spPr>
      </p:pic>
      <p:sp>
        <p:nvSpPr>
          <p:cNvPr id="3" name="Content Placeholder 2"/>
          <p:cNvSpPr>
            <a:spLocks noGrp="1"/>
          </p:cNvSpPr>
          <p:nvPr>
            <p:ph idx="1"/>
          </p:nvPr>
        </p:nvSpPr>
        <p:spPr>
          <a:xfrm>
            <a:off x="4494957" y="1353909"/>
            <a:ext cx="4191843" cy="2193839"/>
          </a:xfrm>
        </p:spPr>
        <p:txBody>
          <a:bodyPr>
            <a:normAutofit fontScale="62500" lnSpcReduction="20000"/>
          </a:bodyPr>
          <a:lstStyle/>
          <a:p>
            <a:pPr marL="0" indent="0" algn="r">
              <a:lnSpc>
                <a:spcPct val="140000"/>
              </a:lnSpc>
              <a:buNone/>
            </a:pPr>
            <a:r>
              <a:rPr lang="x-none" b="1" dirty="0">
                <a:solidFill>
                  <a:srgbClr val="175EAA"/>
                </a:solidFill>
                <a:latin typeface="Arial Narrow"/>
                <a:cs typeface="Arial Narrow"/>
              </a:rPr>
              <a:t>MAHI / ACTIVIT</a:t>
            </a:r>
            <a:r>
              <a:rPr lang="en-AU" b="1" dirty="0">
                <a:solidFill>
                  <a:srgbClr val="175EAA"/>
                </a:solidFill>
                <a:latin typeface="Arial Narrow"/>
                <a:cs typeface="Arial Narrow"/>
              </a:rPr>
              <a:t>Y  </a:t>
            </a:r>
          </a:p>
          <a:p>
            <a:pPr marL="0" indent="0" algn="r">
              <a:lnSpc>
                <a:spcPct val="140000"/>
              </a:lnSpc>
              <a:buNone/>
            </a:pPr>
            <a:r>
              <a:rPr lang="en-AU" sz="2800" dirty="0"/>
              <a:t>Revisit the continuum </a:t>
            </a:r>
            <a:r>
              <a:rPr lang="mr-IN" sz="2800" dirty="0"/>
              <a:t>–</a:t>
            </a:r>
            <a:r>
              <a:rPr lang="en-AU" sz="2800" dirty="0"/>
              <a:t> have  your views changed? </a:t>
            </a:r>
            <a:r>
              <a:rPr lang="en-US" sz="2800" dirty="0"/>
              <a:t>Why / Why not?</a:t>
            </a:r>
          </a:p>
          <a:p>
            <a:pPr marL="0" indent="0" algn="r">
              <a:lnSpc>
                <a:spcPct val="140000"/>
              </a:lnSpc>
              <a:spcBef>
                <a:spcPts val="300"/>
              </a:spcBef>
              <a:spcAft>
                <a:spcPts val="300"/>
              </a:spcAft>
              <a:buNone/>
            </a:pPr>
            <a:endParaRPr lang="en-AU" sz="1300" b="1" dirty="0">
              <a:solidFill>
                <a:srgbClr val="00B6DE"/>
              </a:solidFill>
              <a:latin typeface="Arial Narrow"/>
              <a:cs typeface="Arial Narrow"/>
            </a:endParaRPr>
          </a:p>
          <a:p>
            <a:pPr marL="0" indent="0" algn="r">
              <a:lnSpc>
                <a:spcPct val="140000"/>
              </a:lnSpc>
              <a:spcBef>
                <a:spcPts val="300"/>
              </a:spcBef>
              <a:spcAft>
                <a:spcPts val="300"/>
              </a:spcAft>
              <a:buNone/>
            </a:pPr>
            <a:r>
              <a:rPr lang="en-AU" sz="2700" dirty="0">
                <a:solidFill>
                  <a:srgbClr val="005DAA"/>
                </a:solidFill>
              </a:rPr>
              <a:t>“Consumers have a powerful role to play in influencing the production of goods”</a:t>
            </a:r>
          </a:p>
          <a:p>
            <a:pPr marL="0" indent="0" algn="r">
              <a:buNone/>
            </a:pPr>
            <a:endParaRPr lang="en-US" dirty="0">
              <a:latin typeface="Arial Narrow"/>
              <a:cs typeface="Arial Narrow"/>
            </a:endParaRPr>
          </a:p>
          <a:p>
            <a:pPr>
              <a:spcBef>
                <a:spcPts val="300"/>
              </a:spcBef>
              <a:spcAft>
                <a:spcPts val="300"/>
              </a:spcAft>
            </a:pPr>
            <a:endParaRPr lang="en-AU" dirty="0"/>
          </a:p>
          <a:p>
            <a:pPr>
              <a:spcBef>
                <a:spcPts val="300"/>
              </a:spcBef>
              <a:spcAft>
                <a:spcPts val="300"/>
              </a:spcAft>
            </a:pPr>
            <a:endParaRPr lang="en-AU" dirty="0"/>
          </a:p>
          <a:p>
            <a:pPr>
              <a:spcBef>
                <a:spcPts val="300"/>
              </a:spcBef>
              <a:spcAft>
                <a:spcPts val="300"/>
              </a:spcAft>
            </a:pPr>
            <a:endParaRPr lang="en-US" dirty="0"/>
          </a:p>
        </p:txBody>
      </p:sp>
      <p:sp>
        <p:nvSpPr>
          <p:cNvPr id="4" name="Title 3"/>
          <p:cNvSpPr>
            <a:spLocks noGrp="1"/>
          </p:cNvSpPr>
          <p:nvPr>
            <p:ph type="title"/>
          </p:nvPr>
        </p:nvSpPr>
        <p:spPr/>
        <p:txBody>
          <a:bodyPr/>
          <a:lstStyle/>
          <a:p>
            <a:r>
              <a:rPr lang="en-AU" dirty="0"/>
              <a:t>TAKING ACTION: CONSUMER CHOICE</a:t>
            </a:r>
            <a:endParaRPr lang="en-US" dirty="0"/>
          </a:p>
        </p:txBody>
      </p:sp>
      <p:sp>
        <p:nvSpPr>
          <p:cNvPr id="10" name="Up-Down Arrow 9"/>
          <p:cNvSpPr/>
          <p:nvPr/>
        </p:nvSpPr>
        <p:spPr>
          <a:xfrm rot="16200000">
            <a:off x="6157975" y="2792829"/>
            <a:ext cx="737461" cy="2386466"/>
          </a:xfrm>
          <a:prstGeom prst="upDownArrow">
            <a:avLst/>
          </a:prstGeom>
          <a:solidFill>
            <a:srgbClr val="00B19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75463" y="3724825"/>
            <a:ext cx="1058010" cy="584776"/>
          </a:xfrm>
          <a:prstGeom prst="rect">
            <a:avLst/>
          </a:prstGeom>
          <a:noFill/>
        </p:spPr>
        <p:txBody>
          <a:bodyPr wrap="square" rtlCol="0">
            <a:spAutoFit/>
          </a:bodyPr>
          <a:lstStyle/>
          <a:p>
            <a:pPr algn="r"/>
            <a:r>
              <a:rPr lang="en-US" sz="1600" dirty="0">
                <a:solidFill>
                  <a:srgbClr val="00B194"/>
                </a:solidFill>
                <a:latin typeface="Arial"/>
                <a:cs typeface="Arial"/>
              </a:rPr>
              <a:t>Strongly agree</a:t>
            </a:r>
          </a:p>
        </p:txBody>
      </p:sp>
      <p:sp>
        <p:nvSpPr>
          <p:cNvPr id="12" name="TextBox 11"/>
          <p:cNvSpPr txBox="1"/>
          <p:nvPr/>
        </p:nvSpPr>
        <p:spPr>
          <a:xfrm>
            <a:off x="7774873" y="3724825"/>
            <a:ext cx="1113248" cy="584776"/>
          </a:xfrm>
          <a:prstGeom prst="rect">
            <a:avLst/>
          </a:prstGeom>
          <a:noFill/>
        </p:spPr>
        <p:txBody>
          <a:bodyPr wrap="square" rtlCol="0">
            <a:spAutoFit/>
          </a:bodyPr>
          <a:lstStyle/>
          <a:p>
            <a:r>
              <a:rPr lang="en-US" sz="1600" dirty="0">
                <a:solidFill>
                  <a:srgbClr val="00B194"/>
                </a:solidFill>
                <a:latin typeface="Arial"/>
                <a:cs typeface="Arial"/>
              </a:rPr>
              <a:t>Strongly disagree</a:t>
            </a:r>
          </a:p>
        </p:txBody>
      </p:sp>
      <p:sp>
        <p:nvSpPr>
          <p:cNvPr id="13" name="Content Placeholder 2"/>
          <p:cNvSpPr txBox="1">
            <a:spLocks/>
          </p:cNvSpPr>
          <p:nvPr/>
        </p:nvSpPr>
        <p:spPr>
          <a:xfrm>
            <a:off x="496413" y="2004357"/>
            <a:ext cx="3870356" cy="2399349"/>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40000"/>
              </a:lnSpc>
              <a:spcBef>
                <a:spcPts val="300"/>
              </a:spcBef>
              <a:spcAft>
                <a:spcPts val="300"/>
              </a:spcAft>
              <a:buFont typeface="Arial"/>
              <a:buNone/>
            </a:pPr>
            <a:endParaRPr lang="en-AU" sz="2900" dirty="0"/>
          </a:p>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en-AU" sz="2600" dirty="0"/>
              <a:t>Have another go ranking products on slide ?? </a:t>
            </a:r>
          </a:p>
          <a:p>
            <a:pPr marL="0" indent="0">
              <a:lnSpc>
                <a:spcPct val="140000"/>
              </a:lnSpc>
              <a:spcBef>
                <a:spcPts val="300"/>
              </a:spcBef>
              <a:spcAft>
                <a:spcPts val="300"/>
              </a:spcAft>
              <a:buFont typeface="Arial"/>
              <a:buNone/>
            </a:pPr>
            <a:r>
              <a:rPr lang="en-US" sz="2600" dirty="0"/>
              <a:t>Have your rankings changed?</a:t>
            </a:r>
          </a:p>
          <a:p>
            <a:pPr marL="0" indent="0">
              <a:lnSpc>
                <a:spcPct val="140000"/>
              </a:lnSpc>
              <a:spcBef>
                <a:spcPts val="300"/>
              </a:spcBef>
              <a:spcAft>
                <a:spcPts val="300"/>
              </a:spcAft>
              <a:buNone/>
            </a:pPr>
            <a:r>
              <a:rPr lang="en-US" sz="2600" dirty="0"/>
              <a:t>Why / Why not?</a:t>
            </a:r>
            <a:endParaRPr lang="en-AU" dirty="0"/>
          </a:p>
        </p:txBody>
      </p:sp>
      <p:pic>
        <p:nvPicPr>
          <p:cNvPr id="9" name="Picture 8" descr="Screen Shot 2020-09-16 at 8.46.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68069">
            <a:off x="3284005" y="1477067"/>
            <a:ext cx="763522" cy="1054578"/>
          </a:xfrm>
          <a:prstGeom prst="rect">
            <a:avLst/>
          </a:prstGeom>
        </p:spPr>
      </p:pic>
      <p:pic>
        <p:nvPicPr>
          <p:cNvPr id="14" name="Picture 6" descr="Image result for msc tuna">
            <a:extLst>
              <a:ext uri="{FF2B5EF4-FFF2-40B4-BE49-F238E27FC236}">
                <a16:creationId xmlns:a16="http://schemas.microsoft.com/office/drawing/2014/main" id="{A2CADB29-4394-4F6D-B2E2-F48286BBAA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724" y="1738030"/>
            <a:ext cx="649923" cy="53265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Screen Shot 2020-09-16 at 8.55.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5779">
            <a:off x="565803" y="1244835"/>
            <a:ext cx="774332" cy="1093425"/>
          </a:xfrm>
          <a:prstGeom prst="rect">
            <a:avLst/>
          </a:prstGeom>
        </p:spPr>
      </p:pic>
      <p:pic>
        <p:nvPicPr>
          <p:cNvPr id="16" name="Picture 15" descr="Screen Shot 2020-09-16 at 9.05.0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71473">
            <a:off x="2411006" y="1754779"/>
            <a:ext cx="502219" cy="635764"/>
          </a:xfrm>
          <a:prstGeom prst="rect">
            <a:avLst/>
          </a:prstGeom>
        </p:spPr>
      </p:pic>
    </p:spTree>
    <p:extLst>
      <p:ext uri="{BB962C8B-B14F-4D97-AF65-F5344CB8AC3E}">
        <p14:creationId xmlns:p14="http://schemas.microsoft.com/office/powerpoint/2010/main" val="219760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85" y="59594"/>
            <a:ext cx="8503615" cy="758428"/>
          </a:xfrm>
        </p:spPr>
        <p:txBody>
          <a:bodyPr>
            <a:normAutofit fontScale="90000"/>
          </a:bodyPr>
          <a:lstStyle/>
          <a:p>
            <a:r>
              <a:rPr lang="en-US" dirty="0"/>
              <a:t>WHAKAPUĀWAI: COLLABORATIVE ACTION</a:t>
            </a:r>
            <a:br>
              <a:rPr lang="en-US" dirty="0"/>
            </a:br>
            <a:r>
              <a:rPr lang="en-AU" sz="2000" dirty="0">
                <a:solidFill>
                  <a:srgbClr val="FFFFFF"/>
                </a:solidFill>
              </a:rPr>
              <a:t>Focus Question: How can we collaboratively work to plan &amp; carry out an action to help address an marine environmental issue?</a:t>
            </a:r>
            <a:endParaRPr lang="en-US" sz="2000" dirty="0"/>
          </a:p>
        </p:txBody>
      </p:sp>
      <p:sp>
        <p:nvSpPr>
          <p:cNvPr id="4" name="Content Placeholder 2"/>
          <p:cNvSpPr txBox="1">
            <a:spLocks/>
          </p:cNvSpPr>
          <p:nvPr/>
        </p:nvSpPr>
        <p:spPr>
          <a:xfrm>
            <a:off x="362077" y="1188105"/>
            <a:ext cx="3145395" cy="3553227"/>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900" dirty="0"/>
              <a:t>In groups, research and list ten different organisations that are working to conserve and protect our oceans. What do they do?</a:t>
            </a:r>
          </a:p>
          <a:p>
            <a:pPr marL="0" indent="0">
              <a:lnSpc>
                <a:spcPct val="140000"/>
              </a:lnSpc>
              <a:spcBef>
                <a:spcPts val="300"/>
              </a:spcBef>
              <a:spcAft>
                <a:spcPts val="300"/>
              </a:spcAft>
              <a:buFont typeface="Arial"/>
              <a:buNone/>
            </a:pPr>
            <a:r>
              <a:rPr lang="x-none" sz="2900" dirty="0"/>
              <a:t>Select the one group and present back to the rest of your class / rōpū</a:t>
            </a:r>
          </a:p>
        </p:txBody>
      </p:sp>
      <p:pic>
        <p:nvPicPr>
          <p:cNvPr id="7" name="Picture 6" descr="Screen Shot 2020-10-14 at 7.41.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1368" y="1025647"/>
            <a:ext cx="3571803" cy="2234446"/>
          </a:xfrm>
          <a:prstGeom prst="rect">
            <a:avLst/>
          </a:prstGeom>
        </p:spPr>
      </p:pic>
      <p:pic>
        <p:nvPicPr>
          <p:cNvPr id="5" name="Picture 4" descr="Screen Shot 2020-10-14 at 7.36.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234" y="2739795"/>
            <a:ext cx="3020268" cy="1582576"/>
          </a:xfrm>
          <a:prstGeom prst="rect">
            <a:avLst/>
          </a:prstGeom>
        </p:spPr>
      </p:pic>
      <p:pic>
        <p:nvPicPr>
          <p:cNvPr id="6" name="Picture 5" descr="Screen Shot 2020-10-14 at 7.38.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689" y="3154939"/>
            <a:ext cx="2311482" cy="1416370"/>
          </a:xfrm>
          <a:prstGeom prst="rect">
            <a:avLst/>
          </a:prstGeom>
        </p:spPr>
      </p:pic>
      <p:pic>
        <p:nvPicPr>
          <p:cNvPr id="8" name="Picture 7" descr="Blue_Salm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25580">
            <a:off x="2776631" y="1349039"/>
            <a:ext cx="680029" cy="408018"/>
          </a:xfrm>
          <a:prstGeom prst="rect">
            <a:avLst/>
          </a:prstGeom>
        </p:spPr>
      </p:pic>
      <p:pic>
        <p:nvPicPr>
          <p:cNvPr id="9" name="Picture 8" descr="Blue_Salm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7472" y="1188106"/>
            <a:ext cx="680029" cy="408018"/>
          </a:xfrm>
          <a:prstGeom prst="rect">
            <a:avLst/>
          </a:prstGeom>
        </p:spPr>
      </p:pic>
      <p:pic>
        <p:nvPicPr>
          <p:cNvPr id="10" name="Picture 9" descr="Blue_Salm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4040">
            <a:off x="4263577" y="1285415"/>
            <a:ext cx="680029" cy="408018"/>
          </a:xfrm>
          <a:prstGeom prst="rect">
            <a:avLst/>
          </a:prstGeom>
        </p:spPr>
      </p:pic>
      <p:pic>
        <p:nvPicPr>
          <p:cNvPr id="11" name="Picture 10" descr="Blue_Salm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1280">
            <a:off x="4834158" y="1662372"/>
            <a:ext cx="680029" cy="408018"/>
          </a:xfrm>
          <a:prstGeom prst="rect">
            <a:avLst/>
          </a:prstGeom>
        </p:spPr>
      </p:pic>
    </p:spTree>
    <p:extLst>
      <p:ext uri="{BB962C8B-B14F-4D97-AF65-F5344CB8AC3E}">
        <p14:creationId xmlns:p14="http://schemas.microsoft.com/office/powerpoint/2010/main" val="375067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20-10-14 at 7.54.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545" y="1111118"/>
            <a:ext cx="4490769" cy="3235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83185" y="93912"/>
            <a:ext cx="8503615" cy="758428"/>
          </a:xfrm>
        </p:spPr>
        <p:txBody>
          <a:bodyPr>
            <a:normAutofit/>
          </a:bodyPr>
          <a:lstStyle/>
          <a:p>
            <a:r>
              <a:rPr lang="en-US" dirty="0"/>
              <a:t>WHAKAPUĀWAI: COLLABORATIVE ACTION</a:t>
            </a:r>
            <a:endParaRPr lang="en-US" sz="2000" dirty="0"/>
          </a:p>
        </p:txBody>
      </p:sp>
      <p:sp>
        <p:nvSpPr>
          <p:cNvPr id="4" name="Content Placeholder 2"/>
          <p:cNvSpPr txBox="1">
            <a:spLocks/>
          </p:cNvSpPr>
          <p:nvPr/>
        </p:nvSpPr>
        <p:spPr>
          <a:xfrm>
            <a:off x="423137" y="1037858"/>
            <a:ext cx="3032957" cy="3651794"/>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en-AU" sz="2600" dirty="0"/>
              <a:t>M</a:t>
            </a:r>
            <a:r>
              <a:rPr lang="x-none" sz="2600" dirty="0"/>
              <a:t>ake a LIST of issues currently affecting our oceans</a:t>
            </a:r>
          </a:p>
          <a:p>
            <a:pPr marL="0" indent="0">
              <a:lnSpc>
                <a:spcPct val="140000"/>
              </a:lnSpc>
              <a:spcBef>
                <a:spcPts val="300"/>
              </a:spcBef>
              <a:spcAft>
                <a:spcPts val="300"/>
              </a:spcAft>
              <a:buNone/>
            </a:pPr>
            <a:r>
              <a:rPr lang="x-none" sz="2600" dirty="0"/>
              <a:t>SELECT three that you would personally like to work on</a:t>
            </a:r>
          </a:p>
          <a:p>
            <a:pPr marL="0" indent="0">
              <a:lnSpc>
                <a:spcPct val="140000"/>
              </a:lnSpc>
              <a:spcBef>
                <a:spcPts val="300"/>
              </a:spcBef>
              <a:spcAft>
                <a:spcPts val="300"/>
              </a:spcAft>
              <a:buFont typeface="Arial"/>
              <a:buNone/>
            </a:pPr>
            <a:r>
              <a:rPr lang="x-none" sz="2600" dirty="0"/>
              <a:t>SHARE and discuss with a friend</a:t>
            </a:r>
          </a:p>
        </p:txBody>
      </p:sp>
      <p:pic>
        <p:nvPicPr>
          <p:cNvPr id="8" name="Picture 7" descr="Blue_Salm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25580">
            <a:off x="6183878" y="2331705"/>
            <a:ext cx="680029" cy="408018"/>
          </a:xfrm>
          <a:prstGeom prst="rect">
            <a:avLst/>
          </a:prstGeom>
        </p:spPr>
      </p:pic>
      <p:pic>
        <p:nvPicPr>
          <p:cNvPr id="9" name="Picture 8" descr="Blue_Salm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718" y="2127696"/>
            <a:ext cx="680029" cy="408018"/>
          </a:xfrm>
          <a:prstGeom prst="rect">
            <a:avLst/>
          </a:prstGeom>
        </p:spPr>
      </p:pic>
      <p:pic>
        <p:nvPicPr>
          <p:cNvPr id="10" name="Picture 9" descr="Blue_Salm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3310">
            <a:off x="7738011" y="2177783"/>
            <a:ext cx="680029" cy="408018"/>
          </a:xfrm>
          <a:prstGeom prst="rect">
            <a:avLst/>
          </a:prstGeom>
        </p:spPr>
      </p:pic>
      <p:pic>
        <p:nvPicPr>
          <p:cNvPr id="12" name="Picture 11" descr="Screen Shot 2020-10-14 at 7.51.5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6949" y="2648703"/>
            <a:ext cx="2078078" cy="1894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Blue_Salm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1280">
            <a:off x="8408401" y="2513997"/>
            <a:ext cx="680029" cy="408018"/>
          </a:xfrm>
          <a:prstGeom prst="rect">
            <a:avLst/>
          </a:prstGeom>
        </p:spPr>
      </p:pic>
      <p:pic>
        <p:nvPicPr>
          <p:cNvPr id="14" name="Picture 13" descr="Blue_Jellyfis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8962" y="1588712"/>
            <a:ext cx="1292247" cy="2931018"/>
          </a:xfrm>
          <a:prstGeom prst="rect">
            <a:avLst/>
          </a:prstGeom>
        </p:spPr>
      </p:pic>
    </p:spTree>
    <p:extLst>
      <p:ext uri="{BB962C8B-B14F-4D97-AF65-F5344CB8AC3E}">
        <p14:creationId xmlns:p14="http://schemas.microsoft.com/office/powerpoint/2010/main" val="3897904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85" y="93912"/>
            <a:ext cx="8503615" cy="758428"/>
          </a:xfrm>
        </p:spPr>
        <p:txBody>
          <a:bodyPr>
            <a:normAutofit/>
          </a:bodyPr>
          <a:lstStyle/>
          <a:p>
            <a:r>
              <a:rPr lang="en-US" dirty="0"/>
              <a:t>WHAKAPUĀWAI: COLLABORATIVE ACTION</a:t>
            </a:r>
            <a:endParaRPr lang="en-US" sz="2000" dirty="0"/>
          </a:p>
        </p:txBody>
      </p:sp>
      <p:sp>
        <p:nvSpPr>
          <p:cNvPr id="4" name="Content Placeholder 2"/>
          <p:cNvSpPr txBox="1">
            <a:spLocks/>
          </p:cNvSpPr>
          <p:nvPr/>
        </p:nvSpPr>
        <p:spPr>
          <a:xfrm>
            <a:off x="349866" y="1209071"/>
            <a:ext cx="2811272" cy="3439373"/>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t>CONSIDER ways you could help make a difference for our oceans? Make a LIST! Be specific: Think</a:t>
            </a:r>
            <a:r>
              <a:rPr lang="mr-IN" sz="2600" dirty="0"/>
              <a:t>…</a:t>
            </a:r>
            <a:r>
              <a:rPr lang="x-none" sz="2600" dirty="0"/>
              <a:t> </a:t>
            </a:r>
            <a:r>
              <a:rPr lang="x-none" sz="2600" b="1" dirty="0">
                <a:solidFill>
                  <a:srgbClr val="00B194"/>
                </a:solidFill>
              </a:rPr>
              <a:t>Where</a:t>
            </a:r>
            <a:r>
              <a:rPr lang="x-none" sz="2600" dirty="0">
                <a:solidFill>
                  <a:srgbClr val="00B194"/>
                </a:solidFill>
              </a:rPr>
              <a:t>, </a:t>
            </a:r>
            <a:r>
              <a:rPr lang="x-none" sz="2600" i="1" dirty="0">
                <a:solidFill>
                  <a:srgbClr val="005DAA"/>
                </a:solidFill>
              </a:rPr>
              <a:t>Why</a:t>
            </a:r>
            <a:r>
              <a:rPr lang="x-none" sz="2600" dirty="0"/>
              <a:t>, </a:t>
            </a:r>
            <a:r>
              <a:rPr lang="x-none" sz="2200" dirty="0">
                <a:solidFill>
                  <a:srgbClr val="002E6C"/>
                </a:solidFill>
              </a:rPr>
              <a:t>Who</a:t>
            </a:r>
            <a:r>
              <a:rPr lang="x-none" sz="2600" dirty="0">
                <a:solidFill>
                  <a:srgbClr val="002E6C"/>
                </a:solidFill>
              </a:rPr>
              <a:t>, </a:t>
            </a:r>
            <a:r>
              <a:rPr lang="x-none" sz="2200" b="1" dirty="0">
                <a:solidFill>
                  <a:srgbClr val="005DAA"/>
                </a:solidFill>
              </a:rPr>
              <a:t>When</a:t>
            </a:r>
            <a:r>
              <a:rPr lang="x-none" sz="2600" dirty="0">
                <a:solidFill>
                  <a:srgbClr val="005DAA"/>
                </a:solidFill>
              </a:rPr>
              <a:t>, </a:t>
            </a:r>
            <a:r>
              <a:rPr lang="x-none" sz="2800" dirty="0">
                <a:solidFill>
                  <a:srgbClr val="002E6C"/>
                </a:solidFill>
              </a:rPr>
              <a:t>What</a:t>
            </a:r>
            <a:r>
              <a:rPr lang="x-none" sz="2600" dirty="0"/>
              <a:t> &amp; </a:t>
            </a:r>
            <a:r>
              <a:rPr lang="x-none" sz="2600" i="1" dirty="0">
                <a:solidFill>
                  <a:srgbClr val="00B194"/>
                </a:solidFill>
              </a:rPr>
              <a:t>How</a:t>
            </a:r>
          </a:p>
        </p:txBody>
      </p:sp>
      <p:sp>
        <p:nvSpPr>
          <p:cNvPr id="3" name="TextBox 2"/>
          <p:cNvSpPr txBox="1"/>
          <p:nvPr/>
        </p:nvSpPr>
        <p:spPr>
          <a:xfrm rot="21180027">
            <a:off x="3169759" y="1266078"/>
            <a:ext cx="3725599" cy="369332"/>
          </a:xfrm>
          <a:prstGeom prst="rect">
            <a:avLst/>
          </a:prstGeom>
          <a:noFill/>
        </p:spPr>
        <p:txBody>
          <a:bodyPr wrap="none" rtlCol="0">
            <a:spAutoFit/>
          </a:bodyPr>
          <a:lstStyle/>
          <a:p>
            <a:r>
              <a:rPr lang="en-US" b="1" dirty="0">
                <a:solidFill>
                  <a:srgbClr val="00B194"/>
                </a:solidFill>
                <a:latin typeface="Arial"/>
                <a:cs typeface="Arial"/>
              </a:rPr>
              <a:t>Demand plastic free alternatives</a:t>
            </a:r>
          </a:p>
        </p:txBody>
      </p:sp>
      <p:sp>
        <p:nvSpPr>
          <p:cNvPr id="14" name="TextBox 13"/>
          <p:cNvSpPr txBox="1"/>
          <p:nvPr/>
        </p:nvSpPr>
        <p:spPr>
          <a:xfrm>
            <a:off x="7041789" y="1209071"/>
            <a:ext cx="2029445" cy="707886"/>
          </a:xfrm>
          <a:prstGeom prst="rect">
            <a:avLst/>
          </a:prstGeom>
          <a:noFill/>
        </p:spPr>
        <p:txBody>
          <a:bodyPr wrap="none" rtlCol="0">
            <a:spAutoFit/>
          </a:bodyPr>
          <a:lstStyle/>
          <a:p>
            <a:r>
              <a:rPr lang="en-US" sz="2000" i="1" dirty="0">
                <a:solidFill>
                  <a:srgbClr val="00B194"/>
                </a:solidFill>
                <a:latin typeface="Arial"/>
                <a:cs typeface="Arial"/>
              </a:rPr>
              <a:t>Reduce your </a:t>
            </a:r>
          </a:p>
          <a:p>
            <a:r>
              <a:rPr lang="en-US" sz="2000" i="1" dirty="0">
                <a:solidFill>
                  <a:srgbClr val="00B194"/>
                </a:solidFill>
                <a:latin typeface="Arial"/>
                <a:cs typeface="Arial"/>
              </a:rPr>
              <a:t>carbon footprint</a:t>
            </a:r>
          </a:p>
        </p:txBody>
      </p:sp>
      <p:sp>
        <p:nvSpPr>
          <p:cNvPr id="15" name="TextBox 14"/>
          <p:cNvSpPr txBox="1"/>
          <p:nvPr/>
        </p:nvSpPr>
        <p:spPr>
          <a:xfrm rot="390641">
            <a:off x="7069928" y="2961883"/>
            <a:ext cx="1871489" cy="1292662"/>
          </a:xfrm>
          <a:prstGeom prst="rect">
            <a:avLst/>
          </a:prstGeom>
          <a:noFill/>
        </p:spPr>
        <p:txBody>
          <a:bodyPr wrap="none" rtlCol="0">
            <a:spAutoFit/>
          </a:bodyPr>
          <a:lstStyle/>
          <a:p>
            <a:pPr algn="ctr"/>
            <a:r>
              <a:rPr lang="en-US" sz="2600" dirty="0">
                <a:solidFill>
                  <a:srgbClr val="00B194"/>
                </a:solidFill>
                <a:latin typeface="Arial"/>
                <a:cs typeface="Arial"/>
              </a:rPr>
              <a:t>Eat </a:t>
            </a:r>
          </a:p>
          <a:p>
            <a:pPr algn="ctr"/>
            <a:r>
              <a:rPr lang="en-US" sz="2600" dirty="0">
                <a:solidFill>
                  <a:srgbClr val="00B194"/>
                </a:solidFill>
                <a:latin typeface="Arial"/>
                <a:cs typeface="Arial"/>
              </a:rPr>
              <a:t>sustainable </a:t>
            </a:r>
          </a:p>
          <a:p>
            <a:pPr algn="ctr"/>
            <a:r>
              <a:rPr lang="en-US" sz="2600" dirty="0">
                <a:solidFill>
                  <a:srgbClr val="00B194"/>
                </a:solidFill>
                <a:latin typeface="Arial"/>
                <a:cs typeface="Arial"/>
              </a:rPr>
              <a:t>seafood</a:t>
            </a:r>
          </a:p>
        </p:txBody>
      </p:sp>
      <p:sp>
        <p:nvSpPr>
          <p:cNvPr id="16" name="TextBox 15"/>
          <p:cNvSpPr txBox="1"/>
          <p:nvPr/>
        </p:nvSpPr>
        <p:spPr>
          <a:xfrm rot="390641">
            <a:off x="3086098" y="2370718"/>
            <a:ext cx="2116935" cy="646331"/>
          </a:xfrm>
          <a:prstGeom prst="rect">
            <a:avLst/>
          </a:prstGeom>
          <a:noFill/>
        </p:spPr>
        <p:txBody>
          <a:bodyPr wrap="square" rtlCol="0">
            <a:spAutoFit/>
          </a:bodyPr>
          <a:lstStyle/>
          <a:p>
            <a:pPr algn="r"/>
            <a:r>
              <a:rPr lang="en-US" dirty="0">
                <a:solidFill>
                  <a:srgbClr val="00B194"/>
                </a:solidFill>
                <a:latin typeface="Arial"/>
                <a:cs typeface="Arial"/>
              </a:rPr>
              <a:t>Avoid ocean harming products</a:t>
            </a:r>
          </a:p>
        </p:txBody>
      </p:sp>
      <p:sp>
        <p:nvSpPr>
          <p:cNvPr id="17" name="TextBox 16"/>
          <p:cNvSpPr txBox="1"/>
          <p:nvPr/>
        </p:nvSpPr>
        <p:spPr>
          <a:xfrm rot="21167228">
            <a:off x="2646302" y="3256131"/>
            <a:ext cx="1999606" cy="1107996"/>
          </a:xfrm>
          <a:prstGeom prst="rect">
            <a:avLst/>
          </a:prstGeom>
          <a:noFill/>
        </p:spPr>
        <p:txBody>
          <a:bodyPr wrap="square" rtlCol="0">
            <a:spAutoFit/>
          </a:bodyPr>
          <a:lstStyle/>
          <a:p>
            <a:pPr algn="r"/>
            <a:r>
              <a:rPr lang="en-US" sz="2200" dirty="0">
                <a:solidFill>
                  <a:srgbClr val="00B194"/>
                </a:solidFill>
                <a:latin typeface="Arial"/>
                <a:cs typeface="Arial"/>
              </a:rPr>
              <a:t>VOTE </a:t>
            </a:r>
          </a:p>
          <a:p>
            <a:pPr algn="r"/>
            <a:r>
              <a:rPr lang="en-US" sz="2200" dirty="0">
                <a:solidFill>
                  <a:srgbClr val="00B194"/>
                </a:solidFill>
                <a:latin typeface="Arial"/>
                <a:cs typeface="Arial"/>
              </a:rPr>
              <a:t>on ocean issues</a:t>
            </a:r>
          </a:p>
        </p:txBody>
      </p:sp>
      <p:sp>
        <p:nvSpPr>
          <p:cNvPr id="18" name="TextBox 17"/>
          <p:cNvSpPr txBox="1"/>
          <p:nvPr/>
        </p:nvSpPr>
        <p:spPr>
          <a:xfrm>
            <a:off x="4999459" y="3304511"/>
            <a:ext cx="1967869" cy="646331"/>
          </a:xfrm>
          <a:prstGeom prst="rect">
            <a:avLst/>
          </a:prstGeom>
          <a:noFill/>
        </p:spPr>
        <p:txBody>
          <a:bodyPr wrap="none" rtlCol="0">
            <a:spAutoFit/>
          </a:bodyPr>
          <a:lstStyle/>
          <a:p>
            <a:pPr algn="r"/>
            <a:r>
              <a:rPr lang="en-US" b="1" dirty="0">
                <a:solidFill>
                  <a:srgbClr val="00B194"/>
                </a:solidFill>
                <a:latin typeface="Arial"/>
                <a:cs typeface="Arial"/>
              </a:rPr>
              <a:t>Get outside!</a:t>
            </a:r>
          </a:p>
          <a:p>
            <a:pPr algn="r"/>
            <a:r>
              <a:rPr lang="en-US" b="1" dirty="0">
                <a:solidFill>
                  <a:srgbClr val="00B194"/>
                </a:solidFill>
                <a:latin typeface="Arial"/>
                <a:cs typeface="Arial"/>
              </a:rPr>
              <a:t>Explore the sea!</a:t>
            </a:r>
          </a:p>
        </p:txBody>
      </p:sp>
      <p:sp>
        <p:nvSpPr>
          <p:cNvPr id="19" name="TextBox 18"/>
          <p:cNvSpPr txBox="1"/>
          <p:nvPr/>
        </p:nvSpPr>
        <p:spPr>
          <a:xfrm>
            <a:off x="4671950" y="4115943"/>
            <a:ext cx="2794519" cy="369332"/>
          </a:xfrm>
          <a:prstGeom prst="rect">
            <a:avLst/>
          </a:prstGeom>
          <a:noFill/>
        </p:spPr>
        <p:txBody>
          <a:bodyPr wrap="square" rtlCol="0">
            <a:spAutoFit/>
          </a:bodyPr>
          <a:lstStyle/>
          <a:p>
            <a:pPr algn="ctr"/>
            <a:r>
              <a:rPr lang="en-US" i="1" dirty="0">
                <a:solidFill>
                  <a:srgbClr val="00B194"/>
                </a:solidFill>
                <a:latin typeface="Arial"/>
                <a:cs typeface="Arial"/>
              </a:rPr>
              <a:t>Clean up a beach</a:t>
            </a:r>
          </a:p>
        </p:txBody>
      </p:sp>
      <p:pic>
        <p:nvPicPr>
          <p:cNvPr id="7" name="Picture 6" descr="Blue_Fis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80719">
            <a:off x="6518806" y="1916957"/>
            <a:ext cx="1854818" cy="881841"/>
          </a:xfrm>
          <a:prstGeom prst="rect">
            <a:avLst/>
          </a:prstGeom>
        </p:spPr>
      </p:pic>
      <p:pic>
        <p:nvPicPr>
          <p:cNvPr id="24" name="Picture 23" descr="Blue_Fis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16794">
            <a:off x="5528237" y="2497555"/>
            <a:ext cx="1854818" cy="881841"/>
          </a:xfrm>
          <a:prstGeom prst="rect">
            <a:avLst/>
          </a:prstGeom>
        </p:spPr>
      </p:pic>
      <p:pic>
        <p:nvPicPr>
          <p:cNvPr id="25" name="Picture 24" descr="Blue_Fish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5781">
            <a:off x="4588898" y="1683851"/>
            <a:ext cx="1854818" cy="881841"/>
          </a:xfrm>
          <a:prstGeom prst="rect">
            <a:avLst/>
          </a:prstGeom>
        </p:spPr>
      </p:pic>
    </p:spTree>
    <p:extLst>
      <p:ext uri="{BB962C8B-B14F-4D97-AF65-F5344CB8AC3E}">
        <p14:creationId xmlns:p14="http://schemas.microsoft.com/office/powerpoint/2010/main" val="2673278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666" y="93912"/>
            <a:ext cx="7655133" cy="758428"/>
          </a:xfrm>
        </p:spPr>
        <p:txBody>
          <a:bodyPr>
            <a:normAutofit/>
          </a:bodyPr>
          <a:lstStyle/>
          <a:p>
            <a:r>
              <a:rPr lang="en-AU" sz="3200" noProof="0" dirty="0"/>
              <a:t>HELPFUL STUFF FOR TEACHERS </a:t>
            </a:r>
          </a:p>
        </p:txBody>
      </p:sp>
      <p:pic>
        <p:nvPicPr>
          <p:cNvPr id="6" name="Picture 5"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65067">
            <a:off x="198522" y="160378"/>
            <a:ext cx="808858" cy="661793"/>
          </a:xfrm>
          <a:prstGeom prst="rect">
            <a:avLst/>
          </a:prstGeom>
        </p:spPr>
      </p:pic>
      <p:pic>
        <p:nvPicPr>
          <p:cNvPr id="10" name="Picture 9" descr="Blue_Bubble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9422" y="1456311"/>
            <a:ext cx="1287720" cy="2990506"/>
          </a:xfrm>
          <a:prstGeom prst="rect">
            <a:avLst/>
          </a:prstGeom>
        </p:spPr>
      </p:pic>
      <p:pic>
        <p:nvPicPr>
          <p:cNvPr id="14" name="Picture 13" descr="Blue_Seabrea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412763" flipH="1">
            <a:off x="7202994" y="3356287"/>
            <a:ext cx="1982126" cy="1726951"/>
          </a:xfrm>
          <a:prstGeom prst="rect">
            <a:avLst/>
          </a:prstGeom>
        </p:spPr>
      </p:pic>
      <p:pic>
        <p:nvPicPr>
          <p:cNvPr id="15" name="Picture 14" descr="Blue_Splash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3366970" flipH="1">
            <a:off x="8429238" y="3321735"/>
            <a:ext cx="845862" cy="792480"/>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3F14CA17-4BE7-7CDA-2685-4D7454B76F5F}"/>
              </a:ext>
            </a:extLst>
          </p:cNvPr>
          <p:cNvPicPr>
            <a:picLocks noChangeAspect="1"/>
          </p:cNvPicPr>
          <p:nvPr/>
        </p:nvPicPr>
        <p:blipFill>
          <a:blip r:embed="rId7"/>
          <a:stretch>
            <a:fillRect/>
          </a:stretch>
        </p:blipFill>
        <p:spPr>
          <a:xfrm>
            <a:off x="1082770" y="1043877"/>
            <a:ext cx="5389398" cy="3600676"/>
          </a:xfrm>
          <a:prstGeom prst="rect">
            <a:avLst/>
          </a:prstGeom>
        </p:spPr>
      </p:pic>
      <p:pic>
        <p:nvPicPr>
          <p:cNvPr id="16" name="Picture 15" descr="Blue_Heart.png"/>
          <p:cNvPicPr>
            <a:picLocks noChangeAspect="1"/>
          </p:cNvPicPr>
          <p:nvPr/>
        </p:nvPicPr>
        <p:blipFill>
          <a:blip r:embed="rId8">
            <a:extLst>
              <a:ext uri="{28A0092B-C50C-407E-A947-70E740481C1C}">
                <a14:useLocalDpi xmlns:a14="http://schemas.microsoft.com/office/drawing/2010/main"/>
              </a:ext>
            </a:extLst>
          </a:blip>
          <a:stretch>
            <a:fillRect/>
          </a:stretch>
        </p:blipFill>
        <p:spPr>
          <a:xfrm rot="19356069">
            <a:off x="8321841" y="1053731"/>
            <a:ext cx="889886" cy="728089"/>
          </a:xfrm>
          <a:prstGeom prst="rect">
            <a:avLst/>
          </a:prstGeom>
        </p:spPr>
      </p:pic>
      <p:pic>
        <p:nvPicPr>
          <p:cNvPr id="18" name="Picture 17" descr="Blue_Arrow2.png"/>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4307869" y="3753144"/>
            <a:ext cx="3008285" cy="1195637"/>
          </a:xfrm>
          <a:prstGeom prst="rect">
            <a:avLst/>
          </a:prstGeom>
        </p:spPr>
      </p:pic>
      <p:sp>
        <p:nvSpPr>
          <p:cNvPr id="13" name="Rectangular Callout 12">
            <a:extLst>
              <a:ext uri="{FF2B5EF4-FFF2-40B4-BE49-F238E27FC236}">
                <a16:creationId xmlns:a16="http://schemas.microsoft.com/office/drawing/2014/main" id="{47F93C79-B71F-228D-FD6E-CABEA34DF77C}"/>
              </a:ext>
            </a:extLst>
          </p:cNvPr>
          <p:cNvSpPr/>
          <p:nvPr/>
        </p:nvSpPr>
        <p:spPr>
          <a:xfrm>
            <a:off x="6510634" y="711751"/>
            <a:ext cx="1865625" cy="2571574"/>
          </a:xfrm>
          <a:prstGeom prst="wedgeRectCallout">
            <a:avLst>
              <a:gd name="adj1" fmla="val -3739"/>
              <a:gd name="adj2" fmla="val 7442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600" dirty="0">
                <a:solidFill>
                  <a:srgbClr val="175EAA"/>
                </a:solidFill>
                <a:latin typeface="Arial Narrow"/>
                <a:cs typeface="Arial Narrow"/>
              </a:rPr>
              <a:t>Welcome to OUR STORY!</a:t>
            </a:r>
          </a:p>
          <a:p>
            <a:pPr algn="ctr"/>
            <a:r>
              <a:rPr lang="en-US" sz="1600" dirty="0">
                <a:solidFill>
                  <a:srgbClr val="175EAA"/>
                </a:solidFill>
                <a:latin typeface="Arial Narrow"/>
                <a:cs typeface="Arial Narrow"/>
              </a:rPr>
              <a:t>This topic is about taking action, choice, values and responsibility … aka ocean citizenship!</a:t>
            </a:r>
            <a:endParaRPr lang="en-US" sz="1900" b="1" dirty="0">
              <a:solidFill>
                <a:srgbClr val="175EAA"/>
              </a:solidFill>
              <a:latin typeface="Arial Narrow"/>
              <a:cs typeface="Arial Narrow"/>
            </a:endParaRPr>
          </a:p>
        </p:txBody>
      </p:sp>
    </p:spTree>
    <p:extLst>
      <p:ext uri="{BB962C8B-B14F-4D97-AF65-F5344CB8AC3E}">
        <p14:creationId xmlns:p14="http://schemas.microsoft.com/office/powerpoint/2010/main" val="28463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th_ website waves-sc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942" y="1144547"/>
            <a:ext cx="5839365" cy="3285970"/>
          </a:xfrm>
          <a:prstGeom prst="rect">
            <a:avLst/>
          </a:prstGeom>
        </p:spPr>
      </p:pic>
      <p:sp>
        <p:nvSpPr>
          <p:cNvPr id="7" name="Content Placeholder 6"/>
          <p:cNvSpPr>
            <a:spLocks noGrp="1"/>
          </p:cNvSpPr>
          <p:nvPr>
            <p:ph idx="1"/>
          </p:nvPr>
        </p:nvSpPr>
        <p:spPr>
          <a:xfrm>
            <a:off x="199744" y="560133"/>
            <a:ext cx="4893605" cy="584414"/>
          </a:xfrm>
        </p:spPr>
        <p:txBody>
          <a:bodyPr/>
          <a:lstStyle/>
          <a:p>
            <a:pPr marL="0" indent="0">
              <a:buNone/>
            </a:pPr>
            <a:r>
              <a:rPr lang="en-US" sz="1700" dirty="0">
                <a:solidFill>
                  <a:srgbClr val="00B194"/>
                </a:solidFill>
              </a:rPr>
              <a:t>Whakapuāwai Collaborative Inquiry</a:t>
            </a:r>
          </a:p>
          <a:p>
            <a:pPr marL="0" indent="0">
              <a:buNone/>
            </a:pPr>
            <a:endParaRPr lang="en-US" dirty="0"/>
          </a:p>
        </p:txBody>
      </p:sp>
      <p:sp>
        <p:nvSpPr>
          <p:cNvPr id="8" name="Title 1"/>
          <p:cNvSpPr>
            <a:spLocks noGrp="1"/>
          </p:cNvSpPr>
          <p:nvPr>
            <p:ph type="title"/>
          </p:nvPr>
        </p:nvSpPr>
        <p:spPr>
          <a:xfrm>
            <a:off x="199744" y="0"/>
            <a:ext cx="8229600" cy="758428"/>
          </a:xfrm>
        </p:spPr>
        <p:txBody>
          <a:bodyPr>
            <a:normAutofit/>
          </a:bodyPr>
          <a:lstStyle/>
          <a:p>
            <a:r>
              <a:rPr lang="en-US" dirty="0"/>
              <a:t>WHAKAPUĀWAI: COLLABORATIVE ACTION</a:t>
            </a:r>
            <a:endParaRPr lang="en-US" sz="2000" dirty="0"/>
          </a:p>
        </p:txBody>
      </p:sp>
      <p:sp>
        <p:nvSpPr>
          <p:cNvPr id="9" name="Content Placeholder 2"/>
          <p:cNvSpPr txBox="1">
            <a:spLocks/>
          </p:cNvSpPr>
          <p:nvPr/>
        </p:nvSpPr>
        <p:spPr>
          <a:xfrm>
            <a:off x="349865" y="1318894"/>
            <a:ext cx="2813133" cy="335470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solidFill>
                  <a:srgbClr val="00B194"/>
                </a:solidFill>
              </a:rPr>
              <a:t>IDENTIFY AND DECIDE ON AN ISSUE </a:t>
            </a:r>
            <a:r>
              <a:rPr lang="x-none" sz="2600" dirty="0"/>
              <a:t>related to marine conservation</a:t>
            </a:r>
          </a:p>
          <a:p>
            <a:pPr marL="0" indent="0">
              <a:lnSpc>
                <a:spcPct val="140000"/>
              </a:lnSpc>
              <a:spcBef>
                <a:spcPts val="300"/>
              </a:spcBef>
              <a:spcAft>
                <a:spcPts val="300"/>
              </a:spcAft>
              <a:buNone/>
            </a:pPr>
            <a:r>
              <a:rPr lang="x-none" sz="2000" dirty="0"/>
              <a:t>[See </a:t>
            </a:r>
            <a:r>
              <a:rPr lang="x-none" sz="2000" dirty="0">
                <a:solidFill>
                  <a:srgbClr val="005DAA"/>
                </a:solidFill>
              </a:rPr>
              <a:t>Teacher Outline</a:t>
            </a:r>
            <a:r>
              <a:rPr lang="x-none" sz="2000" dirty="0"/>
              <a:t>]</a:t>
            </a:r>
          </a:p>
          <a:p>
            <a:pPr marL="0" indent="0">
              <a:lnSpc>
                <a:spcPct val="140000"/>
              </a:lnSpc>
              <a:spcBef>
                <a:spcPts val="300"/>
              </a:spcBef>
              <a:spcAft>
                <a:spcPts val="300"/>
              </a:spcAft>
              <a:buFont typeface="Arial"/>
              <a:buNone/>
            </a:pPr>
            <a:endParaRPr lang="x-none" sz="2600" dirty="0"/>
          </a:p>
        </p:txBody>
      </p:sp>
      <p:pic>
        <p:nvPicPr>
          <p:cNvPr id="12" name="Picture 11" descr="White_Jel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79175">
            <a:off x="6578524" y="2237562"/>
            <a:ext cx="891758" cy="2022647"/>
          </a:xfrm>
          <a:prstGeom prst="rect">
            <a:avLst/>
          </a:prstGeom>
        </p:spPr>
      </p:pic>
      <p:pic>
        <p:nvPicPr>
          <p:cNvPr id="13" name="Picture 12" descr="White_Butterflyfis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897" y="3097762"/>
            <a:ext cx="1364452" cy="1162447"/>
          </a:xfrm>
          <a:prstGeom prst="rect">
            <a:avLst/>
          </a:prstGeom>
        </p:spPr>
      </p:pic>
      <p:pic>
        <p:nvPicPr>
          <p:cNvPr id="14" name="Picture 13" descr="White_Butterflyfis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8160" y="3569724"/>
            <a:ext cx="1010378" cy="860793"/>
          </a:xfrm>
          <a:prstGeom prst="rect">
            <a:avLst/>
          </a:prstGeom>
        </p:spPr>
      </p:pic>
      <p:pic>
        <p:nvPicPr>
          <p:cNvPr id="15" name="Picture 14" descr="White_Starfis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245" y="3488819"/>
            <a:ext cx="808062" cy="782115"/>
          </a:xfrm>
          <a:prstGeom prst="rect">
            <a:avLst/>
          </a:prstGeom>
        </p:spPr>
      </p:pic>
      <p:pic>
        <p:nvPicPr>
          <p:cNvPr id="16" name="Picture 15" descr="White_Seagul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39471">
            <a:off x="3584376" y="1183462"/>
            <a:ext cx="979448" cy="878302"/>
          </a:xfrm>
          <a:prstGeom prst="rect">
            <a:avLst/>
          </a:prstGeom>
        </p:spPr>
      </p:pic>
      <p:pic>
        <p:nvPicPr>
          <p:cNvPr id="17" name="Picture 16" descr="White_Boa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71181">
            <a:off x="7191073" y="1524565"/>
            <a:ext cx="1740144" cy="780849"/>
          </a:xfrm>
          <a:prstGeom prst="rect">
            <a:avLst/>
          </a:prstGeom>
        </p:spPr>
      </p:pic>
    </p:spTree>
    <p:extLst>
      <p:ext uri="{BB962C8B-B14F-4D97-AF65-F5344CB8AC3E}">
        <p14:creationId xmlns:p14="http://schemas.microsoft.com/office/powerpoint/2010/main" val="2921247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 Barracuda fish swimming in a swirl-scr SMAL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8897" y="1069201"/>
            <a:ext cx="5036481" cy="3361316"/>
          </a:xfrm>
          <a:prstGeom prst="rect">
            <a:avLst/>
          </a:prstGeom>
        </p:spPr>
      </p:pic>
      <p:sp>
        <p:nvSpPr>
          <p:cNvPr id="7" name="Content Placeholder 6"/>
          <p:cNvSpPr>
            <a:spLocks noGrp="1"/>
          </p:cNvSpPr>
          <p:nvPr>
            <p:ph idx="1"/>
          </p:nvPr>
        </p:nvSpPr>
        <p:spPr>
          <a:xfrm>
            <a:off x="199744" y="560133"/>
            <a:ext cx="4893605" cy="584414"/>
          </a:xfrm>
        </p:spPr>
        <p:txBody>
          <a:bodyPr/>
          <a:lstStyle/>
          <a:p>
            <a:pPr marL="0" indent="0">
              <a:buNone/>
            </a:pPr>
            <a:r>
              <a:rPr lang="en-US" sz="1700" dirty="0">
                <a:solidFill>
                  <a:srgbClr val="00B194"/>
                </a:solidFill>
              </a:rPr>
              <a:t>Whakapuāwai Collaborative Inquiry</a:t>
            </a:r>
          </a:p>
          <a:p>
            <a:pPr marL="0" indent="0">
              <a:buNone/>
            </a:pPr>
            <a:endParaRPr lang="en-US" dirty="0"/>
          </a:p>
        </p:txBody>
      </p:sp>
      <p:sp>
        <p:nvSpPr>
          <p:cNvPr id="8" name="Title 1"/>
          <p:cNvSpPr>
            <a:spLocks noGrp="1"/>
          </p:cNvSpPr>
          <p:nvPr>
            <p:ph type="title"/>
          </p:nvPr>
        </p:nvSpPr>
        <p:spPr>
          <a:xfrm>
            <a:off x="199744" y="0"/>
            <a:ext cx="8229600" cy="758428"/>
          </a:xfrm>
        </p:spPr>
        <p:txBody>
          <a:bodyPr>
            <a:normAutofit/>
          </a:bodyPr>
          <a:lstStyle/>
          <a:p>
            <a:r>
              <a:rPr lang="en-US" dirty="0"/>
              <a:t>WHAKAPUĀWAI: COLLABORATIVE ACTION</a:t>
            </a:r>
            <a:endParaRPr lang="en-US" sz="2000" dirty="0"/>
          </a:p>
        </p:txBody>
      </p:sp>
      <p:sp>
        <p:nvSpPr>
          <p:cNvPr id="9" name="Content Placeholder 2"/>
          <p:cNvSpPr txBox="1">
            <a:spLocks/>
          </p:cNvSpPr>
          <p:nvPr/>
        </p:nvSpPr>
        <p:spPr>
          <a:xfrm>
            <a:off x="349865" y="1318895"/>
            <a:ext cx="2813133" cy="294131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solidFill>
                  <a:srgbClr val="00B194"/>
                </a:solidFill>
              </a:rPr>
              <a:t>CLARIFY the vision </a:t>
            </a:r>
            <a:r>
              <a:rPr lang="x-none" sz="2600" dirty="0"/>
              <a:t>what is it that we will achieve?</a:t>
            </a:r>
          </a:p>
          <a:p>
            <a:pPr marL="0" indent="0">
              <a:lnSpc>
                <a:spcPct val="140000"/>
              </a:lnSpc>
              <a:spcBef>
                <a:spcPts val="300"/>
              </a:spcBef>
              <a:spcAft>
                <a:spcPts val="300"/>
              </a:spcAft>
              <a:buFont typeface="Arial"/>
              <a:buNone/>
            </a:pPr>
            <a:endParaRPr lang="x-none" sz="2600" dirty="0"/>
          </a:p>
          <a:p>
            <a:pPr marL="0" indent="0">
              <a:lnSpc>
                <a:spcPct val="140000"/>
              </a:lnSpc>
              <a:spcBef>
                <a:spcPts val="300"/>
              </a:spcBef>
              <a:spcAft>
                <a:spcPts val="300"/>
              </a:spcAft>
              <a:buFont typeface="Arial"/>
              <a:buNone/>
            </a:pPr>
            <a:r>
              <a:rPr lang="x-none" sz="2200" dirty="0"/>
              <a:t>[See </a:t>
            </a:r>
            <a:r>
              <a:rPr lang="x-none" sz="2200" dirty="0">
                <a:solidFill>
                  <a:srgbClr val="005DAA"/>
                </a:solidFill>
              </a:rPr>
              <a:t>Teacher Outline</a:t>
            </a:r>
            <a:r>
              <a:rPr lang="x-none" sz="2200" dirty="0"/>
              <a:t>]</a:t>
            </a:r>
          </a:p>
        </p:txBody>
      </p:sp>
      <p:pic>
        <p:nvPicPr>
          <p:cNvPr id="13" name="Picture 12" descr="White_Butterf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897" y="3097762"/>
            <a:ext cx="1364452" cy="1162447"/>
          </a:xfrm>
          <a:prstGeom prst="rect">
            <a:avLst/>
          </a:prstGeom>
        </p:spPr>
      </p:pic>
      <p:pic>
        <p:nvPicPr>
          <p:cNvPr id="14" name="Picture 13" descr="White_Butterf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4016" y="3569724"/>
            <a:ext cx="1010378" cy="860793"/>
          </a:xfrm>
          <a:prstGeom prst="rect">
            <a:avLst/>
          </a:prstGeom>
        </p:spPr>
      </p:pic>
      <p:pic>
        <p:nvPicPr>
          <p:cNvPr id="18" name="Picture 17" descr="White_Butterf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81403">
            <a:off x="5670353" y="3463746"/>
            <a:ext cx="831495" cy="708393"/>
          </a:xfrm>
          <a:prstGeom prst="rect">
            <a:avLst/>
          </a:prstGeom>
        </p:spPr>
      </p:pic>
      <p:pic>
        <p:nvPicPr>
          <p:cNvPr id="19" name="Picture 18" descr="White_Butterf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81572">
            <a:off x="6467523" y="3224028"/>
            <a:ext cx="587104" cy="500184"/>
          </a:xfrm>
          <a:prstGeom prst="rect">
            <a:avLst/>
          </a:prstGeom>
        </p:spPr>
      </p:pic>
      <p:pic>
        <p:nvPicPr>
          <p:cNvPr id="21" name="Picture 20" descr="White_Butterf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6869">
            <a:off x="4055280" y="3944839"/>
            <a:ext cx="587104" cy="500184"/>
          </a:xfrm>
          <a:prstGeom prst="rect">
            <a:avLst/>
          </a:prstGeom>
        </p:spPr>
      </p:pic>
    </p:spTree>
    <p:extLst>
      <p:ext uri="{BB962C8B-B14F-4D97-AF65-F5344CB8AC3E}">
        <p14:creationId xmlns:p14="http://schemas.microsoft.com/office/powerpoint/2010/main" val="1593436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S10924_B4MNNY-lp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040" y="1161146"/>
            <a:ext cx="4992631" cy="3211107"/>
          </a:xfrm>
          <a:prstGeom prst="rect">
            <a:avLst/>
          </a:prstGeom>
        </p:spPr>
      </p:pic>
      <p:sp>
        <p:nvSpPr>
          <p:cNvPr id="7" name="Content Placeholder 6"/>
          <p:cNvSpPr>
            <a:spLocks noGrp="1"/>
          </p:cNvSpPr>
          <p:nvPr>
            <p:ph idx="1"/>
          </p:nvPr>
        </p:nvSpPr>
        <p:spPr>
          <a:xfrm>
            <a:off x="199744" y="560133"/>
            <a:ext cx="4893605" cy="584414"/>
          </a:xfrm>
        </p:spPr>
        <p:txBody>
          <a:bodyPr/>
          <a:lstStyle/>
          <a:p>
            <a:pPr marL="0" indent="0">
              <a:buNone/>
            </a:pPr>
            <a:r>
              <a:rPr lang="en-US" sz="1700" dirty="0">
                <a:solidFill>
                  <a:srgbClr val="00B194"/>
                </a:solidFill>
              </a:rPr>
              <a:t>Whakapuāwai Collaborative Inquiry</a:t>
            </a:r>
          </a:p>
          <a:p>
            <a:pPr marL="0" indent="0">
              <a:buNone/>
            </a:pPr>
            <a:endParaRPr lang="en-US" dirty="0"/>
          </a:p>
        </p:txBody>
      </p:sp>
      <p:sp>
        <p:nvSpPr>
          <p:cNvPr id="8" name="Title 1"/>
          <p:cNvSpPr>
            <a:spLocks noGrp="1"/>
          </p:cNvSpPr>
          <p:nvPr>
            <p:ph type="title"/>
          </p:nvPr>
        </p:nvSpPr>
        <p:spPr>
          <a:xfrm>
            <a:off x="199744" y="0"/>
            <a:ext cx="8229600" cy="758428"/>
          </a:xfrm>
        </p:spPr>
        <p:txBody>
          <a:bodyPr>
            <a:normAutofit/>
          </a:bodyPr>
          <a:lstStyle/>
          <a:p>
            <a:r>
              <a:rPr lang="en-US" dirty="0"/>
              <a:t>WHAKAPUĀWAI: COLLABORATIVE ACTION</a:t>
            </a:r>
            <a:endParaRPr lang="en-US" sz="2000" dirty="0"/>
          </a:p>
        </p:txBody>
      </p:sp>
      <p:sp>
        <p:nvSpPr>
          <p:cNvPr id="9" name="Content Placeholder 2"/>
          <p:cNvSpPr txBox="1">
            <a:spLocks/>
          </p:cNvSpPr>
          <p:nvPr/>
        </p:nvSpPr>
        <p:spPr>
          <a:xfrm>
            <a:off x="349865" y="1161146"/>
            <a:ext cx="2813133" cy="3333153"/>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solidFill>
                  <a:srgbClr val="00B194"/>
                </a:solidFill>
              </a:rPr>
              <a:t>Plan the ACTION</a:t>
            </a:r>
          </a:p>
          <a:p>
            <a:pPr marL="0" indent="0">
              <a:lnSpc>
                <a:spcPct val="140000"/>
              </a:lnSpc>
              <a:spcBef>
                <a:spcPts val="300"/>
              </a:spcBef>
              <a:spcAft>
                <a:spcPts val="300"/>
              </a:spcAft>
              <a:buFont typeface="Arial"/>
              <a:buNone/>
            </a:pPr>
            <a:r>
              <a:rPr lang="x-none" sz="2600" dirty="0"/>
              <a:t>What exactly needs to be done to achieve the vision? </a:t>
            </a:r>
          </a:p>
          <a:p>
            <a:pPr marL="0" indent="0">
              <a:lnSpc>
                <a:spcPct val="140000"/>
              </a:lnSpc>
              <a:spcBef>
                <a:spcPts val="300"/>
              </a:spcBef>
              <a:spcAft>
                <a:spcPts val="300"/>
              </a:spcAft>
              <a:buFont typeface="Arial"/>
              <a:buNone/>
            </a:pPr>
            <a:r>
              <a:rPr lang="x-none" sz="2600" dirty="0"/>
              <a:t>Check that your action addresses the issue!</a:t>
            </a:r>
          </a:p>
          <a:p>
            <a:pPr marL="0" indent="0">
              <a:lnSpc>
                <a:spcPct val="140000"/>
              </a:lnSpc>
              <a:spcBef>
                <a:spcPts val="300"/>
              </a:spcBef>
              <a:spcAft>
                <a:spcPts val="300"/>
              </a:spcAft>
              <a:buNone/>
            </a:pPr>
            <a:r>
              <a:rPr lang="x-none" sz="2800" dirty="0"/>
              <a:t>[See </a:t>
            </a:r>
            <a:r>
              <a:rPr lang="x-none" sz="2800" dirty="0">
                <a:solidFill>
                  <a:srgbClr val="005DAA"/>
                </a:solidFill>
              </a:rPr>
              <a:t>Teacher Outline</a:t>
            </a:r>
            <a:r>
              <a:rPr lang="x-none" sz="2800" dirty="0"/>
              <a:t>]</a:t>
            </a:r>
          </a:p>
          <a:p>
            <a:pPr marL="0" indent="0">
              <a:lnSpc>
                <a:spcPct val="140000"/>
              </a:lnSpc>
              <a:spcBef>
                <a:spcPts val="300"/>
              </a:spcBef>
              <a:spcAft>
                <a:spcPts val="300"/>
              </a:spcAft>
              <a:buFont typeface="Arial"/>
              <a:buNone/>
            </a:pPr>
            <a:endParaRPr lang="x-none" sz="2600" dirty="0"/>
          </a:p>
        </p:txBody>
      </p:sp>
      <p:pic>
        <p:nvPicPr>
          <p:cNvPr id="13" name="Picture 12" descr="White_Butterf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613" y="2924032"/>
            <a:ext cx="1364452" cy="1162447"/>
          </a:xfrm>
          <a:prstGeom prst="rect">
            <a:avLst/>
          </a:prstGeom>
        </p:spPr>
      </p:pic>
      <p:pic>
        <p:nvPicPr>
          <p:cNvPr id="14" name="Picture 13" descr="White_Butterfly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839" y="3511460"/>
            <a:ext cx="1010378" cy="860793"/>
          </a:xfrm>
          <a:prstGeom prst="rect">
            <a:avLst/>
          </a:prstGeom>
        </p:spPr>
      </p:pic>
      <p:pic>
        <p:nvPicPr>
          <p:cNvPr id="4" name="Picture 3" descr="White_Bubbl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028" y="1318895"/>
            <a:ext cx="1167384" cy="2767584"/>
          </a:xfrm>
          <a:prstGeom prst="rect">
            <a:avLst/>
          </a:prstGeom>
        </p:spPr>
      </p:pic>
      <p:pic>
        <p:nvPicPr>
          <p:cNvPr id="15" name="Picture 14" descr="White_Jellyfis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9175">
            <a:off x="4293667" y="1386740"/>
            <a:ext cx="891758" cy="2022647"/>
          </a:xfrm>
          <a:prstGeom prst="rect">
            <a:avLst/>
          </a:prstGeom>
        </p:spPr>
      </p:pic>
      <p:pic>
        <p:nvPicPr>
          <p:cNvPr id="16" name="Picture 15" descr="White_Jellyfis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9175">
            <a:off x="4904372" y="1543751"/>
            <a:ext cx="1325931" cy="3007419"/>
          </a:xfrm>
          <a:prstGeom prst="rect">
            <a:avLst/>
          </a:prstGeom>
        </p:spPr>
      </p:pic>
    </p:spTree>
    <p:extLst>
      <p:ext uri="{BB962C8B-B14F-4D97-AF65-F5344CB8AC3E}">
        <p14:creationId xmlns:p14="http://schemas.microsoft.com/office/powerpoint/2010/main" val="304797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S12688_Tail_background_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836" y="1199285"/>
            <a:ext cx="4754880" cy="3172968"/>
          </a:xfrm>
          <a:prstGeom prst="rect">
            <a:avLst/>
          </a:prstGeom>
        </p:spPr>
      </p:pic>
      <p:sp>
        <p:nvSpPr>
          <p:cNvPr id="7" name="Content Placeholder 6"/>
          <p:cNvSpPr>
            <a:spLocks noGrp="1"/>
          </p:cNvSpPr>
          <p:nvPr>
            <p:ph idx="1"/>
          </p:nvPr>
        </p:nvSpPr>
        <p:spPr>
          <a:xfrm>
            <a:off x="199744" y="560133"/>
            <a:ext cx="4893605" cy="584414"/>
          </a:xfrm>
        </p:spPr>
        <p:txBody>
          <a:bodyPr/>
          <a:lstStyle/>
          <a:p>
            <a:pPr marL="0" indent="0">
              <a:buNone/>
            </a:pPr>
            <a:r>
              <a:rPr lang="en-US" sz="1700" dirty="0">
                <a:solidFill>
                  <a:srgbClr val="00B194"/>
                </a:solidFill>
              </a:rPr>
              <a:t>Whakapuāwai Collaborative Inquiry</a:t>
            </a:r>
          </a:p>
          <a:p>
            <a:pPr marL="0" indent="0">
              <a:buNone/>
            </a:pPr>
            <a:endParaRPr lang="en-US" dirty="0"/>
          </a:p>
        </p:txBody>
      </p:sp>
      <p:sp>
        <p:nvSpPr>
          <p:cNvPr id="8" name="Title 1"/>
          <p:cNvSpPr>
            <a:spLocks noGrp="1"/>
          </p:cNvSpPr>
          <p:nvPr>
            <p:ph type="title"/>
          </p:nvPr>
        </p:nvSpPr>
        <p:spPr>
          <a:xfrm>
            <a:off x="199744" y="0"/>
            <a:ext cx="8229600" cy="758428"/>
          </a:xfrm>
        </p:spPr>
        <p:txBody>
          <a:bodyPr>
            <a:normAutofit/>
          </a:bodyPr>
          <a:lstStyle/>
          <a:p>
            <a:r>
              <a:rPr lang="en-US" dirty="0"/>
              <a:t>WHAKAPUĀWAI: COLLABORATIVE ACTION</a:t>
            </a:r>
            <a:endParaRPr lang="en-US" sz="2000" dirty="0"/>
          </a:p>
        </p:txBody>
      </p:sp>
      <p:sp>
        <p:nvSpPr>
          <p:cNvPr id="9" name="Content Placeholder 2"/>
          <p:cNvSpPr txBox="1">
            <a:spLocks/>
          </p:cNvSpPr>
          <p:nvPr/>
        </p:nvSpPr>
        <p:spPr>
          <a:xfrm>
            <a:off x="349865" y="1318894"/>
            <a:ext cx="3240002" cy="314457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solidFill>
                  <a:srgbClr val="00B194"/>
                </a:solidFill>
              </a:rPr>
              <a:t>Consider SKILLS needed</a:t>
            </a:r>
          </a:p>
          <a:p>
            <a:pPr marL="0" indent="0">
              <a:lnSpc>
                <a:spcPct val="140000"/>
              </a:lnSpc>
              <a:spcBef>
                <a:spcPts val="300"/>
              </a:spcBef>
              <a:spcAft>
                <a:spcPts val="300"/>
              </a:spcAft>
              <a:buFont typeface="Arial"/>
              <a:buNone/>
            </a:pPr>
            <a:r>
              <a:rPr lang="x-none" sz="2600" dirty="0"/>
              <a:t>What skills will be needed to achieve </a:t>
            </a:r>
            <a:r>
              <a:rPr lang="en-US" sz="2600" dirty="0" err="1"/>
              <a:t>th</a:t>
            </a:r>
            <a:r>
              <a:rPr lang="x-none" sz="2600" dirty="0"/>
              <a:t>e vision? </a:t>
            </a:r>
          </a:p>
          <a:p>
            <a:pPr marL="0" indent="0">
              <a:lnSpc>
                <a:spcPct val="140000"/>
              </a:lnSpc>
              <a:spcBef>
                <a:spcPts val="300"/>
              </a:spcBef>
              <a:spcAft>
                <a:spcPts val="300"/>
              </a:spcAft>
              <a:buNone/>
            </a:pPr>
            <a:r>
              <a:rPr lang="x-none" sz="2300" dirty="0"/>
              <a:t>[See </a:t>
            </a:r>
            <a:r>
              <a:rPr lang="x-none" sz="2300" dirty="0">
                <a:solidFill>
                  <a:srgbClr val="005DAA"/>
                </a:solidFill>
              </a:rPr>
              <a:t>Teacher Outline</a:t>
            </a:r>
            <a:r>
              <a:rPr lang="x-none" sz="2300" dirty="0"/>
              <a:t>]</a:t>
            </a:r>
          </a:p>
          <a:p>
            <a:pPr marL="0" indent="0">
              <a:lnSpc>
                <a:spcPct val="140000"/>
              </a:lnSpc>
              <a:spcBef>
                <a:spcPts val="300"/>
              </a:spcBef>
              <a:spcAft>
                <a:spcPts val="300"/>
              </a:spcAft>
              <a:buFont typeface="Arial"/>
              <a:buNone/>
            </a:pPr>
            <a:endParaRPr lang="x-none" sz="2600" dirty="0"/>
          </a:p>
        </p:txBody>
      </p:sp>
      <p:pic>
        <p:nvPicPr>
          <p:cNvPr id="12" name="Picture 11" descr="White_Seagu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9471">
            <a:off x="4414005" y="1990030"/>
            <a:ext cx="979448" cy="878302"/>
          </a:xfrm>
          <a:prstGeom prst="rect">
            <a:avLst/>
          </a:prstGeom>
        </p:spPr>
      </p:pic>
      <p:pic>
        <p:nvPicPr>
          <p:cNvPr id="17" name="Picture 16" descr="White_Seagu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9471">
            <a:off x="4521386" y="1267986"/>
            <a:ext cx="687733" cy="616712"/>
          </a:xfrm>
          <a:prstGeom prst="rect">
            <a:avLst/>
          </a:prstGeom>
        </p:spPr>
      </p:pic>
      <p:pic>
        <p:nvPicPr>
          <p:cNvPr id="18" name="Picture 17" descr="White_Seagu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9471">
            <a:off x="5196525" y="1699780"/>
            <a:ext cx="687733" cy="616712"/>
          </a:xfrm>
          <a:prstGeom prst="rect">
            <a:avLst/>
          </a:prstGeom>
        </p:spPr>
      </p:pic>
      <p:sp>
        <p:nvSpPr>
          <p:cNvPr id="5" name="Rounded Rectangular Callout 4"/>
          <p:cNvSpPr/>
          <p:nvPr/>
        </p:nvSpPr>
        <p:spPr>
          <a:xfrm>
            <a:off x="5687616" y="2256980"/>
            <a:ext cx="3303984" cy="2206486"/>
          </a:xfrm>
          <a:prstGeom prst="wedgeRoundRectCallout">
            <a:avLst>
              <a:gd name="adj1" fmla="val -60348"/>
              <a:gd name="adj2" fmla="val -31894"/>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err="1">
                <a:solidFill>
                  <a:srgbClr val="005DAA"/>
                </a:solidFill>
              </a:rPr>
              <a:t>Ehara</a:t>
            </a:r>
            <a:r>
              <a:rPr lang="en-US" sz="2000" dirty="0">
                <a:solidFill>
                  <a:srgbClr val="005DAA"/>
                </a:solidFill>
              </a:rPr>
              <a:t> </a:t>
            </a:r>
            <a:r>
              <a:rPr lang="en-US" sz="2000" dirty="0" err="1">
                <a:solidFill>
                  <a:srgbClr val="005DAA"/>
                </a:solidFill>
              </a:rPr>
              <a:t>taku</a:t>
            </a:r>
            <a:r>
              <a:rPr lang="en-US" sz="2000" dirty="0">
                <a:solidFill>
                  <a:srgbClr val="005DAA"/>
                </a:solidFill>
              </a:rPr>
              <a:t> </a:t>
            </a:r>
            <a:r>
              <a:rPr lang="en-US" sz="2000" dirty="0" err="1">
                <a:solidFill>
                  <a:srgbClr val="005DAA"/>
                </a:solidFill>
              </a:rPr>
              <a:t>toa</a:t>
            </a:r>
            <a:r>
              <a:rPr lang="en-US" sz="2000" dirty="0">
                <a:solidFill>
                  <a:srgbClr val="005DAA"/>
                </a:solidFill>
              </a:rPr>
              <a:t> i te </a:t>
            </a:r>
            <a:r>
              <a:rPr lang="en-US" sz="2000" dirty="0" err="1">
                <a:solidFill>
                  <a:srgbClr val="005DAA"/>
                </a:solidFill>
              </a:rPr>
              <a:t>toa</a:t>
            </a:r>
            <a:r>
              <a:rPr lang="en-US" sz="2000" dirty="0">
                <a:solidFill>
                  <a:srgbClr val="005DAA"/>
                </a:solidFill>
              </a:rPr>
              <a:t> </a:t>
            </a:r>
            <a:r>
              <a:rPr lang="en-US" sz="2000" dirty="0" err="1">
                <a:solidFill>
                  <a:srgbClr val="005DAA"/>
                </a:solidFill>
              </a:rPr>
              <a:t>takitahi</a:t>
            </a:r>
            <a:r>
              <a:rPr lang="en-US" sz="2000" dirty="0">
                <a:solidFill>
                  <a:srgbClr val="005DAA"/>
                </a:solidFill>
              </a:rPr>
              <a:t>, engari he </a:t>
            </a:r>
            <a:r>
              <a:rPr lang="en-US" sz="2000" dirty="0" err="1">
                <a:solidFill>
                  <a:srgbClr val="005DAA"/>
                </a:solidFill>
              </a:rPr>
              <a:t>toa</a:t>
            </a:r>
            <a:r>
              <a:rPr lang="en-US" sz="2000" dirty="0">
                <a:solidFill>
                  <a:srgbClr val="005DAA"/>
                </a:solidFill>
              </a:rPr>
              <a:t> </a:t>
            </a:r>
            <a:r>
              <a:rPr lang="en-US" sz="2000" dirty="0" err="1">
                <a:solidFill>
                  <a:srgbClr val="005DAA"/>
                </a:solidFill>
              </a:rPr>
              <a:t>takitini</a:t>
            </a:r>
            <a:endParaRPr lang="en-US" sz="2000" dirty="0">
              <a:solidFill>
                <a:srgbClr val="005DAA"/>
              </a:solidFill>
            </a:endParaRPr>
          </a:p>
          <a:p>
            <a:pPr algn="ctr"/>
            <a:r>
              <a:rPr lang="en-US" dirty="0">
                <a:solidFill>
                  <a:srgbClr val="005DAA"/>
                </a:solidFill>
              </a:rPr>
              <a:t>Success does not come from the work of one, but the work of many</a:t>
            </a:r>
          </a:p>
        </p:txBody>
      </p:sp>
      <p:pic>
        <p:nvPicPr>
          <p:cNvPr id="21" name="Picture 20" descr="White_Seagu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39471">
            <a:off x="5835609" y="1241944"/>
            <a:ext cx="986467" cy="884596"/>
          </a:xfrm>
          <a:prstGeom prst="rect">
            <a:avLst/>
          </a:prstGeom>
        </p:spPr>
      </p:pic>
    </p:spTree>
    <p:extLst>
      <p:ext uri="{BB962C8B-B14F-4D97-AF65-F5344CB8AC3E}">
        <p14:creationId xmlns:p14="http://schemas.microsoft.com/office/powerpoint/2010/main" val="29744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ustral prawn fishing in the Northern Prawn Fishery-sc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151" y="1071872"/>
            <a:ext cx="4810934" cy="3188337"/>
          </a:xfrm>
          <a:prstGeom prst="rect">
            <a:avLst/>
          </a:prstGeom>
        </p:spPr>
      </p:pic>
      <p:sp>
        <p:nvSpPr>
          <p:cNvPr id="7" name="Content Placeholder 6"/>
          <p:cNvSpPr>
            <a:spLocks noGrp="1"/>
          </p:cNvSpPr>
          <p:nvPr>
            <p:ph idx="1"/>
          </p:nvPr>
        </p:nvSpPr>
        <p:spPr>
          <a:xfrm>
            <a:off x="199744" y="560133"/>
            <a:ext cx="4893605" cy="584414"/>
          </a:xfrm>
        </p:spPr>
        <p:txBody>
          <a:bodyPr/>
          <a:lstStyle/>
          <a:p>
            <a:pPr marL="0" indent="0">
              <a:buNone/>
            </a:pPr>
            <a:r>
              <a:rPr lang="en-US" sz="1700" dirty="0">
                <a:solidFill>
                  <a:srgbClr val="00B194"/>
                </a:solidFill>
              </a:rPr>
              <a:t>Whakapuāwai Collaborative Inquiry</a:t>
            </a:r>
          </a:p>
          <a:p>
            <a:pPr marL="0" indent="0">
              <a:buNone/>
            </a:pPr>
            <a:endParaRPr lang="en-US" dirty="0"/>
          </a:p>
        </p:txBody>
      </p:sp>
      <p:sp>
        <p:nvSpPr>
          <p:cNvPr id="8" name="Title 1"/>
          <p:cNvSpPr>
            <a:spLocks noGrp="1"/>
          </p:cNvSpPr>
          <p:nvPr>
            <p:ph type="title"/>
          </p:nvPr>
        </p:nvSpPr>
        <p:spPr>
          <a:xfrm>
            <a:off x="199744" y="0"/>
            <a:ext cx="8229600" cy="758428"/>
          </a:xfrm>
        </p:spPr>
        <p:txBody>
          <a:bodyPr>
            <a:normAutofit/>
          </a:bodyPr>
          <a:lstStyle/>
          <a:p>
            <a:r>
              <a:rPr lang="en-US" dirty="0"/>
              <a:t>WHAKAPUĀWAI: COLLABORATIVE ACTION</a:t>
            </a:r>
            <a:endParaRPr lang="en-US" sz="2000" dirty="0"/>
          </a:p>
        </p:txBody>
      </p:sp>
      <p:sp>
        <p:nvSpPr>
          <p:cNvPr id="9" name="Content Placeholder 2"/>
          <p:cNvSpPr txBox="1">
            <a:spLocks/>
          </p:cNvSpPr>
          <p:nvPr/>
        </p:nvSpPr>
        <p:spPr>
          <a:xfrm>
            <a:off x="349865" y="1318894"/>
            <a:ext cx="3019868" cy="3253105"/>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solidFill>
                  <a:srgbClr val="00B194"/>
                </a:solidFill>
              </a:rPr>
              <a:t>How will people think and feel about the planned action?</a:t>
            </a:r>
          </a:p>
          <a:p>
            <a:pPr marL="0" indent="0">
              <a:lnSpc>
                <a:spcPct val="140000"/>
              </a:lnSpc>
              <a:spcBef>
                <a:spcPts val="300"/>
              </a:spcBef>
              <a:spcAft>
                <a:spcPts val="300"/>
              </a:spcAft>
              <a:buFont typeface="Arial"/>
              <a:buNone/>
            </a:pPr>
            <a:r>
              <a:rPr lang="en-US" sz="2600" dirty="0"/>
              <a:t>H</a:t>
            </a:r>
            <a:r>
              <a:rPr lang="x-none" sz="2600" dirty="0"/>
              <a:t>ow will you find this out?</a:t>
            </a:r>
          </a:p>
          <a:p>
            <a:pPr marL="0" indent="0">
              <a:lnSpc>
                <a:spcPct val="140000"/>
              </a:lnSpc>
              <a:spcBef>
                <a:spcPts val="300"/>
              </a:spcBef>
              <a:spcAft>
                <a:spcPts val="300"/>
              </a:spcAft>
              <a:buNone/>
            </a:pPr>
            <a:r>
              <a:rPr lang="x-none" sz="2600" dirty="0"/>
              <a:t>[See </a:t>
            </a:r>
            <a:r>
              <a:rPr lang="x-none" sz="2600" dirty="0">
                <a:solidFill>
                  <a:srgbClr val="005DAA"/>
                </a:solidFill>
              </a:rPr>
              <a:t>Teacher Outline</a:t>
            </a:r>
            <a:r>
              <a:rPr lang="x-none" sz="2600" dirty="0"/>
              <a:t>]</a:t>
            </a:r>
          </a:p>
          <a:p>
            <a:pPr marL="0" indent="0">
              <a:lnSpc>
                <a:spcPct val="140000"/>
              </a:lnSpc>
              <a:spcBef>
                <a:spcPts val="300"/>
              </a:spcBef>
              <a:spcAft>
                <a:spcPts val="300"/>
              </a:spcAft>
              <a:buFont typeface="Arial"/>
              <a:buNone/>
            </a:pPr>
            <a:endParaRPr lang="x-none" sz="2600" dirty="0"/>
          </a:p>
        </p:txBody>
      </p:sp>
      <p:pic>
        <p:nvPicPr>
          <p:cNvPr id="4" name="Picture 3" descr="White_Fish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150" y="3275075"/>
            <a:ext cx="1606385" cy="763728"/>
          </a:xfrm>
          <a:prstGeom prst="rect">
            <a:avLst/>
          </a:prstGeom>
        </p:spPr>
      </p:pic>
    </p:spTree>
    <p:extLst>
      <p:ext uri="{BB962C8B-B14F-4D97-AF65-F5344CB8AC3E}">
        <p14:creationId xmlns:p14="http://schemas.microsoft.com/office/powerpoint/2010/main" val="3296288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99744" y="560133"/>
            <a:ext cx="4893605" cy="584414"/>
          </a:xfrm>
        </p:spPr>
        <p:txBody>
          <a:bodyPr/>
          <a:lstStyle/>
          <a:p>
            <a:pPr marL="0" indent="0">
              <a:buNone/>
            </a:pPr>
            <a:r>
              <a:rPr lang="en-US" sz="1700" dirty="0">
                <a:solidFill>
                  <a:srgbClr val="00B194"/>
                </a:solidFill>
              </a:rPr>
              <a:t>Whakapuāwai Collaborative Inquiry</a:t>
            </a:r>
          </a:p>
          <a:p>
            <a:pPr marL="0" indent="0">
              <a:buNone/>
            </a:pPr>
            <a:endParaRPr lang="en-US" dirty="0"/>
          </a:p>
        </p:txBody>
      </p:sp>
      <p:sp>
        <p:nvSpPr>
          <p:cNvPr id="8" name="Title 1"/>
          <p:cNvSpPr>
            <a:spLocks noGrp="1"/>
          </p:cNvSpPr>
          <p:nvPr>
            <p:ph type="title"/>
          </p:nvPr>
        </p:nvSpPr>
        <p:spPr>
          <a:xfrm>
            <a:off x="182580" y="-34770"/>
            <a:ext cx="8229600" cy="758428"/>
          </a:xfrm>
        </p:spPr>
        <p:txBody>
          <a:bodyPr>
            <a:noAutofit/>
          </a:bodyPr>
          <a:lstStyle/>
          <a:p>
            <a:r>
              <a:rPr lang="en-US" sz="2400" dirty="0"/>
              <a:t>WHAKAPUĀWAI: </a:t>
            </a:r>
            <a:br>
              <a:rPr lang="en-US" sz="2400" dirty="0"/>
            </a:br>
            <a:r>
              <a:rPr lang="en-US" sz="2400" dirty="0"/>
              <a:t>COLLABORATIVE ACTION</a:t>
            </a:r>
          </a:p>
        </p:txBody>
      </p:sp>
      <p:pic>
        <p:nvPicPr>
          <p:cNvPr id="2" name="Picture 1" descr="Screen Shot 2020-10-14 at 8.58.49 PM.png"/>
          <p:cNvPicPr>
            <a:picLocks noChangeAspect="1"/>
          </p:cNvPicPr>
          <p:nvPr/>
        </p:nvPicPr>
        <p:blipFill rotWithShape="1">
          <a:blip r:embed="rId3">
            <a:extLst>
              <a:ext uri="{28A0092B-C50C-407E-A947-70E740481C1C}">
                <a14:useLocalDpi xmlns:a14="http://schemas.microsoft.com/office/drawing/2010/main" val="0"/>
              </a:ext>
            </a:extLst>
          </a:blip>
          <a:srcRect t="3346"/>
          <a:stretch/>
        </p:blipFill>
        <p:spPr>
          <a:xfrm>
            <a:off x="5348015" y="-50799"/>
            <a:ext cx="3795985" cy="4461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p:cNvSpPr txBox="1">
            <a:spLocks/>
          </p:cNvSpPr>
          <p:nvPr/>
        </p:nvSpPr>
        <p:spPr>
          <a:xfrm>
            <a:off x="217856" y="1318895"/>
            <a:ext cx="2813133" cy="294131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solidFill>
                  <a:srgbClr val="00B194"/>
                </a:solidFill>
              </a:rPr>
              <a:t>DECIDE and ACT</a:t>
            </a:r>
          </a:p>
          <a:p>
            <a:pPr marL="171450" indent="-171450">
              <a:lnSpc>
                <a:spcPct val="140000"/>
              </a:lnSpc>
              <a:spcBef>
                <a:spcPts val="300"/>
              </a:spcBef>
              <a:spcAft>
                <a:spcPts val="300"/>
              </a:spcAft>
            </a:pPr>
            <a:r>
              <a:rPr lang="x-none" sz="2600" dirty="0"/>
              <a:t>Make some decisions</a:t>
            </a:r>
          </a:p>
          <a:p>
            <a:pPr marL="171450" indent="-171450">
              <a:lnSpc>
                <a:spcPct val="140000"/>
              </a:lnSpc>
              <a:spcBef>
                <a:spcPts val="300"/>
              </a:spcBef>
              <a:spcAft>
                <a:spcPts val="300"/>
              </a:spcAft>
            </a:pPr>
            <a:r>
              <a:rPr lang="x-none" sz="2600" dirty="0"/>
              <a:t>Create an action plan</a:t>
            </a:r>
          </a:p>
          <a:p>
            <a:pPr marL="171450" indent="-171450">
              <a:lnSpc>
                <a:spcPct val="140000"/>
              </a:lnSpc>
              <a:spcBef>
                <a:spcPts val="300"/>
              </a:spcBef>
              <a:spcAft>
                <a:spcPts val="300"/>
              </a:spcAft>
            </a:pPr>
            <a:r>
              <a:rPr lang="x-none" sz="2600" dirty="0"/>
              <a:t>Carry out the action!</a:t>
            </a:r>
          </a:p>
        </p:txBody>
      </p:sp>
      <p:pic>
        <p:nvPicPr>
          <p:cNvPr id="6" name="Picture 5" descr="Blue_Star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2168">
            <a:off x="1973302" y="3683707"/>
            <a:ext cx="907602" cy="878459"/>
          </a:xfrm>
          <a:prstGeom prst="rect">
            <a:avLst/>
          </a:prstGeom>
        </p:spPr>
      </p:pic>
      <p:pic>
        <p:nvPicPr>
          <p:cNvPr id="11" name="Picture 10" descr="Blue_Star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6331" y="3265838"/>
            <a:ext cx="1235244" cy="1195580"/>
          </a:xfrm>
          <a:prstGeom prst="rect">
            <a:avLst/>
          </a:prstGeom>
        </p:spPr>
      </p:pic>
      <p:pic>
        <p:nvPicPr>
          <p:cNvPr id="12" name="Picture 11" descr="Blue_Star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54013">
            <a:off x="3846336" y="3241092"/>
            <a:ext cx="1474622" cy="1427272"/>
          </a:xfrm>
          <a:prstGeom prst="rect">
            <a:avLst/>
          </a:prstGeom>
        </p:spPr>
      </p:pic>
    </p:spTree>
    <p:extLst>
      <p:ext uri="{BB962C8B-B14F-4D97-AF65-F5344CB8AC3E}">
        <p14:creationId xmlns:p14="http://schemas.microsoft.com/office/powerpoint/2010/main" val="1417273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99744" y="560133"/>
            <a:ext cx="4893605" cy="584414"/>
          </a:xfrm>
        </p:spPr>
        <p:txBody>
          <a:bodyPr/>
          <a:lstStyle/>
          <a:p>
            <a:pPr marL="0" indent="0">
              <a:buNone/>
            </a:pPr>
            <a:r>
              <a:rPr lang="en-US" sz="1700" dirty="0">
                <a:solidFill>
                  <a:srgbClr val="00B194"/>
                </a:solidFill>
              </a:rPr>
              <a:t>Whakapuāwai Collaborative Inquiry</a:t>
            </a:r>
          </a:p>
          <a:p>
            <a:pPr marL="0" indent="0">
              <a:buNone/>
            </a:pPr>
            <a:endParaRPr lang="en-US" dirty="0"/>
          </a:p>
        </p:txBody>
      </p:sp>
      <p:sp>
        <p:nvSpPr>
          <p:cNvPr id="8" name="Title 1"/>
          <p:cNvSpPr>
            <a:spLocks noGrp="1"/>
          </p:cNvSpPr>
          <p:nvPr>
            <p:ph type="title"/>
          </p:nvPr>
        </p:nvSpPr>
        <p:spPr>
          <a:xfrm>
            <a:off x="182580" y="-68636"/>
            <a:ext cx="8229600" cy="758428"/>
          </a:xfrm>
        </p:spPr>
        <p:txBody>
          <a:bodyPr>
            <a:noAutofit/>
          </a:bodyPr>
          <a:lstStyle/>
          <a:p>
            <a:r>
              <a:rPr lang="en-US" sz="2400" dirty="0"/>
              <a:t>WHAKAPUĀWAI: COLLABORATIVE ACTION</a:t>
            </a:r>
          </a:p>
        </p:txBody>
      </p:sp>
      <p:sp>
        <p:nvSpPr>
          <p:cNvPr id="9" name="Content Placeholder 2"/>
          <p:cNvSpPr txBox="1">
            <a:spLocks/>
          </p:cNvSpPr>
          <p:nvPr/>
        </p:nvSpPr>
        <p:spPr>
          <a:xfrm>
            <a:off x="349865" y="1200033"/>
            <a:ext cx="2813133" cy="294131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lnSpc>
                <a:spcPct val="112000"/>
              </a:lnSpc>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lnSpc>
                <a:spcPct val="112000"/>
              </a:lnSpc>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lnSpc>
                <a:spcPct val="112000"/>
              </a:lnSpc>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lnSpc>
                <a:spcPct val="112000"/>
              </a:lnSpc>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spcBef>
                <a:spcPts val="300"/>
              </a:spcBef>
              <a:spcAft>
                <a:spcPts val="300"/>
              </a:spcAft>
              <a:buNone/>
            </a:pPr>
            <a:r>
              <a:rPr lang="x-none" sz="3600" b="1" dirty="0">
                <a:solidFill>
                  <a:srgbClr val="175EAA"/>
                </a:solidFill>
                <a:latin typeface="Arial Narrow"/>
                <a:cs typeface="Arial Narrow"/>
              </a:rPr>
              <a:t>MAHI / ACTIVIT</a:t>
            </a:r>
            <a:r>
              <a:rPr lang="en-AU" sz="3600" b="1" dirty="0">
                <a:solidFill>
                  <a:srgbClr val="175EAA"/>
                </a:solidFill>
                <a:latin typeface="Arial Narrow"/>
                <a:cs typeface="Arial Narrow"/>
              </a:rPr>
              <a:t>Y  </a:t>
            </a:r>
            <a:endParaRPr lang="en-AU" sz="3600" dirty="0"/>
          </a:p>
          <a:p>
            <a:pPr marL="0" indent="0">
              <a:lnSpc>
                <a:spcPct val="140000"/>
              </a:lnSpc>
              <a:spcBef>
                <a:spcPts val="300"/>
              </a:spcBef>
              <a:spcAft>
                <a:spcPts val="300"/>
              </a:spcAft>
              <a:buFont typeface="Arial"/>
              <a:buNone/>
            </a:pPr>
            <a:r>
              <a:rPr lang="x-none" sz="2600" dirty="0">
                <a:solidFill>
                  <a:srgbClr val="00B194"/>
                </a:solidFill>
              </a:rPr>
              <a:t>DECIDE and ACT</a:t>
            </a:r>
          </a:p>
          <a:p>
            <a:pPr marL="171450" indent="-171450">
              <a:lnSpc>
                <a:spcPct val="140000"/>
              </a:lnSpc>
              <a:spcBef>
                <a:spcPts val="300"/>
              </a:spcBef>
              <a:spcAft>
                <a:spcPts val="300"/>
              </a:spcAft>
            </a:pPr>
            <a:r>
              <a:rPr lang="x-none" sz="2600" dirty="0"/>
              <a:t>Make some decisions</a:t>
            </a:r>
          </a:p>
          <a:p>
            <a:pPr marL="171450" indent="-171450">
              <a:lnSpc>
                <a:spcPct val="140000"/>
              </a:lnSpc>
              <a:spcBef>
                <a:spcPts val="300"/>
              </a:spcBef>
              <a:spcAft>
                <a:spcPts val="300"/>
              </a:spcAft>
            </a:pPr>
            <a:r>
              <a:rPr lang="x-none" sz="2600" dirty="0"/>
              <a:t>Create an action plan</a:t>
            </a:r>
          </a:p>
          <a:p>
            <a:pPr marL="171450" indent="-171450">
              <a:lnSpc>
                <a:spcPct val="140000"/>
              </a:lnSpc>
              <a:spcBef>
                <a:spcPts val="300"/>
              </a:spcBef>
              <a:spcAft>
                <a:spcPts val="300"/>
              </a:spcAft>
            </a:pPr>
            <a:r>
              <a:rPr lang="x-none" sz="2600" dirty="0"/>
              <a:t>Carry out the action!</a:t>
            </a:r>
          </a:p>
        </p:txBody>
      </p:sp>
      <p:pic>
        <p:nvPicPr>
          <p:cNvPr id="3" name="Picture 2" descr="Screen Shot 2020-10-14 at 7.19.41 PM.png"/>
          <p:cNvPicPr>
            <a:picLocks noChangeAspect="1"/>
          </p:cNvPicPr>
          <p:nvPr/>
        </p:nvPicPr>
        <p:blipFill rotWithShape="1">
          <a:blip r:embed="rId3">
            <a:extLst>
              <a:ext uri="{28A0092B-C50C-407E-A947-70E740481C1C}">
                <a14:useLocalDpi xmlns:a14="http://schemas.microsoft.com/office/drawing/2010/main" val="0"/>
              </a:ext>
            </a:extLst>
          </a:blip>
          <a:srcRect t="3052" b="3465"/>
          <a:stretch/>
        </p:blipFill>
        <p:spPr>
          <a:xfrm>
            <a:off x="3364098" y="1115351"/>
            <a:ext cx="5694081" cy="39659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Blue_Seabre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598" y="3472035"/>
            <a:ext cx="1687099" cy="1212382"/>
          </a:xfrm>
          <a:prstGeom prst="rect">
            <a:avLst/>
          </a:prstGeom>
        </p:spPr>
      </p:pic>
      <p:pic>
        <p:nvPicPr>
          <p:cNvPr id="10" name="Picture 9" descr="Blue_Seabre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3222" y="3505167"/>
            <a:ext cx="992801" cy="713446"/>
          </a:xfrm>
          <a:prstGeom prst="rect">
            <a:avLst/>
          </a:prstGeom>
        </p:spPr>
      </p:pic>
      <p:pic>
        <p:nvPicPr>
          <p:cNvPr id="11" name="Picture 10" descr="Blue_Seabre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519" y="4078226"/>
            <a:ext cx="949379" cy="682242"/>
          </a:xfrm>
          <a:prstGeom prst="rect">
            <a:avLst/>
          </a:prstGeom>
        </p:spPr>
      </p:pic>
      <p:pic>
        <p:nvPicPr>
          <p:cNvPr id="12" name="Picture 11" descr="Blue_Seabre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533" y="3737105"/>
            <a:ext cx="949379" cy="682242"/>
          </a:xfrm>
          <a:prstGeom prst="rect">
            <a:avLst/>
          </a:prstGeom>
        </p:spPr>
      </p:pic>
    </p:spTree>
    <p:extLst>
      <p:ext uri="{BB962C8B-B14F-4D97-AF65-F5344CB8AC3E}">
        <p14:creationId xmlns:p14="http://schemas.microsoft.com/office/powerpoint/2010/main" val="4074581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4133" y="819575"/>
            <a:ext cx="8297334" cy="3828315"/>
          </a:xfrm>
        </p:spPr>
        <p:txBody>
          <a:bodyPr>
            <a:normAutofit/>
          </a:bodyPr>
          <a:lstStyle/>
          <a:p>
            <a:pPr marL="0" indent="0" algn="ctr">
              <a:buNone/>
            </a:pPr>
            <a:r>
              <a:rPr lang="en-NZ" sz="4900" dirty="0">
                <a:solidFill>
                  <a:srgbClr val="175EAA"/>
                </a:solidFill>
                <a:latin typeface="Local Brewery Five"/>
                <a:cs typeface="Local Brewery Five"/>
              </a:rPr>
              <a:t>He tai moana, he tai ika, 	</a:t>
            </a:r>
            <a:endParaRPr lang="en-IN" sz="4900" dirty="0">
              <a:solidFill>
                <a:srgbClr val="175EAA"/>
              </a:solidFill>
              <a:latin typeface="Local Brewery Five"/>
              <a:cs typeface="Local Brewery Five"/>
            </a:endParaRPr>
          </a:p>
          <a:p>
            <a:pPr marL="0" indent="0" algn="ctr">
              <a:lnSpc>
                <a:spcPct val="100000"/>
              </a:lnSpc>
              <a:spcBef>
                <a:spcPts val="0"/>
              </a:spcBef>
              <a:spcAft>
                <a:spcPts val="0"/>
              </a:spcAft>
              <a:buNone/>
              <a:defRPr/>
            </a:pPr>
            <a:r>
              <a:rPr lang="en-NZ" sz="4900" dirty="0">
                <a:solidFill>
                  <a:srgbClr val="175EAA"/>
                </a:solidFill>
                <a:latin typeface="Local Brewery Five"/>
                <a:cs typeface="Local Brewery Five"/>
              </a:rPr>
              <a:t>He tai timu</a:t>
            </a:r>
            <a:r>
              <a:rPr lang="mi-NZ" sz="4900" dirty="0">
                <a:solidFill>
                  <a:srgbClr val="175EAA"/>
                </a:solidFill>
                <a:latin typeface="Local Brewery Five"/>
                <a:cs typeface="Local Brewery Five"/>
              </a:rPr>
              <a:t>, he ika nunumi</a:t>
            </a:r>
          </a:p>
          <a:p>
            <a:pPr marL="0" indent="0" algn="ctr">
              <a:lnSpc>
                <a:spcPct val="100000"/>
              </a:lnSpc>
              <a:spcBef>
                <a:spcPts val="0"/>
              </a:spcBef>
              <a:spcAft>
                <a:spcPts val="0"/>
              </a:spcAft>
              <a:buNone/>
              <a:defRPr/>
            </a:pPr>
            <a:endParaRPr lang="mi-NZ" sz="1300" dirty="0"/>
          </a:p>
          <a:p>
            <a:pPr marL="0" indent="0" algn="ctr">
              <a:spcBef>
                <a:spcPts val="300"/>
              </a:spcBef>
              <a:buNone/>
            </a:pPr>
            <a:r>
              <a:rPr lang="en-NZ" sz="2600" i="1" dirty="0"/>
              <a:t>A sea that is healthy, is a sea that flourishes with life	</a:t>
            </a:r>
            <a:endParaRPr lang="en-IN" sz="2600" dirty="0"/>
          </a:p>
          <a:p>
            <a:pPr marL="0" indent="0" algn="ctr">
              <a:spcBef>
                <a:spcPts val="300"/>
              </a:spcBef>
              <a:buNone/>
            </a:pPr>
            <a:r>
              <a:rPr lang="en-NZ" sz="2600" i="1" dirty="0"/>
              <a:t>A sea in decline, becomes void of sea life</a:t>
            </a:r>
            <a:r>
              <a:rPr lang="en-IN" sz="2600" dirty="0"/>
              <a:t> </a:t>
            </a:r>
            <a:endParaRPr lang="mi-NZ" sz="2600" dirty="0"/>
          </a:p>
          <a:p>
            <a:pPr marL="0" indent="0" algn="ctr">
              <a:lnSpc>
                <a:spcPct val="100000"/>
              </a:lnSpc>
              <a:spcBef>
                <a:spcPts val="0"/>
              </a:spcBef>
              <a:spcAft>
                <a:spcPts val="0"/>
              </a:spcAft>
              <a:buNone/>
              <a:defRPr/>
            </a:pPr>
            <a:endParaRPr lang="mi-NZ" sz="1800" dirty="0"/>
          </a:p>
          <a:p>
            <a:pPr marL="0" indent="0" algn="ctr">
              <a:lnSpc>
                <a:spcPct val="100000"/>
              </a:lnSpc>
              <a:spcBef>
                <a:spcPts val="0"/>
              </a:spcBef>
              <a:spcAft>
                <a:spcPts val="0"/>
              </a:spcAft>
              <a:buNone/>
              <a:defRPr/>
            </a:pPr>
            <a:r>
              <a:rPr lang="en-NZ" sz="1700" dirty="0"/>
              <a:t>Whaktauki or proverb – it outlines a two way context;  the need for caring for the ocean or the repercussions of mismanagement of resources</a:t>
            </a:r>
            <a:endParaRPr lang="en-IN" sz="1700" dirty="0"/>
          </a:p>
        </p:txBody>
      </p:sp>
      <p:pic>
        <p:nvPicPr>
          <p:cNvPr id="2" name="Picture 1"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0894" y="-144657"/>
            <a:ext cx="1981787" cy="1424150"/>
          </a:xfrm>
          <a:prstGeom prst="rect">
            <a:avLst/>
          </a:prstGeom>
        </p:spPr>
      </p:pic>
      <p:pic>
        <p:nvPicPr>
          <p:cNvPr id="3" name="Picture 2"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414" y="-555690"/>
            <a:ext cx="2090018" cy="1501927"/>
          </a:xfrm>
          <a:prstGeom prst="rect">
            <a:avLst/>
          </a:prstGeom>
        </p:spPr>
      </p:pic>
      <p:pic>
        <p:nvPicPr>
          <p:cNvPr id="11" name="Picture 10" descr="Whit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32413" y="-363960"/>
            <a:ext cx="1957419" cy="1406639"/>
          </a:xfrm>
          <a:prstGeom prst="rect">
            <a:avLst/>
          </a:prstGeom>
        </p:spPr>
      </p:pic>
    </p:spTree>
    <p:extLst>
      <p:ext uri="{BB962C8B-B14F-4D97-AF65-F5344CB8AC3E}">
        <p14:creationId xmlns:p14="http://schemas.microsoft.com/office/powerpoint/2010/main" val="4259101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31666" y="93912"/>
            <a:ext cx="7655133" cy="758428"/>
          </a:xfrm>
        </p:spPr>
        <p:txBody>
          <a:bodyPr>
            <a:normAutofit/>
          </a:bodyPr>
          <a:lstStyle/>
          <a:p>
            <a:r>
              <a:rPr lang="en-AU" sz="3200" noProof="0" dirty="0"/>
              <a:t>HELPFUL STUFF FOR TEACHERS </a:t>
            </a:r>
          </a:p>
        </p:txBody>
      </p:sp>
      <p:pic>
        <p:nvPicPr>
          <p:cNvPr id="8" name="Picture 7" descr="White_Hear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65067">
            <a:off x="198522" y="160378"/>
            <a:ext cx="808858" cy="661793"/>
          </a:xfrm>
          <a:prstGeom prst="rect">
            <a:avLst/>
          </a:prstGeom>
        </p:spPr>
      </p:pic>
      <p:pic>
        <p:nvPicPr>
          <p:cNvPr id="5" name="Picture 4" descr="Screen Shot 2020-12-19 at 4.19.19 PM.png">
            <a:extLst>
              <a:ext uri="{FF2B5EF4-FFF2-40B4-BE49-F238E27FC236}">
                <a16:creationId xmlns:a16="http://schemas.microsoft.com/office/drawing/2014/main" id="{2B54E97D-16EF-5248-AD15-537839C154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54342" y="1028094"/>
            <a:ext cx="5580991" cy="3410857"/>
          </a:xfrm>
          <a:prstGeom prst="rect">
            <a:avLst/>
          </a:prstGeom>
        </p:spPr>
      </p:pic>
    </p:spTree>
    <p:extLst>
      <p:ext uri="{BB962C8B-B14F-4D97-AF65-F5344CB8AC3E}">
        <p14:creationId xmlns:p14="http://schemas.microsoft.com/office/powerpoint/2010/main" val="30745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noProof="0" dirty="0"/>
              <a:t>IN THIS TOPIC WE WILL LEARN ABOUT…</a:t>
            </a: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739626" flipH="1">
            <a:off x="7981503" y="2380866"/>
            <a:ext cx="1410595" cy="114831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23763">
            <a:off x="8084274" y="4150880"/>
            <a:ext cx="746730" cy="502945"/>
          </a:xfrm>
          <a:prstGeom prst="rect">
            <a:avLst/>
          </a:prstGeom>
        </p:spPr>
      </p:pic>
      <p:sp>
        <p:nvSpPr>
          <p:cNvPr id="6" name="Rounded Rectangular Callout 5"/>
          <p:cNvSpPr/>
          <p:nvPr/>
        </p:nvSpPr>
        <p:spPr>
          <a:xfrm>
            <a:off x="70564" y="1041525"/>
            <a:ext cx="7942910" cy="3403476"/>
          </a:xfrm>
          <a:prstGeom prst="wedgeRoundRectCallout">
            <a:avLst>
              <a:gd name="adj1" fmla="val 54124"/>
              <a:gd name="adj2" fmla="val -5378"/>
              <a:gd name="adj3" fmla="val 16667"/>
            </a:avLst>
          </a:prstGeom>
          <a:solidFill>
            <a:srgbClr val="175EAA"/>
          </a:solidFill>
        </p:spPr>
        <p:style>
          <a:lnRef idx="1">
            <a:schemeClr val="accent1"/>
          </a:lnRef>
          <a:fillRef idx="3">
            <a:schemeClr val="accent1"/>
          </a:fillRef>
          <a:effectRef idx="2">
            <a:schemeClr val="accent1"/>
          </a:effectRef>
          <a:fontRef idx="minor">
            <a:schemeClr val="lt1"/>
          </a:fontRef>
        </p:style>
        <p:txBody>
          <a:bodyPr rtlCol="0" anchor="ctr"/>
          <a:lstStyle/>
          <a:p>
            <a:pPr marL="268288" indent="-268288">
              <a:spcBef>
                <a:spcPts val="300"/>
              </a:spcBef>
              <a:spcAft>
                <a:spcPts val="300"/>
              </a:spcAft>
              <a:buFont typeface="+mj-lt"/>
              <a:buAutoNum type="arabicPeriod"/>
            </a:pPr>
            <a:r>
              <a:rPr lang="en-AU" sz="1750" dirty="0">
                <a:solidFill>
                  <a:schemeClr val="bg1"/>
                </a:solidFill>
                <a:latin typeface="Arial Narrow"/>
                <a:cs typeface="Arial Narrow"/>
              </a:rPr>
              <a:t>Develop a sense of connectedness and </a:t>
            </a:r>
            <a:r>
              <a:rPr lang="en-AU" sz="1750" dirty="0" err="1">
                <a:solidFill>
                  <a:schemeClr val="bg1"/>
                </a:solidFill>
                <a:latin typeface="Arial Narrow"/>
                <a:cs typeface="Arial Narrow"/>
              </a:rPr>
              <a:t>tūrangawaewae</a:t>
            </a:r>
            <a:r>
              <a:rPr lang="en-AU" sz="1750" dirty="0">
                <a:solidFill>
                  <a:schemeClr val="bg1"/>
                </a:solidFill>
                <a:latin typeface="Arial Narrow"/>
                <a:cs typeface="Arial Narrow"/>
              </a:rPr>
              <a:t> with the sea and coast </a:t>
            </a:r>
          </a:p>
          <a:p>
            <a:pPr marL="268288" indent="-268288">
              <a:spcBef>
                <a:spcPts val="300"/>
              </a:spcBef>
              <a:spcAft>
                <a:spcPts val="300"/>
              </a:spcAft>
              <a:buFont typeface="+mj-lt"/>
              <a:buAutoNum type="arabicPeriod"/>
            </a:pPr>
            <a:r>
              <a:rPr lang="en-AU" sz="1750" dirty="0">
                <a:solidFill>
                  <a:schemeClr val="bg1"/>
                </a:solidFill>
                <a:latin typeface="Arial Narrow"/>
                <a:cs typeface="Arial Narrow"/>
              </a:rPr>
              <a:t>Understand that different people value and use the sea and coast differently </a:t>
            </a:r>
          </a:p>
          <a:p>
            <a:pPr marL="268288" indent="-268288">
              <a:spcBef>
                <a:spcPts val="300"/>
              </a:spcBef>
              <a:spcAft>
                <a:spcPts val="300"/>
              </a:spcAft>
              <a:buFont typeface="+mj-lt"/>
              <a:buAutoNum type="arabicPeriod"/>
            </a:pPr>
            <a:r>
              <a:rPr lang="en-AU" sz="1750" dirty="0">
                <a:solidFill>
                  <a:schemeClr val="bg1"/>
                </a:solidFill>
                <a:latin typeface="Arial Narrow"/>
                <a:cs typeface="Arial Narrow"/>
              </a:rPr>
              <a:t>Explore different viewpoints people have about the sea and use of ocean resources </a:t>
            </a:r>
          </a:p>
          <a:p>
            <a:pPr marL="268288" indent="-268288">
              <a:spcBef>
                <a:spcPts val="300"/>
              </a:spcBef>
              <a:spcAft>
                <a:spcPts val="300"/>
              </a:spcAft>
              <a:buFont typeface="+mj-lt"/>
              <a:buAutoNum type="arabicPeriod"/>
            </a:pPr>
            <a:r>
              <a:rPr lang="en-AU" sz="1750" dirty="0">
                <a:solidFill>
                  <a:schemeClr val="bg1"/>
                </a:solidFill>
                <a:latin typeface="Arial Narrow"/>
                <a:cs typeface="Arial Narrow"/>
              </a:rPr>
              <a:t>Understand the reciprocal nature of kaitiakitanga </a:t>
            </a:r>
          </a:p>
          <a:p>
            <a:pPr marL="268288" indent="-268288">
              <a:spcBef>
                <a:spcPts val="300"/>
              </a:spcBef>
              <a:spcAft>
                <a:spcPts val="300"/>
              </a:spcAft>
              <a:buFont typeface="+mj-lt"/>
              <a:buAutoNum type="arabicPeriod"/>
            </a:pPr>
            <a:r>
              <a:rPr lang="en-AU" sz="1750" dirty="0">
                <a:solidFill>
                  <a:schemeClr val="bg1"/>
                </a:solidFill>
                <a:latin typeface="Arial Narrow"/>
                <a:cs typeface="Arial Narrow"/>
              </a:rPr>
              <a:t>Investigate personal actions that we can take that make a difference to the health of  the ocean and sustainability kai moana [seafood] resources </a:t>
            </a:r>
          </a:p>
          <a:p>
            <a:pPr marL="268288" indent="-268288">
              <a:spcBef>
                <a:spcPts val="300"/>
              </a:spcBef>
              <a:spcAft>
                <a:spcPts val="300"/>
              </a:spcAft>
              <a:buFont typeface="+mj-lt"/>
              <a:buAutoNum type="arabicPeriod"/>
            </a:pPr>
            <a:r>
              <a:rPr lang="en-AU" sz="1750" dirty="0">
                <a:solidFill>
                  <a:schemeClr val="bg1"/>
                </a:solidFill>
                <a:latin typeface="Arial Narrow"/>
                <a:cs typeface="Arial Narrow"/>
              </a:rPr>
              <a:t>Identify an issue to do with sustainability of kai moana resources &amp; the sea &amp; collaboratively work to plan &amp;carry out an action to help address the issue </a:t>
            </a:r>
          </a:p>
          <a:p>
            <a:pPr marL="268288" indent="-268288">
              <a:spcBef>
                <a:spcPts val="300"/>
              </a:spcBef>
              <a:spcAft>
                <a:spcPts val="300"/>
              </a:spcAft>
              <a:buFont typeface="+mj-lt"/>
              <a:buAutoNum type="arabicPeriod"/>
            </a:pPr>
            <a:r>
              <a:rPr lang="en-AU" sz="1750" dirty="0">
                <a:solidFill>
                  <a:schemeClr val="bg1"/>
                </a:solidFill>
                <a:latin typeface="Arial Narrow"/>
                <a:cs typeface="Arial Narrow"/>
              </a:rPr>
              <a:t>Use specialised words and terms in relation to ocean sustainability </a:t>
            </a:r>
          </a:p>
        </p:txBody>
      </p:sp>
    </p:spTree>
    <p:extLst>
      <p:ext uri="{BB962C8B-B14F-4D97-AF65-F5344CB8AC3E}">
        <p14:creationId xmlns:p14="http://schemas.microsoft.com/office/powerpoint/2010/main" val="323985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96" y="185706"/>
            <a:ext cx="8471204" cy="627528"/>
          </a:xfrm>
        </p:spPr>
        <p:txBody>
          <a:bodyPr>
            <a:normAutofit/>
          </a:bodyPr>
          <a:lstStyle/>
          <a:p>
            <a:r>
              <a:rPr lang="en-US" sz="3200" dirty="0">
                <a:latin typeface="Arial Narrow"/>
                <a:cs typeface="Arial Narrow"/>
              </a:rPr>
              <a:t>MIHI / INTRODUCTION</a:t>
            </a:r>
            <a:r>
              <a:rPr lang="en-US" sz="3200" dirty="0"/>
              <a:t>	</a:t>
            </a:r>
          </a:p>
        </p:txBody>
      </p:sp>
      <p:pic>
        <p:nvPicPr>
          <p:cNvPr id="15" name="Picture 14"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118494" y="663153"/>
            <a:ext cx="1719264" cy="1318991"/>
          </a:xfrm>
          <a:prstGeom prst="rect">
            <a:avLst/>
          </a:prstGeom>
        </p:spPr>
      </p:pic>
      <p:sp>
        <p:nvSpPr>
          <p:cNvPr id="19" name="Oval Callout 18"/>
          <p:cNvSpPr/>
          <p:nvPr/>
        </p:nvSpPr>
        <p:spPr>
          <a:xfrm>
            <a:off x="720065" y="3206148"/>
            <a:ext cx="5071792" cy="1123008"/>
          </a:xfrm>
          <a:prstGeom prst="wedgeEllipseCallout">
            <a:avLst>
              <a:gd name="adj1" fmla="val 56974"/>
              <a:gd name="adj2" fmla="val 4585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175EAA"/>
                </a:solidFill>
                <a:latin typeface="Arial Narrow"/>
                <a:cs typeface="Arial Narrow"/>
              </a:rPr>
              <a:t>No more sushi! No more fishing! </a:t>
            </a:r>
          </a:p>
          <a:p>
            <a:pPr algn="ctr"/>
            <a:r>
              <a:rPr lang="en-US" sz="2000" dirty="0">
                <a:solidFill>
                  <a:srgbClr val="175EAA"/>
                </a:solidFill>
                <a:latin typeface="Arial Narrow"/>
                <a:cs typeface="Arial Narrow"/>
              </a:rPr>
              <a:t>No more fish &amp; chips! No more</a:t>
            </a:r>
            <a:r>
              <a:rPr lang="mr-IN" sz="2000" dirty="0">
                <a:solidFill>
                  <a:srgbClr val="175EAA"/>
                </a:solidFill>
                <a:latin typeface="Arial Narrow"/>
                <a:cs typeface="Arial Narrow"/>
              </a:rPr>
              <a:t>…</a:t>
            </a:r>
            <a:r>
              <a:rPr lang="mi-NZ" sz="2000" dirty="0">
                <a:solidFill>
                  <a:srgbClr val="175EAA"/>
                </a:solidFill>
                <a:latin typeface="Arial Narrow"/>
                <a:cs typeface="Arial Narrow"/>
              </a:rPr>
              <a:t>.?</a:t>
            </a:r>
            <a:endParaRPr lang="en-US" sz="2000" dirty="0">
              <a:solidFill>
                <a:srgbClr val="175EAA"/>
              </a:solidFill>
              <a:latin typeface="Arial Narrow"/>
              <a:cs typeface="Arial Narrow"/>
            </a:endParaRPr>
          </a:p>
        </p:txBody>
      </p:sp>
      <p:sp>
        <p:nvSpPr>
          <p:cNvPr id="21" name="Oval Callout 20"/>
          <p:cNvSpPr/>
          <p:nvPr/>
        </p:nvSpPr>
        <p:spPr>
          <a:xfrm>
            <a:off x="139396" y="1050279"/>
            <a:ext cx="4770446" cy="1849603"/>
          </a:xfrm>
          <a:prstGeom prst="wedgeEllipseCallout">
            <a:avLst>
              <a:gd name="adj1" fmla="val 54653"/>
              <a:gd name="adj2" fmla="val -2996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400" dirty="0">
                <a:solidFill>
                  <a:srgbClr val="175EAA"/>
                </a:solidFill>
                <a:latin typeface="Arial"/>
                <a:cs typeface="Arial"/>
              </a:rPr>
              <a:t>Can you imagine a world without fish?</a:t>
            </a:r>
          </a:p>
        </p:txBody>
      </p:sp>
      <p:sp>
        <p:nvSpPr>
          <p:cNvPr id="22" name="Oval Callout 21"/>
          <p:cNvSpPr/>
          <p:nvPr/>
        </p:nvSpPr>
        <p:spPr>
          <a:xfrm>
            <a:off x="5791858" y="1640204"/>
            <a:ext cx="3136516" cy="1955177"/>
          </a:xfrm>
          <a:prstGeom prst="wedgeEllipseCallout">
            <a:avLst>
              <a:gd name="adj1" fmla="val -54196"/>
              <a:gd name="adj2" fmla="val 1808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rgbClr val="175EAA"/>
                </a:solidFill>
                <a:latin typeface="Arial"/>
                <a:cs typeface="Arial"/>
              </a:rPr>
              <a:t>What would that be like?</a:t>
            </a:r>
          </a:p>
        </p:txBody>
      </p:sp>
      <p:pic>
        <p:nvPicPr>
          <p:cNvPr id="23" name="Picture 22"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2402" y="2219529"/>
            <a:ext cx="1514879" cy="1318991"/>
          </a:xfrm>
          <a:prstGeom prst="rect">
            <a:avLst/>
          </a:prstGeom>
        </p:spPr>
      </p:pic>
      <p:pic>
        <p:nvPicPr>
          <p:cNvPr id="24" name="Picture 23"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190290" y="3776404"/>
            <a:ext cx="1173137" cy="1049064"/>
          </a:xfrm>
          <a:prstGeom prst="rect">
            <a:avLst/>
          </a:prstGeom>
        </p:spPr>
      </p:pic>
      <p:pic>
        <p:nvPicPr>
          <p:cNvPr id="12" name="Picture 11" descr="White_She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784083">
            <a:off x="3990905" y="190024"/>
            <a:ext cx="623543" cy="559966"/>
          </a:xfrm>
          <a:prstGeom prst="rect">
            <a:avLst/>
          </a:prstGeom>
        </p:spPr>
      </p:pic>
    </p:spTree>
    <p:extLst>
      <p:ext uri="{BB962C8B-B14F-4D97-AF65-F5344CB8AC3E}">
        <p14:creationId xmlns:p14="http://schemas.microsoft.com/office/powerpoint/2010/main" val="317477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noProof="0" dirty="0"/>
              <a:t>MIHI / INTRODUCTION</a:t>
            </a:r>
            <a:endParaRPr lang="en-AU" noProof="0" dirty="0"/>
          </a:p>
        </p:txBody>
      </p:sp>
      <p:sp>
        <p:nvSpPr>
          <p:cNvPr id="4" name="Content Placeholder 3"/>
          <p:cNvSpPr>
            <a:spLocks noGrp="1"/>
          </p:cNvSpPr>
          <p:nvPr>
            <p:ph sz="half" idx="4294967295"/>
          </p:nvPr>
        </p:nvSpPr>
        <p:spPr>
          <a:xfrm>
            <a:off x="457204" y="933112"/>
            <a:ext cx="7844615" cy="3797344"/>
          </a:xfrm>
          <a:prstGeom prst="rect">
            <a:avLst/>
          </a:prstGeom>
        </p:spPr>
        <p:txBody>
          <a:bodyPr>
            <a:normAutofit/>
          </a:bodyPr>
          <a:lstStyle/>
          <a:p>
            <a:pPr marL="0" indent="0" algn="ctr">
              <a:buNone/>
            </a:pPr>
            <a:r>
              <a:rPr lang="en-AU" sz="2700" noProof="0" dirty="0">
                <a:solidFill>
                  <a:srgbClr val="175EAA"/>
                </a:solidFill>
                <a:latin typeface="Arial"/>
                <a:cs typeface="Arial"/>
              </a:rPr>
              <a:t>The good news is… </a:t>
            </a:r>
            <a:r>
              <a:rPr lang="en-AU" sz="2300" noProof="0" dirty="0">
                <a:latin typeface="Arial"/>
                <a:cs typeface="Arial"/>
              </a:rPr>
              <a:t>some special people are working hard to make sure this doesn’t happen!</a:t>
            </a:r>
          </a:p>
          <a:p>
            <a:pPr marL="0" indent="0" algn="ctr">
              <a:buNone/>
            </a:pPr>
            <a:r>
              <a:rPr lang="en-AU" noProof="0" dirty="0">
                <a:solidFill>
                  <a:srgbClr val="175EAA"/>
                </a:solidFill>
                <a:latin typeface="Arial Narrow"/>
                <a:cs typeface="Arial Narrow"/>
              </a:rPr>
              <a:t>In this topic look </a:t>
            </a:r>
            <a:r>
              <a:rPr lang="en-AU" noProof="0" dirty="0">
                <a:solidFill>
                  <a:srgbClr val="005DAA"/>
                </a:solidFill>
                <a:latin typeface="Arial Narrow"/>
                <a:cs typeface="Arial Narrow"/>
              </a:rPr>
              <a:t>more closely at our relationship with the ocean and how we can ensure our ocean and kai moana are managed sustainably</a:t>
            </a:r>
          </a:p>
          <a:p>
            <a:pPr marL="0" indent="0" algn="ctr">
              <a:buNone/>
            </a:pPr>
            <a:r>
              <a:rPr lang="en-AU" sz="2300" noProof="0" dirty="0">
                <a:latin typeface="Arial"/>
                <a:cs typeface="Arial"/>
              </a:rPr>
              <a:t>Let’s take a moment to think about our connection </a:t>
            </a:r>
          </a:p>
          <a:p>
            <a:pPr marL="0" indent="0" algn="ctr">
              <a:buNone/>
            </a:pPr>
            <a:r>
              <a:rPr lang="en-AU" sz="2300" noProof="0" dirty="0">
                <a:latin typeface="Arial"/>
                <a:cs typeface="Arial"/>
              </a:rPr>
              <a:t>with the sea</a:t>
            </a:r>
            <a:r>
              <a:rPr lang="en-AU" sz="2300" dirty="0"/>
              <a:t>?</a:t>
            </a:r>
            <a:endParaRPr lang="en-AU" sz="2700" noProof="0" dirty="0">
              <a:solidFill>
                <a:srgbClr val="FF0000"/>
              </a:solidFill>
              <a:latin typeface="Arial"/>
              <a:cs typeface="Arial"/>
            </a:endParaRPr>
          </a:p>
        </p:txBody>
      </p:sp>
      <p:pic>
        <p:nvPicPr>
          <p:cNvPr id="5" name="Picture 4" descr="Blue_Seabre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490106" flipH="1">
            <a:off x="7776058" y="3500934"/>
            <a:ext cx="1394421" cy="1399805"/>
          </a:xfrm>
          <a:prstGeom prst="rect">
            <a:avLst/>
          </a:prstGeom>
        </p:spPr>
      </p:pic>
      <p:pic>
        <p:nvPicPr>
          <p:cNvPr id="7" name="Picture 6" descr="White_Shel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784083">
            <a:off x="4888374" y="210296"/>
            <a:ext cx="623543" cy="559966"/>
          </a:xfrm>
          <a:prstGeom prst="rect">
            <a:avLst/>
          </a:prstGeom>
        </p:spPr>
      </p:pic>
    </p:spTree>
    <p:extLst>
      <p:ext uri="{BB962C8B-B14F-4D97-AF65-F5344CB8AC3E}">
        <p14:creationId xmlns:p14="http://schemas.microsoft.com/office/powerpoint/2010/main" val="293390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lue_Fish5 copy 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40" y="852340"/>
            <a:ext cx="9565087" cy="3933255"/>
          </a:xfrm>
          <a:prstGeom prst="rect">
            <a:avLst/>
          </a:prstGeom>
        </p:spPr>
      </p:pic>
      <p:sp>
        <p:nvSpPr>
          <p:cNvPr id="5" name="Content Placeholder 4"/>
          <p:cNvSpPr>
            <a:spLocks noGrp="1"/>
          </p:cNvSpPr>
          <p:nvPr>
            <p:ph sz="half" idx="1"/>
          </p:nvPr>
        </p:nvSpPr>
        <p:spPr>
          <a:xfrm>
            <a:off x="602581" y="2392188"/>
            <a:ext cx="3923288" cy="2226235"/>
          </a:xfrm>
        </p:spPr>
        <p:txBody>
          <a:bodyPr>
            <a:noAutofit/>
          </a:bodyPr>
          <a:lstStyle/>
          <a:p>
            <a:pPr marL="0" indent="0" algn="ctr">
              <a:spcBef>
                <a:spcPts val="300"/>
              </a:spcBef>
              <a:spcAft>
                <a:spcPts val="300"/>
              </a:spcAft>
              <a:buNone/>
            </a:pPr>
            <a:r>
              <a:rPr lang="en-US" sz="2200" b="1" dirty="0">
                <a:solidFill>
                  <a:srgbClr val="00B6DE"/>
                </a:solidFill>
                <a:latin typeface="Arial Narrow"/>
                <a:cs typeface="Arial Narrow"/>
              </a:rPr>
              <a:t>HE PĀTAI / CONSIDER THIS</a:t>
            </a:r>
          </a:p>
          <a:p>
            <a:pPr marL="0" indent="0" algn="ctr">
              <a:spcBef>
                <a:spcPts val="300"/>
              </a:spcBef>
              <a:spcAft>
                <a:spcPts val="300"/>
              </a:spcAft>
              <a:buNone/>
            </a:pPr>
            <a:r>
              <a:rPr lang="en-US" sz="2000" dirty="0"/>
              <a:t>What kai moana [seafood] have you eaten or caught lately? </a:t>
            </a:r>
          </a:p>
          <a:p>
            <a:pPr marL="0" indent="0" algn="ctr">
              <a:spcBef>
                <a:spcPts val="300"/>
              </a:spcBef>
              <a:spcAft>
                <a:spcPts val="300"/>
              </a:spcAft>
              <a:buNone/>
            </a:pPr>
            <a:r>
              <a:rPr lang="en-US" sz="2000" dirty="0"/>
              <a:t>What beaches have you visited &amp; why? </a:t>
            </a:r>
          </a:p>
        </p:txBody>
      </p:sp>
      <p:sp>
        <p:nvSpPr>
          <p:cNvPr id="9" name="Content Placeholder 4"/>
          <p:cNvSpPr txBox="1">
            <a:spLocks/>
          </p:cNvSpPr>
          <p:nvPr/>
        </p:nvSpPr>
        <p:spPr>
          <a:xfrm>
            <a:off x="5156427" y="2965460"/>
            <a:ext cx="3583715" cy="1789161"/>
          </a:xfrm>
          <a:prstGeom prst="rect">
            <a:avLst/>
          </a:prstGeom>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1800" dirty="0"/>
          </a:p>
        </p:txBody>
      </p:sp>
      <p:sp>
        <p:nvSpPr>
          <p:cNvPr id="13" name="Content Placeholder 4"/>
          <p:cNvSpPr txBox="1">
            <a:spLocks/>
          </p:cNvSpPr>
          <p:nvPr/>
        </p:nvSpPr>
        <p:spPr>
          <a:xfrm>
            <a:off x="4525869" y="1129592"/>
            <a:ext cx="4202946" cy="2265472"/>
          </a:xfrm>
          <a:prstGeom prst="rect">
            <a:avLst/>
          </a:prstGeom>
          <a:noFill/>
          <a:ln>
            <a:noFill/>
          </a:ln>
        </p:spPr>
        <p:txBody>
          <a:bodyPr vert="horz" lIns="91440" tIns="45720" rIns="91440" bIns="45720" rtlCol="0">
            <a:noAutofit/>
          </a:bodyPr>
          <a:lstStyle>
            <a:lvl1pPr marL="342900" indent="-342900" algn="l" defTabSz="457200" rtl="0" eaLnBrk="1" latinLnBrk="0" hangingPunct="1">
              <a:lnSpc>
                <a:spcPct val="112000"/>
              </a:lnSpc>
              <a:spcBef>
                <a:spcPts val="600"/>
              </a:spcBef>
              <a:spcAft>
                <a:spcPts val="600"/>
              </a:spcAft>
              <a:buFont typeface="Arial"/>
              <a:buChar char="•"/>
              <a:defRPr sz="2800" kern="1200">
                <a:solidFill>
                  <a:schemeClr val="tx1"/>
                </a:solidFill>
                <a:latin typeface="Meta office pro"/>
                <a:ea typeface="+mn-ea"/>
                <a:cs typeface="Meta office pro"/>
              </a:defRPr>
            </a:lvl1pPr>
            <a:lvl2pPr marL="742950" indent="-285750" algn="l" defTabSz="457200" rtl="0" eaLnBrk="1" latinLnBrk="0" hangingPunct="1">
              <a:lnSpc>
                <a:spcPct val="112000"/>
              </a:lnSpc>
              <a:spcBef>
                <a:spcPts val="600"/>
              </a:spcBef>
              <a:spcAft>
                <a:spcPts val="600"/>
              </a:spcAft>
              <a:buFont typeface="Arial"/>
              <a:buChar char="–"/>
              <a:defRPr sz="2400" kern="1200">
                <a:solidFill>
                  <a:schemeClr val="tx1"/>
                </a:solidFill>
                <a:latin typeface="Meta office pro"/>
                <a:ea typeface="+mn-ea"/>
                <a:cs typeface="Meta office pro"/>
              </a:defRPr>
            </a:lvl2pPr>
            <a:lvl3pPr marL="1143000" indent="-228600" algn="l" defTabSz="457200" rtl="0" eaLnBrk="1" latinLnBrk="0" hangingPunct="1">
              <a:lnSpc>
                <a:spcPct val="112000"/>
              </a:lnSpc>
              <a:spcBef>
                <a:spcPts val="600"/>
              </a:spcBef>
              <a:spcAft>
                <a:spcPts val="600"/>
              </a:spcAft>
              <a:buFont typeface="Arial"/>
              <a:buChar char="•"/>
              <a:defRPr sz="2000" kern="1200">
                <a:solidFill>
                  <a:schemeClr val="tx1"/>
                </a:solidFill>
                <a:latin typeface="Meta office pro"/>
                <a:ea typeface="+mn-ea"/>
                <a:cs typeface="Meta office pro"/>
              </a:defRPr>
            </a:lvl3pPr>
            <a:lvl4pPr marL="16002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4pPr>
            <a:lvl5pPr marL="2057400" indent="-228600" algn="l" defTabSz="457200" rtl="0" eaLnBrk="1" latinLnBrk="0" hangingPunct="1">
              <a:lnSpc>
                <a:spcPct val="112000"/>
              </a:lnSpc>
              <a:spcBef>
                <a:spcPts val="600"/>
              </a:spcBef>
              <a:spcAft>
                <a:spcPts val="600"/>
              </a:spcAft>
              <a:buFont typeface="Arial"/>
              <a:buChar char="»"/>
              <a:defRPr sz="1800" kern="1200">
                <a:solidFill>
                  <a:schemeClr val="tx1"/>
                </a:solidFill>
                <a:latin typeface="Meta office pro"/>
                <a:ea typeface="+mn-ea"/>
                <a:cs typeface="Meta office pro"/>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300"/>
              </a:spcBef>
              <a:spcAft>
                <a:spcPts val="300"/>
              </a:spcAft>
              <a:buNone/>
            </a:pPr>
            <a:r>
              <a:rPr lang="en-US" sz="2200" b="1" dirty="0">
                <a:solidFill>
                  <a:srgbClr val="00B194"/>
                </a:solidFill>
                <a:latin typeface="Arial Narrow"/>
                <a:cs typeface="Arial Narrow"/>
              </a:rPr>
              <a:t>KŌRERORERO / DISCUSSION</a:t>
            </a:r>
          </a:p>
          <a:p>
            <a:pPr marL="0" indent="0" algn="ctr">
              <a:spcBef>
                <a:spcPts val="300"/>
              </a:spcBef>
              <a:spcAft>
                <a:spcPts val="300"/>
              </a:spcAft>
              <a:buNone/>
            </a:pPr>
            <a:r>
              <a:rPr lang="en-US" sz="2000" dirty="0">
                <a:latin typeface="Arial"/>
                <a:cs typeface="Arial"/>
              </a:rPr>
              <a:t>I</a:t>
            </a:r>
            <a:r>
              <a:rPr lang="mi-NZ" sz="2000" dirty="0">
                <a:latin typeface="Arial"/>
                <a:cs typeface="Arial"/>
              </a:rPr>
              <a:t>n te ao </a:t>
            </a:r>
            <a:r>
              <a:rPr lang="en-US" sz="2000" dirty="0">
                <a:latin typeface="Arial"/>
                <a:cs typeface="Arial"/>
              </a:rPr>
              <a:t>Māori [the Māori world]:</a:t>
            </a:r>
          </a:p>
          <a:p>
            <a:pPr marL="0" indent="0" algn="ctr">
              <a:spcBef>
                <a:spcPts val="300"/>
              </a:spcBef>
              <a:spcAft>
                <a:spcPts val="300"/>
              </a:spcAft>
              <a:buNone/>
            </a:pPr>
            <a:r>
              <a:rPr lang="en-US" sz="1800" dirty="0">
                <a:latin typeface="Arial"/>
                <a:cs typeface="Arial"/>
              </a:rPr>
              <a:t>- All things are inter-connected</a:t>
            </a:r>
          </a:p>
          <a:p>
            <a:pPr marL="0" indent="0" algn="ctr">
              <a:spcBef>
                <a:spcPts val="300"/>
              </a:spcBef>
              <a:spcAft>
                <a:spcPts val="300"/>
              </a:spcAft>
              <a:buNone/>
            </a:pPr>
            <a:r>
              <a:rPr lang="en-US" sz="1800" dirty="0">
                <a:latin typeface="Arial"/>
                <a:cs typeface="Arial"/>
              </a:rPr>
              <a:t>- We are related to the sea through whakapapa [family tree]</a:t>
            </a:r>
          </a:p>
        </p:txBody>
      </p:sp>
      <p:sp>
        <p:nvSpPr>
          <p:cNvPr id="14" name="Title 1"/>
          <p:cNvSpPr>
            <a:spLocks noGrp="1"/>
          </p:cNvSpPr>
          <p:nvPr>
            <p:ph type="title"/>
          </p:nvPr>
        </p:nvSpPr>
        <p:spPr>
          <a:xfrm>
            <a:off x="204851" y="93912"/>
            <a:ext cx="8939149" cy="758428"/>
          </a:xfrm>
        </p:spPr>
        <p:txBody>
          <a:bodyPr>
            <a:normAutofit fontScale="90000"/>
          </a:bodyPr>
          <a:lstStyle/>
          <a:p>
            <a:r>
              <a:rPr lang="en-AU" sz="3100" noProof="0" dirty="0"/>
              <a:t>KO ĀU TE MOANA, KO MOANA TE ĀU</a:t>
            </a:r>
            <a:br>
              <a:rPr lang="en-AU" noProof="0" dirty="0"/>
            </a:br>
            <a:r>
              <a:rPr lang="en-AU" sz="2000" dirty="0"/>
              <a:t>Focus Question: How do I feel connected to the sea? How do different people value the sea? </a:t>
            </a:r>
            <a:br>
              <a:rPr lang="en-AU" sz="2000" dirty="0"/>
            </a:br>
            <a:r>
              <a:rPr lang="en-AU" sz="2000" dirty="0"/>
              <a:t>What different viewpoints do people hold about the sea? What is my viewpoint?</a:t>
            </a:r>
            <a:endParaRPr lang="en-AU" sz="2000" noProof="0" dirty="0"/>
          </a:p>
        </p:txBody>
      </p:sp>
      <p:pic>
        <p:nvPicPr>
          <p:cNvPr id="16" name="Picture 15" descr="Blue_Butterfly 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24" y="1293945"/>
            <a:ext cx="1261116" cy="1074410"/>
          </a:xfrm>
          <a:prstGeom prst="rect">
            <a:avLst/>
          </a:prstGeom>
        </p:spPr>
      </p:pic>
      <p:pic>
        <p:nvPicPr>
          <p:cNvPr id="3" name="Picture 2" descr="Blue_Lobs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04093">
            <a:off x="3193150" y="1200257"/>
            <a:ext cx="847315" cy="1337982"/>
          </a:xfrm>
          <a:prstGeom prst="rect">
            <a:avLst/>
          </a:prstGeom>
        </p:spPr>
      </p:pic>
      <p:pic>
        <p:nvPicPr>
          <p:cNvPr id="4" name="Picture 3" descr="Blue_Shel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3236" y="1338768"/>
            <a:ext cx="933922" cy="838699"/>
          </a:xfrm>
          <a:prstGeom prst="rect">
            <a:avLst/>
          </a:prstGeom>
        </p:spPr>
      </p:pic>
      <p:pic>
        <p:nvPicPr>
          <p:cNvPr id="8" name="Picture 7" descr="iStock Barracuda fish swimming in a swirl-scr SMALL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80811">
            <a:off x="6906460" y="3200400"/>
            <a:ext cx="1833682" cy="1223788"/>
          </a:xfrm>
          <a:prstGeom prst="rect">
            <a:avLst/>
          </a:prstGeom>
        </p:spPr>
      </p:pic>
    </p:spTree>
    <p:extLst>
      <p:ext uri="{BB962C8B-B14F-4D97-AF65-F5344CB8AC3E}">
        <p14:creationId xmlns:p14="http://schemas.microsoft.com/office/powerpoint/2010/main" val="22339257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dissolve">
                                      <p:cBhvr>
                                        <p:cTn id="22" dur="500"/>
                                        <p:tgtEl>
                                          <p:spTgt spid="13">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dissolve">
                                      <p:cBhvr>
                                        <p:cTn id="25" dur="500"/>
                                        <p:tgtEl>
                                          <p:spTgt spid="13">
                                            <p:txEl>
                                              <p:pRg st="1" end="1"/>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dissolve">
                                      <p:cBhvr>
                                        <p:cTn id="28" dur="500"/>
                                        <p:tgtEl>
                                          <p:spTgt spid="13">
                                            <p:txEl>
                                              <p:pRg st="2" end="2"/>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dissolve">
                                      <p:cBhvr>
                                        <p:cTn id="31"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114004</TotalTime>
  <Words>3614</Words>
  <Application>Microsoft Macintosh PowerPoint</Application>
  <PresentationFormat>On-screen Show (16:9)</PresentationFormat>
  <Paragraphs>514</Paragraphs>
  <Slides>47</Slides>
  <Notes>46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Arial Narrow</vt:lpstr>
      <vt:lpstr>Avenir Light</vt:lpstr>
      <vt:lpstr>Calibri</vt:lpstr>
      <vt:lpstr>Cambria</vt:lpstr>
      <vt:lpstr>Local Brewery Five</vt:lpstr>
      <vt:lpstr>Meta office pro</vt:lpstr>
      <vt:lpstr>Meta Pro</vt:lpstr>
      <vt:lpstr>MetaPro-Normal</vt:lpstr>
      <vt:lpstr>Office Theme</vt:lpstr>
      <vt:lpstr>PowerPoint Presentation</vt:lpstr>
      <vt:lpstr>PowerPoint Presentation</vt:lpstr>
      <vt:lpstr>HELPFUL STUFF FOR TEACHERS</vt:lpstr>
      <vt:lpstr>HELPFUL STUFF FOR TEACHERS </vt:lpstr>
      <vt:lpstr>HELPFUL STUFF FOR TEACHERS </vt:lpstr>
      <vt:lpstr>IN THIS TOPIC WE WILL LEARN ABOUT…</vt:lpstr>
      <vt:lpstr>MIHI / INTRODUCTION </vt:lpstr>
      <vt:lpstr>MIHI / INTRODUCTION</vt:lpstr>
      <vt:lpstr>KO ĀU TE MOANA, KO MOANA TE ĀU Focus Question: How do I feel connected to the sea? How do different people value the sea?  What different viewpoints do people hold about the sea? What is my viewpoint?</vt:lpstr>
      <vt:lpstr>KO ĀU TE MOANA, KO MOANA TE ĀU</vt:lpstr>
      <vt:lpstr>KO ĀU TE MOANA, KO MOANA TE ĀU Focus Question:  What is my relationship with the sea?</vt:lpstr>
      <vt:lpstr>KO ĀU TE MOANA, KO MOANA TE ĀU</vt:lpstr>
      <vt:lpstr>KO ĀU TE MOANA, KO MOANA TE ĀU</vt:lpstr>
      <vt:lpstr>KO ĀU TE MOANA, KO MOANA TE ĀU</vt:lpstr>
      <vt:lpstr>KAITIAKITANGA &amp; SUSTAINABILITY Focus Question: What is my role in our kaitiakitanga of the ocean??</vt:lpstr>
      <vt:lpstr>KAITIAKITANGA &amp; SUSTAINABILITY</vt:lpstr>
      <vt:lpstr>KAITIAKITANGA &amp; SUSTAINABILITY</vt:lpstr>
      <vt:lpstr>KAITIAKITANGA &amp; SUSTAINABILITY</vt:lpstr>
      <vt:lpstr>KAITIAKITANGA &amp; SUSTAINABILITY</vt:lpstr>
      <vt:lpstr>KAITIAKITANGA &amp; SUSTAINABILITY</vt:lpstr>
      <vt:lpstr>KAITIAKITANGA &amp; SUSTAINABILITY</vt:lpstr>
      <vt:lpstr>KAITIAKITANGA &amp; SUSTAINABILITY</vt:lpstr>
      <vt:lpstr>TAKING ACTION: FISHING Focus Question: What actions can I take to help the health of kai moana [seafood] resources?</vt:lpstr>
      <vt:lpstr>PowerPoint Presentation</vt:lpstr>
      <vt:lpstr>PowerPoint Presentation</vt:lpstr>
      <vt:lpstr>TAKING ACTION: FISHING</vt:lpstr>
      <vt:lpstr>TAKING ACTION: CONSUMER CHOICE Focus Question: What actions can I take to help the health of kai moana [seafood] resources?</vt:lpstr>
      <vt:lpstr>TAKING ACTION: CONSUMER CHOICE</vt:lpstr>
      <vt:lpstr>TAKING ACTION: CONSUMER CHOICE</vt:lpstr>
      <vt:lpstr>TAKING ACTION: CONSUMER CHOICE</vt:lpstr>
      <vt:lpstr>TAKING ACTION: CONSUMER CHOICE</vt:lpstr>
      <vt:lpstr>TAKING ACTION: CONSUMER CHOICE</vt:lpstr>
      <vt:lpstr>TAKING ACTION:  CONSUMER CHOICE</vt:lpstr>
      <vt:lpstr>TAKING ACTION:  CONSUMER CHOICE</vt:lpstr>
      <vt:lpstr>TAKING ACTION: CONSUMER CHOICE</vt:lpstr>
      <vt:lpstr>TAKING ACTION: CONSUMER CHOICE</vt:lpstr>
      <vt:lpstr>WHAKAPUĀWAI: COLLABORATIVE ACTION Focus Question: How can we collaboratively work to plan &amp; carry out an action to help address an marine environmental issue?</vt:lpstr>
      <vt:lpstr>WHAKAPUĀWAI: COLLABORATIVE ACTION</vt:lpstr>
      <vt:lpstr>WHAKAPUĀWAI: COLLABORATIVE ACTION</vt:lpstr>
      <vt:lpstr>WHAKAPUĀWAI: COLLABORATIVE ACTION</vt:lpstr>
      <vt:lpstr>WHAKAPUĀWAI: COLLABORATIVE ACTION</vt:lpstr>
      <vt:lpstr>WHAKAPUĀWAI: COLLABORATIVE ACTION</vt:lpstr>
      <vt:lpstr>WHAKAPUĀWAI: COLLABORATIVE ACTION</vt:lpstr>
      <vt:lpstr>WHAKAPUĀWAI: COLLABORATIVE ACTION</vt:lpstr>
      <vt:lpstr>WHAKAPUĀWAI:  COLLABORATIVE ACTION</vt:lpstr>
      <vt:lpstr>WHAKAPUĀWAI: COLLABORATIVE ACTION</vt:lpstr>
      <vt:lpstr>PowerPoint Presentation</vt:lpstr>
    </vt:vector>
  </TitlesOfParts>
  <Company>Indigo Pacific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Rika Milne</dc:creator>
  <cp:lastModifiedBy>Rika Milne</cp:lastModifiedBy>
  <cp:revision>508</cp:revision>
  <cp:lastPrinted>2021-08-30T20:44:29Z</cp:lastPrinted>
  <dcterms:created xsi:type="dcterms:W3CDTF">2020-04-01T02:04:56Z</dcterms:created>
  <dcterms:modified xsi:type="dcterms:W3CDTF">2024-06-02T07:17:17Z</dcterms:modified>
</cp:coreProperties>
</file>