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" saveSubsetFonts="1" autoCompressPictures="0">
  <p:sldMasterIdLst>
    <p:sldMasterId id="2147483648" r:id="rId1"/>
  </p:sldMasterIdLst>
  <p:notesMasterIdLst>
    <p:notesMasterId r:id="rId13"/>
  </p:notesMasterIdLst>
  <p:sldIdLst>
    <p:sldId id="413" r:id="rId2"/>
    <p:sldId id="415" r:id="rId3"/>
    <p:sldId id="414" r:id="rId4"/>
    <p:sldId id="432" r:id="rId5"/>
    <p:sldId id="436" r:id="rId6"/>
    <p:sldId id="437" r:id="rId7"/>
    <p:sldId id="438" r:id="rId8"/>
    <p:sldId id="440" r:id="rId9"/>
    <p:sldId id="433" r:id="rId10"/>
    <p:sldId id="441" r:id="rId11"/>
    <p:sldId id="40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5DAA"/>
    <a:srgbClr val="00B194"/>
    <a:srgbClr val="00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59925" autoAdjust="0"/>
  </p:normalViewPr>
  <p:slideViewPr>
    <p:cSldViewPr snapToGrid="0" snapToObjects="1">
      <p:cViewPr varScale="1">
        <p:scale>
          <a:sx n="89" d="100"/>
          <a:sy n="89" d="100"/>
        </p:scale>
        <p:origin x="219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2" d="100"/>
          <a:sy n="82" d="100"/>
        </p:scale>
        <p:origin x="-2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0999" y="4343400"/>
            <a:ext cx="6096001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protection.govt.nz/resources-2/school-resources/year-9-10-school-resources/module-2-consumer-powe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0000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0000"/>
                </a:solidFill>
                <a:latin typeface="MetaPro-Normal"/>
                <a:cs typeface="MetaPro-Normal"/>
              </a:rPr>
              <a:t>Adapted from an activity by MBI on consumer</a:t>
            </a:r>
            <a:r>
              <a:rPr lang="en-US" sz="1200" b="0" baseline="0" dirty="0">
                <a:solidFill>
                  <a:srgbClr val="000000"/>
                </a:solidFill>
                <a:latin typeface="MetaPro-Normal"/>
                <a:cs typeface="MetaPro-Normal"/>
              </a:rPr>
              <a:t> protection.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</a:rPr>
              <a:t>See </a:t>
            </a: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  <a:hlinkClick r:id="rId3"/>
              </a:rPr>
              <a:t>https://www.consumerprotection.govt.nz/resources-2/school-resources/year-9-10-school-resources/module-2-consumer-power/</a:t>
            </a:r>
            <a:r>
              <a:rPr lang="en-US" sz="1200" b="0" baseline="0" dirty="0">
                <a:solidFill>
                  <a:srgbClr val="175EAA"/>
                </a:solidFill>
                <a:latin typeface="MetaPro-Normal"/>
                <a:cs typeface="MetaPro-Normal"/>
              </a:rPr>
              <a:t> </a:t>
            </a:r>
            <a:endParaRPr lang="en-US" sz="1200" b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/docs/default-source/default-document-library/about-the-</a:t>
            </a:r>
            <a:r>
              <a:rPr lang="en-US" dirty="0" err="1"/>
              <a:t>msc</a:t>
            </a:r>
            <a:r>
              <a:rPr lang="en-US" dirty="0"/>
              <a:t>/msc-consumer-survey-2016-infographic-seafood-consumers-put-sustainability-before-price-and-brand.pdf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  <a:p>
            <a:r>
              <a:rPr lang="en-US" dirty="0"/>
              <a:t>Reasons might include:</a:t>
            </a:r>
          </a:p>
          <a:p>
            <a:endParaRPr lang="en-US" dirty="0"/>
          </a:p>
          <a:p>
            <a:r>
              <a:rPr lang="en-US" dirty="0"/>
              <a:t>MSC label / environmentally</a:t>
            </a:r>
            <a:r>
              <a:rPr lang="en-US" baseline="0" dirty="0"/>
              <a:t> driven decisions</a:t>
            </a:r>
          </a:p>
          <a:p>
            <a:r>
              <a:rPr lang="en-US" baseline="0" dirty="0"/>
              <a:t>Price </a:t>
            </a:r>
            <a:r>
              <a:rPr lang="mr-IN" baseline="0" dirty="0"/>
              <a:t>–</a:t>
            </a:r>
            <a:r>
              <a:rPr lang="en-US" baseline="0" dirty="0"/>
              <a:t> economically driven decisions</a:t>
            </a:r>
          </a:p>
          <a:p>
            <a:r>
              <a:rPr lang="en-US" baseline="0" dirty="0"/>
              <a:t>Taste / </a:t>
            </a:r>
            <a:r>
              <a:rPr lang="en-US" baseline="0" dirty="0" err="1"/>
              <a:t>flavour</a:t>
            </a:r>
            <a:endParaRPr lang="en-US" baseline="0" dirty="0"/>
          </a:p>
          <a:p>
            <a:r>
              <a:rPr lang="en-US" baseline="0" dirty="0"/>
              <a:t>Look</a:t>
            </a:r>
          </a:p>
          <a:p>
            <a:r>
              <a:rPr lang="en-US" baseline="0" dirty="0"/>
              <a:t>Packaging</a:t>
            </a:r>
          </a:p>
          <a:p>
            <a:r>
              <a:rPr lang="en-US" baseline="0" dirty="0"/>
              <a:t>Brand</a:t>
            </a:r>
          </a:p>
          <a:p>
            <a:r>
              <a:rPr lang="en-US" baseline="0" dirty="0"/>
              <a:t>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r>
              <a:rPr lang="en-US" dirty="0"/>
              <a:t>For the</a:t>
            </a:r>
            <a:r>
              <a:rPr lang="en-US" baseline="0" dirty="0"/>
              <a:t> full MSC slide show and more data see: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/docs/default-source/default-document-library/for-business/</a:t>
            </a:r>
            <a:r>
              <a:rPr lang="en-US" dirty="0" err="1"/>
              <a:t>msc</a:t>
            </a:r>
            <a:r>
              <a:rPr lang="en-US" dirty="0"/>
              <a:t>-</a:t>
            </a:r>
            <a:r>
              <a:rPr lang="en-US" dirty="0" err="1"/>
              <a:t>globescan</a:t>
            </a:r>
            <a:r>
              <a:rPr lang="en-US" dirty="0"/>
              <a:t>-understanding-consumers-webinar-deck---</a:t>
            </a:r>
            <a:r>
              <a:rPr lang="en-US" dirty="0" err="1"/>
              <a:t>asia-pacific.pdf?sfvrsn</a:t>
            </a:r>
            <a:r>
              <a:rPr lang="en-US" dirty="0"/>
              <a:t>=1abf2180_4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  <a:p>
            <a:r>
              <a:rPr lang="en-US" dirty="0"/>
              <a:t>For the</a:t>
            </a:r>
            <a:r>
              <a:rPr lang="en-US" baseline="0" dirty="0"/>
              <a:t> full MSC slide show and more data see: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/docs/default-source/default-document-library/for-business/rise-of-the-conscious-food-consumer---</a:t>
            </a:r>
            <a:r>
              <a:rPr lang="en-US" dirty="0" err="1"/>
              <a:t>asia-pacific-webinar-slides.pdf?sfvrsn</a:t>
            </a:r>
            <a:r>
              <a:rPr lang="en-US" dirty="0"/>
              <a:t>=b5a32860_4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  <a:p>
            <a:r>
              <a:rPr lang="en-US" dirty="0"/>
              <a:t>For the</a:t>
            </a:r>
            <a:r>
              <a:rPr lang="en-US" baseline="0" dirty="0"/>
              <a:t> full MSC slide show and more data see: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/docs/default-source/default-document-library/for-business/</a:t>
            </a:r>
            <a:r>
              <a:rPr lang="en-US" dirty="0" err="1"/>
              <a:t>msc</a:t>
            </a:r>
            <a:r>
              <a:rPr lang="en-US" dirty="0"/>
              <a:t>-</a:t>
            </a:r>
            <a:r>
              <a:rPr lang="en-US" dirty="0" err="1"/>
              <a:t>globescan</a:t>
            </a:r>
            <a:r>
              <a:rPr lang="en-US" dirty="0"/>
              <a:t>-understanding-consumers-webinar-deck---</a:t>
            </a:r>
            <a:r>
              <a:rPr lang="en-US" dirty="0" err="1"/>
              <a:t>asia-pacific.pdf?sfvrsn</a:t>
            </a:r>
            <a:r>
              <a:rPr lang="en-US" dirty="0"/>
              <a:t>=1abf2180_4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</a:t>
            </a:r>
            <a:r>
              <a:rPr lang="en-US" baseline="0" dirty="0"/>
              <a:t> full MSC slide show and more data see:</a:t>
            </a:r>
          </a:p>
          <a:p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/docs/default-source/default-document-library/for-business/</a:t>
            </a:r>
            <a:r>
              <a:rPr lang="en-US" dirty="0" err="1"/>
              <a:t>msc</a:t>
            </a:r>
            <a:r>
              <a:rPr lang="en-US" dirty="0"/>
              <a:t>-</a:t>
            </a:r>
            <a:r>
              <a:rPr lang="en-US" dirty="0" err="1"/>
              <a:t>globescan</a:t>
            </a:r>
            <a:r>
              <a:rPr lang="en-US" dirty="0"/>
              <a:t>-understanding-consumers-webinar-deck---</a:t>
            </a:r>
            <a:r>
              <a:rPr lang="en-US" dirty="0" err="1"/>
              <a:t>asia-pacific.pdf?sfvrsn</a:t>
            </a:r>
            <a:r>
              <a:rPr lang="en-US" dirty="0"/>
              <a:t>=1abf2180_4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USEFUL RESOURCES / RĀRANGI PUKAPUKA</a:t>
            </a:r>
            <a:endParaRPr lang="en-US" sz="1200" b="1" kern="1200" baseline="0" dirty="0">
              <a:solidFill>
                <a:srgbClr val="175EAA"/>
              </a:solidFill>
              <a:effectLst/>
              <a:latin typeface="MetaPro-Normal"/>
              <a:cs typeface="MetaPro-Normal"/>
            </a:endParaRPr>
          </a:p>
          <a:p>
            <a:endParaRPr lang="en-US" dirty="0"/>
          </a:p>
          <a:p>
            <a:r>
              <a:rPr lang="en-US" dirty="0"/>
              <a:t>For the</a:t>
            </a:r>
            <a:r>
              <a:rPr lang="en-US" baseline="0" dirty="0"/>
              <a:t> full MSC slide show and more data see: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/docs/default-source/default-document-library/for-business/</a:t>
            </a:r>
            <a:r>
              <a:rPr lang="en-US" dirty="0" err="1"/>
              <a:t>msc</a:t>
            </a:r>
            <a:r>
              <a:rPr lang="en-US" dirty="0"/>
              <a:t>-</a:t>
            </a:r>
            <a:r>
              <a:rPr lang="en-US" dirty="0" err="1"/>
              <a:t>globescan</a:t>
            </a:r>
            <a:r>
              <a:rPr lang="en-US" dirty="0"/>
              <a:t>-understanding-consumers-webinar-deck---</a:t>
            </a:r>
            <a:r>
              <a:rPr lang="en-US" dirty="0" err="1"/>
              <a:t>asia-pacific.pdf?sfvrsn</a:t>
            </a:r>
            <a:r>
              <a:rPr lang="en-US" dirty="0"/>
              <a:t>=1abf2180_4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/>
              <a:t>Analyse</a:t>
            </a:r>
            <a:r>
              <a:rPr lang="en-US" dirty="0"/>
              <a:t> the data from this survey by presenting it in a series of graphs. </a:t>
            </a:r>
          </a:p>
          <a:p>
            <a:endParaRPr lang="en-US" dirty="0"/>
          </a:p>
          <a:p>
            <a:r>
              <a:rPr lang="en-US" dirty="0"/>
              <a:t>Have the students </a:t>
            </a:r>
            <a:r>
              <a:rPr lang="en-US" dirty="0" err="1"/>
              <a:t>analyse</a:t>
            </a:r>
            <a:r>
              <a:rPr lang="en-US" dirty="0"/>
              <a:t> the results by reading and interpreting the graphs. </a:t>
            </a:r>
          </a:p>
          <a:p>
            <a:endParaRPr lang="en-US" dirty="0"/>
          </a:p>
          <a:p>
            <a:r>
              <a:rPr lang="en-US" dirty="0"/>
              <a:t>Can they suggest explanations for the results?</a:t>
            </a:r>
          </a:p>
          <a:p>
            <a:endParaRPr lang="en-US" dirty="0"/>
          </a:p>
          <a:p>
            <a:r>
              <a:rPr lang="en-US" dirty="0"/>
              <a:t>Find results from a global study on consumer trends and compare these with the class survey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" y="-94079"/>
            <a:ext cx="9160942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151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5" name="Picture 4" descr="White_Jellyfish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2022">
            <a:off x="8670005" y="34720"/>
            <a:ext cx="395371" cy="896764"/>
          </a:xfrm>
          <a:prstGeom prst="rect">
            <a:avLst/>
          </a:prstGeom>
        </p:spPr>
      </p:pic>
      <p:pic>
        <p:nvPicPr>
          <p:cNvPr id="6" name="Picture 5" descr="White_Starfish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6835">
            <a:off x="8182127" y="336811"/>
            <a:ext cx="491334" cy="47555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822267" y="-389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8D97B-CF7C-74F2-9C74-BC873A5C1C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89" y="749885"/>
            <a:ext cx="9268437" cy="3980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507" y="1649423"/>
            <a:ext cx="4649634" cy="166402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6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400" dirty="0">
                <a:solidFill>
                  <a:srgbClr val="005DAA"/>
                </a:solidFill>
              </a:rPr>
              <a:t>“Consumers have a powerful role to play in influencing the production of goods”</a:t>
            </a:r>
          </a:p>
          <a:p>
            <a:pPr marL="0" indent="0"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02" y="93912"/>
            <a:ext cx="8497998" cy="758428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FF"/>
                </a:solidFill>
              </a:rPr>
              <a:t>TAKING ACTION: CONSUMER CHOICE</a:t>
            </a:r>
            <a:br>
              <a:rPr lang="en-AU" sz="5400" dirty="0">
                <a:solidFill>
                  <a:srgbClr val="FFFFFF"/>
                </a:solidFill>
              </a:rPr>
            </a:br>
            <a:r>
              <a:rPr lang="en-AU" sz="2000" dirty="0">
                <a:solidFill>
                  <a:srgbClr val="FFFFFF"/>
                </a:solidFill>
              </a:rPr>
              <a:t>Focus Question: What actions can I take to help the health of kai moana [seafood] resources?</a:t>
            </a:r>
            <a:endParaRPr lang="en-US" sz="2000" dirty="0"/>
          </a:p>
        </p:txBody>
      </p:sp>
      <p:sp>
        <p:nvSpPr>
          <p:cNvPr id="10" name="Up-Down Arrow 9"/>
          <p:cNvSpPr/>
          <p:nvPr/>
        </p:nvSpPr>
        <p:spPr>
          <a:xfrm rot="16200000">
            <a:off x="6011995" y="2763635"/>
            <a:ext cx="737461" cy="238646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9483" y="3695631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8893" y="3695631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8531" y="1255314"/>
            <a:ext cx="3094836" cy="3269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x-none" sz="31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1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600" dirty="0"/>
              <a:t>(Viewpoint Continuum: see </a:t>
            </a:r>
            <a:r>
              <a:rPr lang="en-AU" sz="2600" dirty="0">
                <a:solidFill>
                  <a:srgbClr val="005DAA"/>
                </a:solidFill>
              </a:rPr>
              <a:t>Teacher Outline</a:t>
            </a:r>
            <a:r>
              <a:rPr lang="en-AU" sz="2600" dirty="0"/>
              <a:t>)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900" dirty="0"/>
              <a:t>There are many different viewpoints!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900" dirty="0"/>
              <a:t>Place yourself along a continuum (line), based on your belief around the following statement:</a:t>
            </a:r>
          </a:p>
          <a:p>
            <a:pPr marL="0" indent="0">
              <a:buFont typeface="Arial"/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" name="Picture 1" descr="Blue_Seahors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2507" y="1084435"/>
            <a:ext cx="717147" cy="666913"/>
          </a:xfrm>
          <a:prstGeom prst="rect">
            <a:avLst/>
          </a:prstGeom>
        </p:spPr>
      </p:pic>
      <p:pic>
        <p:nvPicPr>
          <p:cNvPr id="5" name="Picture 4" descr="Blue_Jellyfish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366" y="1417892"/>
            <a:ext cx="565842" cy="12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6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548" y="857639"/>
            <a:ext cx="9593552" cy="3980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957" y="1353909"/>
            <a:ext cx="4191843" cy="2193839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40000"/>
              </a:lnSpc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</a:p>
          <a:p>
            <a:pPr marL="0" indent="0" algn="r">
              <a:lnSpc>
                <a:spcPct val="140000"/>
              </a:lnSpc>
              <a:buNone/>
            </a:pPr>
            <a:r>
              <a:rPr lang="en-AU" sz="2800" dirty="0"/>
              <a:t>Revisit the continuum </a:t>
            </a:r>
            <a:r>
              <a:rPr lang="mr-IN" sz="2800" dirty="0"/>
              <a:t>–</a:t>
            </a:r>
            <a:r>
              <a:rPr lang="en-AU" sz="2800" dirty="0"/>
              <a:t> have  your views changed? </a:t>
            </a:r>
            <a:r>
              <a:rPr lang="en-US" sz="2800" dirty="0"/>
              <a:t>Why / Why not?</a:t>
            </a:r>
          </a:p>
          <a:p>
            <a:pPr marL="0" indent="0" algn="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3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 algn="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700" dirty="0">
                <a:solidFill>
                  <a:srgbClr val="005DAA"/>
                </a:solidFill>
              </a:rPr>
              <a:t>“Consumers have a powerful role to play in influencing the production of goods”</a:t>
            </a:r>
          </a:p>
          <a:p>
            <a:pPr marL="0" indent="0" algn="r"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 rot="16200000">
            <a:off x="6157975" y="2792829"/>
            <a:ext cx="737461" cy="2386466"/>
          </a:xfrm>
          <a:prstGeom prst="upDownArrow">
            <a:avLst/>
          </a:prstGeom>
          <a:solidFill>
            <a:srgbClr val="00B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75463" y="3724825"/>
            <a:ext cx="10580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agree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4873" y="3724825"/>
            <a:ext cx="11132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194"/>
                </a:solidFill>
                <a:latin typeface="Arial"/>
                <a:cs typeface="Arial"/>
              </a:rPr>
              <a:t>Strongly disagree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413" y="2004357"/>
            <a:ext cx="3870356" cy="2399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endParaRPr lang="en-AU" sz="29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36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36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3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AU" sz="2600" dirty="0"/>
              <a:t>Have another go ranking products on slide ??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600" dirty="0"/>
              <a:t>Have your rankings changed?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/>
              <a:t>Why / Why not?</a:t>
            </a:r>
            <a:endParaRPr lang="en-AU" dirty="0"/>
          </a:p>
        </p:txBody>
      </p:sp>
      <p:pic>
        <p:nvPicPr>
          <p:cNvPr id="9" name="Picture 8" descr="Screen Shot 2020-09-16 at 8.46.02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8069">
            <a:off x="3284005" y="1477067"/>
            <a:ext cx="763522" cy="1054578"/>
          </a:xfrm>
          <a:prstGeom prst="rect">
            <a:avLst/>
          </a:prstGeom>
        </p:spPr>
      </p:pic>
      <p:pic>
        <p:nvPicPr>
          <p:cNvPr id="14" name="Picture 6" descr="Image result for msc tuna">
            <a:extLst>
              <a:ext uri="{FF2B5EF4-FFF2-40B4-BE49-F238E27FC236}">
                <a16:creationId xmlns:a16="http://schemas.microsoft.com/office/drawing/2014/main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724" y="1738030"/>
            <a:ext cx="649923" cy="53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creen Shot 2020-09-16 at 8.55.28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5779">
            <a:off x="565803" y="1244835"/>
            <a:ext cx="774332" cy="1093425"/>
          </a:xfrm>
          <a:prstGeom prst="rect">
            <a:avLst/>
          </a:prstGeom>
        </p:spPr>
      </p:pic>
      <p:pic>
        <p:nvPicPr>
          <p:cNvPr id="16" name="Picture 15" descr="Screen Shot 2020-09-16 at 9.05.04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473">
            <a:off x="2411006" y="1754779"/>
            <a:ext cx="502219" cy="63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33" y="819575"/>
            <a:ext cx="8297334" cy="3828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moana, he tai ika, 	</a:t>
            </a:r>
            <a:endParaRPr lang="en-IN" sz="49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He tai timu</a:t>
            </a:r>
            <a:r>
              <a:rPr lang="mi-NZ" sz="4900" dirty="0">
                <a:solidFill>
                  <a:srgbClr val="175EAA"/>
                </a:solidFill>
                <a:latin typeface="Local Brewery Five"/>
                <a:cs typeface="Local Brewery Five"/>
              </a:rPr>
              <a:t>, he ika nunumi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3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that is healthy, is a sea that flourishes with life	</a:t>
            </a:r>
            <a:endParaRPr lang="en-IN" sz="2600" dirty="0"/>
          </a:p>
          <a:p>
            <a:pPr marL="0" indent="0" algn="ctr">
              <a:spcBef>
                <a:spcPts val="300"/>
              </a:spcBef>
              <a:buNone/>
            </a:pPr>
            <a:r>
              <a:rPr lang="en-NZ" sz="2600" i="1" dirty="0"/>
              <a:t>A sea in decline, becomes void of sea life</a:t>
            </a:r>
            <a:r>
              <a:rPr lang="en-IN" sz="2600" dirty="0"/>
              <a:t> </a:t>
            </a:r>
            <a:endParaRPr lang="mi-NZ" sz="2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mi-NZ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NZ" sz="1700" dirty="0"/>
              <a:t>Whaktauki or proverb – it outlines a two way context;  the need for caring for the ocean or the repercussions of mismanagement of resources</a:t>
            </a:r>
            <a:endParaRPr lang="en-IN" sz="1700" dirty="0"/>
          </a:p>
        </p:txBody>
      </p:sp>
      <p:pic>
        <p:nvPicPr>
          <p:cNvPr id="2" name="Picture 1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894" y="-144657"/>
            <a:ext cx="1981787" cy="1424150"/>
          </a:xfrm>
          <a:prstGeom prst="rect">
            <a:avLst/>
          </a:prstGeom>
        </p:spPr>
      </p:pic>
      <p:pic>
        <p:nvPicPr>
          <p:cNvPr id="3" name="Picture 2" descr="Whit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14" y="-555690"/>
            <a:ext cx="2090018" cy="150192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13" y="-363960"/>
            <a:ext cx="1957419" cy="1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32" y="1118884"/>
            <a:ext cx="3192371" cy="360215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dirty="0"/>
              <a:t>A lot of thinking and research has gone in to trying to figure out what makes people buy one product over an other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8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11113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74625" algn="l"/>
              </a:tabLst>
            </a:pPr>
            <a:r>
              <a:rPr lang="en-US" sz="3800" dirty="0"/>
              <a:t>What makes you buy one product over another? Is it the product, the packaging or</a:t>
            </a:r>
            <a:r>
              <a:rPr lang="mr-IN" sz="3800" dirty="0"/>
              <a:t>…</a:t>
            </a:r>
            <a:r>
              <a:rPr lang="mi-NZ" sz="3800" dirty="0"/>
              <a:t>.</a:t>
            </a:r>
            <a:r>
              <a:rPr lang="en-US" sz="3800" dirty="0"/>
              <a:t>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968" y="76251"/>
            <a:ext cx="8229600" cy="758428"/>
          </a:xfrm>
        </p:spPr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pic>
        <p:nvPicPr>
          <p:cNvPr id="6" name="Picture 5" descr="Screen Shot 2020-09-16 at 9.05.0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821" y="2278434"/>
            <a:ext cx="1382617" cy="1750267"/>
          </a:xfrm>
          <a:prstGeom prst="rect">
            <a:avLst/>
          </a:prstGeom>
        </p:spPr>
      </p:pic>
      <p:pic>
        <p:nvPicPr>
          <p:cNvPr id="7" name="Picture 6" descr="Image result for msc tuna">
            <a:extLst>
              <a:ext uri="{FF2B5EF4-FFF2-40B4-BE49-F238E27FC236}">
                <a16:creationId xmlns:a16="http://schemas.microsoft.com/office/drawing/2014/main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855" y="2761592"/>
            <a:ext cx="1803827" cy="14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Shot 2020-09-16 at 8.46.02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25" y="2035247"/>
            <a:ext cx="1443276" cy="1993454"/>
          </a:xfrm>
          <a:prstGeom prst="rect">
            <a:avLst/>
          </a:prstGeom>
        </p:spPr>
      </p:pic>
      <p:pic>
        <p:nvPicPr>
          <p:cNvPr id="9" name="Picture 8" descr="Blue_Edible Cra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98376">
            <a:off x="7897173" y="1250558"/>
            <a:ext cx="987959" cy="7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461" y="823858"/>
            <a:ext cx="9697535" cy="38606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3932" y="1023438"/>
            <a:ext cx="8455376" cy="1392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x-none" sz="8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88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 algn="r">
              <a:buFont typeface="Arial"/>
              <a:buNone/>
            </a:pPr>
            <a:r>
              <a:rPr lang="x-none" sz="7200" dirty="0">
                <a:solidFill>
                  <a:srgbClr val="000000"/>
                </a:solidFill>
                <a:latin typeface="Arial Narrow"/>
                <a:cs typeface="Arial Narrow"/>
              </a:rPr>
              <a:t>Rank your preferred products 1-4. Give reasons for your choices.</a:t>
            </a:r>
            <a:endParaRPr lang="en-A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73932" y="3833177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$5.49 per box</a:t>
            </a:r>
          </a:p>
          <a:p>
            <a:r>
              <a:rPr lang="en-US" dirty="0"/>
              <a:t>$1.37 per 100g</a:t>
            </a:r>
          </a:p>
        </p:txBody>
      </p:sp>
      <p:pic>
        <p:nvPicPr>
          <p:cNvPr id="7" name="Picture 6" descr="Screen Shot 2020-09-16 at 8.46.02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6" y="1856323"/>
            <a:ext cx="1443276" cy="1993454"/>
          </a:xfrm>
          <a:prstGeom prst="rect">
            <a:avLst/>
          </a:prstGeom>
        </p:spPr>
      </p:pic>
      <p:pic>
        <p:nvPicPr>
          <p:cNvPr id="8" name="Picture 6" descr="Image result for msc tuna">
            <a:extLst>
              <a:ext uri="{FF2B5EF4-FFF2-40B4-BE49-F238E27FC236}">
                <a16:creationId xmlns:a16="http://schemas.microsoft.com/office/drawing/2014/main" id="{A2CADB29-4394-4F6D-B2E2-F48286BB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414" y="2496510"/>
            <a:ext cx="1803827" cy="147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6631" y="3891425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$2.00 per can</a:t>
            </a:r>
          </a:p>
          <a:p>
            <a:r>
              <a:rPr lang="en-US" dirty="0"/>
              <a:t>$2.10 per 100g</a:t>
            </a:r>
          </a:p>
        </p:txBody>
      </p:sp>
      <p:pic>
        <p:nvPicPr>
          <p:cNvPr id="10" name="Picture 9" descr="Screen Shot 2020-09-16 at 8.55.28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15" y="2059750"/>
            <a:ext cx="1306099" cy="18443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6014" y="3891425"/>
            <a:ext cx="1591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$5.99 per box</a:t>
            </a:r>
          </a:p>
          <a:p>
            <a:r>
              <a:rPr lang="en-US" dirty="0"/>
              <a:t>$2.22 per 100g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6438" y="389142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$2.79 per sachet</a:t>
            </a:r>
          </a:p>
          <a:p>
            <a:r>
              <a:rPr lang="en-US" dirty="0"/>
              <a:t>$2.54 per 100g</a:t>
            </a:r>
          </a:p>
        </p:txBody>
      </p:sp>
      <p:pic>
        <p:nvPicPr>
          <p:cNvPr id="13" name="Picture 12" descr="Screen Shot 2020-09-16 at 9.05.04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889" y="2141159"/>
            <a:ext cx="1382617" cy="17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93" y="1200153"/>
            <a:ext cx="3605631" cy="3526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194"/>
                </a:solidFill>
                <a:latin typeface="Arial Narrow"/>
                <a:cs typeface="Arial Narrow"/>
              </a:rPr>
              <a:t>KŌRERORERO/ DISCUSSION</a:t>
            </a:r>
          </a:p>
          <a:p>
            <a:pPr>
              <a:lnSpc>
                <a:spcPct val="130000"/>
              </a:lnSpc>
            </a:pPr>
            <a:r>
              <a:rPr lang="en-US" sz="2900" dirty="0"/>
              <a:t>Every couple of years Marine Stewardship Council conduct an independent survey to find out what seafood consumers are thinking!</a:t>
            </a:r>
          </a:p>
          <a:p>
            <a:pPr>
              <a:lnSpc>
                <a:spcPct val="130000"/>
              </a:lnSpc>
            </a:pPr>
            <a:r>
              <a:rPr lang="en-US" sz="2900" dirty="0"/>
              <a:t>Results from 2020 Asia Pacific survey of more than 5,700 consumers found 4,578  were seafood consumers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pic>
        <p:nvPicPr>
          <p:cNvPr id="2" name="Picture 1" descr="Screen Shot 2020-10-14 at 5.55.5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024" y="1754826"/>
            <a:ext cx="5155795" cy="23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4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635" y="759464"/>
            <a:ext cx="9749449" cy="3946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03" y="1117712"/>
            <a:ext cx="2692845" cy="37085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b="1" dirty="0">
                <a:solidFill>
                  <a:srgbClr val="00B6DE"/>
                </a:solidFill>
                <a:latin typeface="Arial Narrow"/>
                <a:cs typeface="Arial Narrow"/>
              </a:rPr>
              <a:t>CONSIDER THIS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r>
              <a:rPr lang="en-US" sz="3300" dirty="0"/>
              <a:t>The 2020 survey found 30% of seafood consumers felt strongly that their </a:t>
            </a:r>
            <a:r>
              <a:rPr lang="en-AU" sz="3300" dirty="0"/>
              <a:t>favourite</a:t>
            </a:r>
            <a:r>
              <a:rPr lang="en-US" sz="3300" dirty="0"/>
              <a:t> sea food would not be available in 20 years time! 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r>
              <a:rPr lang="en-US" sz="3300" dirty="0"/>
              <a:t>What do you think?</a:t>
            </a:r>
          </a:p>
          <a:p>
            <a:pPr marL="179388" indent="-168275">
              <a:lnSpc>
                <a:spcPct val="130000"/>
              </a:lnSpc>
              <a:tabLst>
                <a:tab pos="174625" algn="l"/>
              </a:tabLst>
            </a:pPr>
            <a:endParaRPr lang="en-US" sz="3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pic>
        <p:nvPicPr>
          <p:cNvPr id="5" name="Picture 4" descr="Blue_Edible Cr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9514">
            <a:off x="8064507" y="3906913"/>
            <a:ext cx="987959" cy="797565"/>
          </a:xfrm>
          <a:prstGeom prst="rect">
            <a:avLst/>
          </a:prstGeom>
        </p:spPr>
      </p:pic>
      <p:pic>
        <p:nvPicPr>
          <p:cNvPr id="6" name="Picture 5" descr="Screen Shot 2020-11-27 at 6.00.17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949" y="1385120"/>
            <a:ext cx="5812852" cy="24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3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pic>
        <p:nvPicPr>
          <p:cNvPr id="9" name="Picture 8" descr="Blue_Shel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613" y="3854360"/>
            <a:ext cx="904327" cy="812121"/>
          </a:xfrm>
          <a:prstGeom prst="rect">
            <a:avLst/>
          </a:prstGeom>
        </p:spPr>
      </p:pic>
      <p:pic>
        <p:nvPicPr>
          <p:cNvPr id="5" name="Picture 4" descr="Screen Shot 2020-11-27 at 3.36.47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8" y="1336349"/>
            <a:ext cx="7956205" cy="29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4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52" y="669213"/>
            <a:ext cx="6453579" cy="40324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9" y="1097198"/>
            <a:ext cx="4672724" cy="334706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en-US" sz="3300" dirty="0"/>
              <a:t>What factors motivates you when purchasing kai moana? </a:t>
            </a:r>
            <a:endParaRPr lang="en-US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0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>
                <a:solidFill>
                  <a:srgbClr val="000000"/>
                </a:solidFill>
              </a:rPr>
              <a:t>Rank your top three motivations when buying seafood.  Record all individual results and then graph to show results for your entire group / rōpu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4376" y="93912"/>
            <a:ext cx="8482424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TAKING ACTION: </a:t>
            </a:r>
            <a:br>
              <a:rPr lang="en-AU" dirty="0"/>
            </a:br>
            <a:r>
              <a:rPr lang="en-AU" dirty="0"/>
              <a:t>CONSUMER CHOICE</a:t>
            </a:r>
            <a:endParaRPr lang="en-US" dirty="0"/>
          </a:p>
        </p:txBody>
      </p:sp>
      <p:pic>
        <p:nvPicPr>
          <p:cNvPr id="2" name="Picture 1" descr="Screen Shot 2020-10-13 at 9.32.41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296" y="-134171"/>
            <a:ext cx="3196704" cy="4578430"/>
          </a:xfrm>
          <a:prstGeom prst="rect">
            <a:avLst/>
          </a:prstGeom>
        </p:spPr>
      </p:pic>
      <p:pic>
        <p:nvPicPr>
          <p:cNvPr id="7" name="Picture 6" descr="Blue_Lobster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47393">
            <a:off x="4617327" y="1720856"/>
            <a:ext cx="1058017" cy="1670699"/>
          </a:xfrm>
          <a:prstGeom prst="rect">
            <a:avLst/>
          </a:prstGeom>
        </p:spPr>
      </p:pic>
      <p:pic>
        <p:nvPicPr>
          <p:cNvPr id="8" name="Picture 7" descr="Blue_Lobster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8321">
            <a:off x="4707524" y="3142040"/>
            <a:ext cx="570180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213"/>
            <a:ext cx="3243952" cy="41107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9" y="1028562"/>
            <a:ext cx="2774947" cy="360444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000" b="1" dirty="0">
                <a:solidFill>
                  <a:srgbClr val="00B6DE"/>
                </a:solidFill>
                <a:latin typeface="Arial Narrow"/>
                <a:cs typeface="Arial Narrow"/>
              </a:rPr>
              <a:t>CONSIDER THIS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en-US" sz="3300" dirty="0"/>
              <a:t>I</a:t>
            </a:r>
            <a:r>
              <a:rPr lang="x-none" sz="3300" dirty="0"/>
              <a:t>n 2020 MSC found conventional factors such as  freshness were the main factors influencing choice</a:t>
            </a: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274638" algn="l"/>
              </a:tabLst>
            </a:pPr>
            <a:r>
              <a:rPr lang="x-none" sz="3300" dirty="0"/>
              <a:t>How does this compare with your group / rōpu results?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9889" y="93912"/>
            <a:ext cx="8366911" cy="758428"/>
          </a:xfrm>
        </p:spPr>
        <p:txBody>
          <a:bodyPr>
            <a:normAutofit fontScale="90000"/>
          </a:bodyPr>
          <a:lstStyle/>
          <a:p>
            <a:r>
              <a:rPr lang="en-AU" dirty="0"/>
              <a:t>TAKING ACTION: </a:t>
            </a:r>
            <a:br>
              <a:rPr lang="en-AU" dirty="0"/>
            </a:br>
            <a:r>
              <a:rPr lang="en-AU" dirty="0"/>
              <a:t>CONSUMER CHOICE</a:t>
            </a:r>
            <a:endParaRPr lang="en-US" dirty="0"/>
          </a:p>
        </p:txBody>
      </p:sp>
      <p:pic>
        <p:nvPicPr>
          <p:cNvPr id="2" name="Picture 1" descr="Screen Shot 2020-11-27 at 3.13.43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3952" y="1671325"/>
            <a:ext cx="5900047" cy="2461162"/>
          </a:xfrm>
          <a:prstGeom prst="rect">
            <a:avLst/>
          </a:prstGeom>
        </p:spPr>
      </p:pic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249" y="1331167"/>
            <a:ext cx="1704751" cy="1225067"/>
          </a:xfrm>
          <a:prstGeom prst="rect">
            <a:avLst/>
          </a:prstGeom>
        </p:spPr>
      </p:pic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145" y="746167"/>
            <a:ext cx="1704751" cy="12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213"/>
            <a:ext cx="9144000" cy="40836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TAKING ACTION: CONSUMER CHOICE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2765" y="1382558"/>
            <a:ext cx="6462277" cy="3627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x-none" sz="48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8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r>
              <a:rPr lang="en-AU" sz="2900" dirty="0"/>
              <a:t>(see </a:t>
            </a:r>
            <a:r>
              <a:rPr lang="en-AU" sz="2900" dirty="0">
                <a:solidFill>
                  <a:srgbClr val="005DAA"/>
                </a:solidFill>
              </a:rPr>
              <a:t>Teacher Outline</a:t>
            </a:r>
            <a:r>
              <a:rPr lang="en-AU" sz="2900" dirty="0"/>
              <a:t>)</a:t>
            </a:r>
          </a:p>
          <a:p>
            <a:pPr marL="0" indent="0">
              <a:lnSpc>
                <a:spcPct val="130000"/>
              </a:lnSpc>
              <a:spcAft>
                <a:spcPts val="300"/>
              </a:spcAft>
              <a:buFont typeface="Arial"/>
              <a:buNone/>
            </a:pPr>
            <a:r>
              <a:rPr lang="en-US" sz="2900" dirty="0"/>
              <a:t>Conduct a survey (using Google Survey or similar) of whānau. Include questions such as:  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Do you consider sustainable &amp; ethical issues before purchasing?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Would you buy a fish of lesser quality if it were more sustainable?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Would you spend more on an equivalent fish if it was certified as sustainable?</a:t>
            </a: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en-US" sz="2900" dirty="0"/>
              <a:t>Would you stop buying seafood if it was not caught sustainably?</a:t>
            </a:r>
          </a:p>
          <a:p>
            <a:pPr marL="0" indent="0">
              <a:buFont typeface="Arial"/>
              <a:buNone/>
            </a:pPr>
            <a:endParaRPr lang="en-US" dirty="0"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6" name="Picture 5" descr="Blue_Lobst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627" y="2217200"/>
            <a:ext cx="988858" cy="1561490"/>
          </a:xfrm>
          <a:prstGeom prst="rect">
            <a:avLst/>
          </a:prstGeom>
        </p:spPr>
      </p:pic>
      <p:pic>
        <p:nvPicPr>
          <p:cNvPr id="7" name="Picture 6" descr="Blue_Co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35042" y="3407596"/>
            <a:ext cx="1651757" cy="1096312"/>
          </a:xfrm>
          <a:prstGeom prst="rect">
            <a:avLst/>
          </a:prstGeom>
        </p:spPr>
      </p:pic>
      <p:pic>
        <p:nvPicPr>
          <p:cNvPr id="9" name="Picture 8" descr="Blue_Edible Cra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218" y="1387048"/>
            <a:ext cx="1181251" cy="9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114005</TotalTime>
  <Words>944</Words>
  <Application>Microsoft Macintosh PowerPoint</Application>
  <PresentationFormat>On-screen Show (16:9)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Local Brewery Five</vt:lpstr>
      <vt:lpstr>MetaPro-Normal</vt:lpstr>
      <vt:lpstr>Office Theme</vt:lpstr>
      <vt:lpstr>TAKING ACTION: CONSUMER CHOICE Focus Question: What actions can I take to help the health of kai moana [seafood] resources?</vt:lpstr>
      <vt:lpstr>TAKING ACTION: CONSUMER CHOICE</vt:lpstr>
      <vt:lpstr>TAKING ACTION: CONSUMER CHOICE</vt:lpstr>
      <vt:lpstr>TAKING ACTION: CONSUMER CHOICE</vt:lpstr>
      <vt:lpstr>TAKING ACTION: CONSUMER CHOICE</vt:lpstr>
      <vt:lpstr>TAKING ACTION: CONSUMER CHOICE</vt:lpstr>
      <vt:lpstr>TAKING ACTION:  CONSUMER CHOICE</vt:lpstr>
      <vt:lpstr>TAKING ACTION:  CONSUMER CHOICE</vt:lpstr>
      <vt:lpstr>TAKING ACTION: CONSUMER CHOICE</vt:lpstr>
      <vt:lpstr>TAKING ACTION: CONSUMER CHOICE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511</cp:revision>
  <cp:lastPrinted>2021-08-30T20:44:29Z</cp:lastPrinted>
  <dcterms:created xsi:type="dcterms:W3CDTF">2020-04-01T02:04:56Z</dcterms:created>
  <dcterms:modified xsi:type="dcterms:W3CDTF">2023-01-26T05:57:02Z</dcterms:modified>
</cp:coreProperties>
</file>