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9" saveSubsetFonts="1" autoCompressPictures="0">
  <p:sldMasterIdLst>
    <p:sldMasterId id="2147483648" r:id="rId1"/>
  </p:sldMasterIdLst>
  <p:notesMasterIdLst>
    <p:notesMasterId r:id="rId10"/>
  </p:notesMasterIdLst>
  <p:sldIdLst>
    <p:sldId id="411" r:id="rId2"/>
    <p:sldId id="412" r:id="rId3"/>
    <p:sldId id="377" r:id="rId4"/>
    <p:sldId id="374" r:id="rId5"/>
    <p:sldId id="375" r:id="rId6"/>
    <p:sldId id="376" r:id="rId7"/>
    <p:sldId id="368" r:id="rId8"/>
    <p:sldId id="403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005DAA"/>
    <a:srgbClr val="002E6C"/>
    <a:srgbClr val="00B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46" autoAdjust="0"/>
    <p:restoredTop sz="74627" autoAdjust="0"/>
  </p:normalViewPr>
  <p:slideViewPr>
    <p:cSldViewPr snapToGrid="0" snapToObjects="1">
      <p:cViewPr varScale="1">
        <p:scale>
          <a:sx n="113" d="100"/>
          <a:sy n="113" d="100"/>
        </p:scale>
        <p:origin x="1688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20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9" d="100"/>
          <a:sy n="49" d="100"/>
        </p:scale>
        <p:origin x="-182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AA122-7A35-9745-A26A-EE8C50CA7602}" type="datetimeFigureOut">
              <a:rPr lang="en-US" smtClean="0"/>
              <a:t>1/22/23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mi-NZ" dirty="0"/>
              <a:t>Click to edit Master text styles</a:t>
            </a:r>
          </a:p>
          <a:p>
            <a:pPr lvl="1"/>
            <a:r>
              <a:rPr lang="mi-NZ" dirty="0"/>
              <a:t>Second level</a:t>
            </a:r>
          </a:p>
          <a:p>
            <a:pPr lvl="2"/>
            <a:r>
              <a:rPr lang="mi-NZ" dirty="0"/>
              <a:t>Third level</a:t>
            </a:r>
          </a:p>
          <a:p>
            <a:pPr lvl="3"/>
            <a:r>
              <a:rPr lang="mi-NZ" dirty="0"/>
              <a:t>Fourth level</a:t>
            </a:r>
          </a:p>
          <a:p>
            <a:pPr lvl="4"/>
            <a:r>
              <a:rPr lang="mi-NZ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458200"/>
            <a:ext cx="2971800" cy="6842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DFFE2-AB0B-A546-BA03-FA78CA7417E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MSCI_NZSCHOOLSLOGO_WIDE_RGB_BLUE_UR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458200"/>
            <a:ext cx="1625600" cy="53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46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TEACHER NOTES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You could</a:t>
            </a:r>
            <a:r>
              <a:rPr lang="en-US" baseline="0" dirty="0">
                <a:solidFill>
                  <a:srgbClr val="000000"/>
                </a:solidFill>
              </a:rPr>
              <a:t> go also look at the topic Sustainable Fishing and Overfishing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959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TEACHER</a:t>
            </a:r>
            <a:r>
              <a:rPr lang="en-US" b="1" baseline="0" dirty="0"/>
              <a:t> NOTES</a:t>
            </a:r>
          </a:p>
          <a:p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>
                <a:solidFill>
                  <a:srgbClr val="175EAA"/>
                </a:solidFill>
                <a:latin typeface="MetaPro-Normal"/>
                <a:cs typeface="MetaPro-Normal"/>
              </a:rPr>
              <a:t>USEFUL RESOURCES / RĀRANGI PUKAPUKA</a:t>
            </a:r>
            <a:endParaRPr lang="en-US" dirty="0"/>
          </a:p>
          <a:p>
            <a:r>
              <a:rPr lang="en-US" baseline="0" dirty="0"/>
              <a:t>For more information see the Seafood New Zealand’s facts and figures:  https://</a:t>
            </a:r>
            <a:r>
              <a:rPr lang="en-US" baseline="0" dirty="0" err="1"/>
              <a:t>www.seafoodnewzealand.org</a:t>
            </a:r>
            <a:r>
              <a:rPr lang="en-US" baseline="0" dirty="0"/>
              <a:t>/industry/key-facts/ </a:t>
            </a: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INVITE a local commercial fisher to come and talk about what it’s like to work at sea. </a:t>
            </a:r>
            <a:endParaRPr lang="en-I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68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TEACHER NOTES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=2GAvyyw-Z-M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58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TEACHER NOTES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They leave in the afternoon not the morning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They catch fish not crayfish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=MAYOi1Rm91o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58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Arial"/>
                <a:cs typeface="Arial"/>
              </a:rPr>
              <a:t>TEACHER NOTES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https://</a:t>
            </a:r>
            <a:r>
              <a:rPr lang="en-US" dirty="0" err="1">
                <a:latin typeface="Arial"/>
                <a:cs typeface="Arial"/>
              </a:rPr>
              <a:t>www.youtube.com</a:t>
            </a:r>
            <a:r>
              <a:rPr lang="en-US" dirty="0">
                <a:latin typeface="Arial"/>
                <a:cs typeface="Arial"/>
              </a:rPr>
              <a:t>/</a:t>
            </a:r>
            <a:r>
              <a:rPr lang="en-US" dirty="0" err="1">
                <a:latin typeface="Arial"/>
                <a:cs typeface="Arial"/>
              </a:rPr>
              <a:t>watch?time_continue</a:t>
            </a:r>
            <a:r>
              <a:rPr lang="en-US" dirty="0">
                <a:latin typeface="Arial"/>
                <a:cs typeface="Arial"/>
              </a:rPr>
              <a:t>=3&amp;v=ZKGAF-</a:t>
            </a:r>
            <a:r>
              <a:rPr lang="en-US" dirty="0" err="1">
                <a:latin typeface="Arial"/>
                <a:cs typeface="Arial"/>
              </a:rPr>
              <a:t>upwrM</a:t>
            </a:r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Chris</a:t>
            </a:r>
            <a:r>
              <a:rPr lang="en-US" baseline="0" dirty="0">
                <a:latin typeface="Arial"/>
                <a:cs typeface="Arial"/>
              </a:rPr>
              <a:t> works in the deep water and his vessel is factory capable</a:t>
            </a:r>
          </a:p>
          <a:p>
            <a:r>
              <a:rPr lang="en-US" baseline="0" dirty="0">
                <a:latin typeface="Arial"/>
                <a:cs typeface="Arial"/>
              </a:rPr>
              <a:t>Likely to stay at sea for much longer periods of time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58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Arial"/>
                <a:cs typeface="Arial"/>
              </a:rPr>
              <a:t>TEACHER NOTES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Film clip #1: https://</a:t>
            </a:r>
            <a:r>
              <a:rPr lang="en-US" dirty="0" err="1">
                <a:latin typeface="Arial"/>
                <a:cs typeface="Arial"/>
              </a:rPr>
              <a:t>www.youtube.com</a:t>
            </a:r>
            <a:r>
              <a:rPr lang="en-US" dirty="0">
                <a:latin typeface="Arial"/>
                <a:cs typeface="Arial"/>
              </a:rPr>
              <a:t>/</a:t>
            </a:r>
            <a:r>
              <a:rPr lang="en-US" dirty="0" err="1">
                <a:latin typeface="Arial"/>
                <a:cs typeface="Arial"/>
              </a:rPr>
              <a:t>watch?v</a:t>
            </a:r>
            <a:r>
              <a:rPr lang="en-US" dirty="0">
                <a:latin typeface="Arial"/>
                <a:cs typeface="Arial"/>
              </a:rPr>
              <a:t>=dTxj1LAzy6s [if too long you could just watch</a:t>
            </a:r>
            <a:r>
              <a:rPr lang="en-US" baseline="0" dirty="0">
                <a:latin typeface="Arial"/>
                <a:cs typeface="Arial"/>
              </a:rPr>
              <a:t> one of the three job sections within this film]</a:t>
            </a:r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Film clip #2:</a:t>
            </a:r>
            <a:r>
              <a:rPr lang="en-US" baseline="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https://</a:t>
            </a:r>
            <a:r>
              <a:rPr lang="en-US" dirty="0" err="1">
                <a:latin typeface="Arial"/>
                <a:cs typeface="Arial"/>
              </a:rPr>
              <a:t>www.youtube.com</a:t>
            </a:r>
            <a:r>
              <a:rPr lang="en-US" dirty="0">
                <a:latin typeface="Arial"/>
                <a:cs typeface="Arial"/>
              </a:rPr>
              <a:t>/</a:t>
            </a:r>
            <a:r>
              <a:rPr lang="en-US" dirty="0" err="1">
                <a:latin typeface="Arial"/>
                <a:cs typeface="Arial"/>
              </a:rPr>
              <a:t>watch?v</a:t>
            </a:r>
            <a:r>
              <a:rPr lang="en-US" dirty="0">
                <a:latin typeface="Arial"/>
                <a:cs typeface="Arial"/>
              </a:rPr>
              <a:t>=</a:t>
            </a:r>
            <a:r>
              <a:rPr lang="en-US" dirty="0" err="1">
                <a:latin typeface="Arial"/>
                <a:cs typeface="Arial"/>
              </a:rPr>
              <a:t>WsYDcW-VWeQ</a:t>
            </a:r>
            <a:r>
              <a:rPr lang="en-US" dirty="0">
                <a:latin typeface="Arial"/>
                <a:cs typeface="Arial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58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TEACHER NOTES</a:t>
            </a:r>
          </a:p>
          <a:p>
            <a:endParaRPr lang="en-US" dirty="0"/>
          </a:p>
          <a:p>
            <a:r>
              <a:rPr lang="en-US" dirty="0"/>
              <a:t>Fishing</a:t>
            </a:r>
            <a:r>
              <a:rPr lang="en-US" baseline="0" dirty="0"/>
              <a:t> </a:t>
            </a:r>
            <a:r>
              <a:rPr lang="mr-IN" baseline="0" dirty="0"/>
              <a:t>–</a:t>
            </a:r>
            <a:r>
              <a:rPr lang="en-US" baseline="0" dirty="0"/>
              <a:t> we’re at the heart of communities can be found at: https://</a:t>
            </a:r>
            <a:r>
              <a:rPr lang="en-US" baseline="0" dirty="0" err="1"/>
              <a:t>www.youtube.com</a:t>
            </a:r>
            <a:r>
              <a:rPr lang="en-US" baseline="0" dirty="0"/>
              <a:t>/</a:t>
            </a:r>
            <a:r>
              <a:rPr lang="en-US" baseline="0" dirty="0" err="1"/>
              <a:t>watch?v</a:t>
            </a:r>
            <a:r>
              <a:rPr lang="en-US" baseline="0" dirty="0"/>
              <a:t>=ku-rR0rRd_Q&amp;t=3s </a:t>
            </a:r>
          </a:p>
          <a:p>
            <a:endParaRPr lang="en-US" baseline="0" dirty="0"/>
          </a:p>
          <a:p>
            <a:r>
              <a:rPr lang="en-US" baseline="0" dirty="0"/>
              <a:t>Career Quest Quiz https://</a:t>
            </a:r>
            <a:r>
              <a:rPr lang="en-US" baseline="0" dirty="0" err="1"/>
              <a:t>www.careers.govt.nz</a:t>
            </a:r>
            <a:r>
              <a:rPr lang="en-US" baseline="0" dirty="0"/>
              <a:t>/tools/</a:t>
            </a:r>
            <a:r>
              <a:rPr lang="en-US" baseline="0" dirty="0" err="1"/>
              <a:t>careerquest</a:t>
            </a:r>
            <a:r>
              <a:rPr lang="en-US" baseline="0" dirty="0"/>
              <a:t>/question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58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TEACHER NOTES</a:t>
            </a:r>
          </a:p>
          <a:p>
            <a:endParaRPr lang="en-US" dirty="0"/>
          </a:p>
          <a:p>
            <a:r>
              <a:rPr lang="en-US" dirty="0"/>
              <a:t>Fishing</a:t>
            </a:r>
            <a:r>
              <a:rPr lang="en-US" baseline="0" dirty="0"/>
              <a:t> </a:t>
            </a:r>
            <a:r>
              <a:rPr lang="mr-IN" baseline="0" dirty="0"/>
              <a:t>–</a:t>
            </a:r>
            <a:r>
              <a:rPr lang="en-US" baseline="0" dirty="0"/>
              <a:t> we’re at the heart of communities can be found at: https://</a:t>
            </a:r>
            <a:r>
              <a:rPr lang="en-US" baseline="0" dirty="0" err="1"/>
              <a:t>www.youtube.com</a:t>
            </a:r>
            <a:r>
              <a:rPr lang="en-US" baseline="0" dirty="0"/>
              <a:t>/</a:t>
            </a:r>
            <a:r>
              <a:rPr lang="en-US" baseline="0" dirty="0" err="1"/>
              <a:t>watch?v</a:t>
            </a:r>
            <a:r>
              <a:rPr lang="en-US" baseline="0" dirty="0"/>
              <a:t>=ku-rR0rRd_Q&amp;t=3s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58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mi-NZ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mi-NZ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3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mi-NZ"/>
              <a:t>Click to edit Master text styles</a:t>
            </a:r>
          </a:p>
          <a:p>
            <a:pPr lvl="1"/>
            <a:r>
              <a:rPr lang="mi-NZ"/>
              <a:t>Second level</a:t>
            </a:r>
          </a:p>
          <a:p>
            <a:pPr lvl="2"/>
            <a:r>
              <a:rPr lang="mi-NZ"/>
              <a:t>Third level</a:t>
            </a:r>
          </a:p>
          <a:p>
            <a:pPr lvl="3"/>
            <a:r>
              <a:rPr lang="mi-NZ"/>
              <a:t>Fourth level</a:t>
            </a:r>
          </a:p>
          <a:p>
            <a:pPr lvl="4"/>
            <a:r>
              <a:rPr lang="mi-NZ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5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5405"/>
            <a:ext cx="4038600" cy="32402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dirty="0"/>
              <a:t>Click to edit Master text styles</a:t>
            </a:r>
          </a:p>
          <a:p>
            <a:pPr lvl="1"/>
            <a:r>
              <a:rPr lang="mi-NZ" dirty="0"/>
              <a:t>Second level</a:t>
            </a:r>
          </a:p>
          <a:p>
            <a:pPr lvl="2"/>
            <a:r>
              <a:rPr lang="mi-NZ" dirty="0"/>
              <a:t>Third level</a:t>
            </a:r>
          </a:p>
          <a:p>
            <a:pPr lvl="3"/>
            <a:r>
              <a:rPr lang="mi-NZ" dirty="0"/>
              <a:t>Fourth level</a:t>
            </a:r>
          </a:p>
          <a:p>
            <a:pPr lvl="4"/>
            <a:r>
              <a:rPr lang="mi-NZ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5405"/>
            <a:ext cx="4038600" cy="32402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/>
              <a:t>Click to edit Master text styles</a:t>
            </a:r>
          </a:p>
          <a:p>
            <a:pPr lvl="1"/>
            <a:r>
              <a:rPr lang="mi-NZ"/>
              <a:t>Second level</a:t>
            </a:r>
          </a:p>
          <a:p>
            <a:pPr lvl="2"/>
            <a:r>
              <a:rPr lang="mi-NZ"/>
              <a:t>Third level</a:t>
            </a:r>
          </a:p>
          <a:p>
            <a:pPr lvl="3"/>
            <a:r>
              <a:rPr lang="mi-NZ"/>
              <a:t>Fourth level</a:t>
            </a:r>
          </a:p>
          <a:p>
            <a:pPr lvl="4"/>
            <a:r>
              <a:rPr lang="mi-NZ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1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59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39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rika/Dropbox/MSC%20Job/2020/MSC%20templates%20and%20graphics/FISH%20SWIRL/Rika%20final%20banner%20files/Rect%20Banner%20Fish%20Swirl%20SMALL.png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1268"/>
            <a:ext cx="8229600" cy="758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mi-N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039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mi-NZ" dirty="0"/>
              <a:t>Click to edit Master text styles</a:t>
            </a:r>
          </a:p>
          <a:p>
            <a:pPr lvl="1"/>
            <a:r>
              <a:rPr lang="mi-NZ" dirty="0"/>
              <a:t>Second level</a:t>
            </a:r>
          </a:p>
          <a:p>
            <a:pPr lvl="2"/>
            <a:r>
              <a:rPr lang="mi-NZ" dirty="0"/>
              <a:t>Third level</a:t>
            </a:r>
          </a:p>
          <a:p>
            <a:pPr lvl="3"/>
            <a:r>
              <a:rPr lang="mi-NZ" dirty="0"/>
              <a:t>Fourth level</a:t>
            </a:r>
          </a:p>
          <a:p>
            <a:pPr lvl="4"/>
            <a:r>
              <a:rPr lang="mi-NZ" dirty="0"/>
              <a:t>Fifth level</a:t>
            </a:r>
            <a:endParaRPr lang="en-US" dirty="0"/>
          </a:p>
        </p:txBody>
      </p:sp>
      <p:pic>
        <p:nvPicPr>
          <p:cNvPr id="7" name="Rect Banner Fish Swirl SMALL.png" descr="/Users/rika/Dropbox/MSC Job/2020/MSC templates and graphics/FISH SWIRL/Rika final banner files/Rect Banner Fish Swirl SMALL.png"/>
          <p:cNvPicPr>
            <a:picLocks noChangeAspect="1"/>
          </p:cNvPicPr>
          <p:nvPr userDrawn="1"/>
        </p:nvPicPr>
        <p:blipFill rotWithShape="1">
          <a:blip r:embed="rId7" r:link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15"/>
          <a:stretch/>
        </p:blipFill>
        <p:spPr>
          <a:xfrm>
            <a:off x="1734" y="-94079"/>
            <a:ext cx="9142275" cy="1058486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31682" y="4615175"/>
            <a:ext cx="482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545C6F-B84F-9E45-99FB-1A159270FA95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2EF380-6641-8E51-58E4-26455ECE91F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58982"/>
            <a:ext cx="8554065" cy="82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6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2GAvyyw-Z-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MAYOi1Rm91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watch?time_continue=3&amp;v=ZKGAF-upwr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dTxj1LAzy6s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s://www.youtube.com/watch?v=WsYDcW-VWeQ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www.careers.govt.nz/tools/careerquest/questio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www.youtube.com/watch?v=ku-rR0rRd_Q&amp;t=3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644" y="661152"/>
            <a:ext cx="4944114" cy="4344142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61024725"/>
              </p:ext>
            </p:extLst>
          </p:nvPr>
        </p:nvGraphicFramePr>
        <p:xfrm>
          <a:off x="5079757" y="1148906"/>
          <a:ext cx="3786702" cy="3347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2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1116">
                <a:tc gridSpan="3">
                  <a:txBody>
                    <a:bodyPr/>
                    <a:lstStyle/>
                    <a:p>
                      <a:pPr algn="ctr"/>
                      <a:r>
                        <a:rPr lang="en-US" sz="2300" b="0" i="0" baseline="0" dirty="0">
                          <a:latin typeface="Arial"/>
                          <a:cs typeface="Arial"/>
                        </a:rPr>
                        <a:t>Fishing jobs </a:t>
                      </a:r>
                    </a:p>
                    <a:p>
                      <a:pPr algn="ctr"/>
                      <a:r>
                        <a:rPr lang="en-US" sz="2000" b="0" i="0" dirty="0">
                          <a:latin typeface="Arial"/>
                          <a:cs typeface="Arial"/>
                        </a:rPr>
                        <a:t>PRIOR KNOWLEDGE</a:t>
                      </a:r>
                      <a:r>
                        <a:rPr lang="en-US" sz="2000" b="0" i="0" baseline="0" dirty="0">
                          <a:latin typeface="Arial"/>
                          <a:cs typeface="Arial"/>
                        </a:rPr>
                        <a:t> CHART</a:t>
                      </a:r>
                      <a:endParaRPr lang="en-US" sz="2000" b="0" i="0" dirty="0">
                        <a:latin typeface="Arial"/>
                        <a:cs typeface="Arial"/>
                      </a:endParaRPr>
                    </a:p>
                  </a:txBody>
                  <a:tcPr marL="76245" marR="76245" marT="34290" marB="34290" anchor="ctr">
                    <a:solidFill>
                      <a:srgbClr val="175EA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76245" marR="76245" anchor="ctr">
                    <a:solidFill>
                      <a:srgbClr val="175EA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76245" marR="76245" anchor="ctr">
                    <a:solidFill>
                      <a:srgbClr val="175E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53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What we know</a:t>
                      </a:r>
                    </a:p>
                  </a:txBody>
                  <a:tcPr marL="76245" marR="76245" marT="34290" marB="34290" anchor="ctr">
                    <a:solidFill>
                      <a:srgbClr val="175E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What we would like to know</a:t>
                      </a:r>
                    </a:p>
                  </a:txBody>
                  <a:tcPr marL="76245" marR="76245" marT="34290" marB="34290" anchor="ctr">
                    <a:solidFill>
                      <a:srgbClr val="175E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What we have learned</a:t>
                      </a:r>
                    </a:p>
                  </a:txBody>
                  <a:tcPr marL="76245" marR="76245" marT="34290" marB="34290" anchor="ctr">
                    <a:solidFill>
                      <a:srgbClr val="175E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1229"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76245" marR="76245" marT="34290" marB="34290">
                    <a:lnL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76245" marR="76245" marT="34290" marB="34290">
                    <a:lnL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76245" marR="76245" marT="34290" marB="34290">
                    <a:lnL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76600" y="1079311"/>
            <a:ext cx="4603544" cy="3662022"/>
          </a:xfrm>
        </p:spPr>
        <p:txBody>
          <a:bodyPr>
            <a:noAutofit/>
          </a:bodyPr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200" b="1" noProof="0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800" noProof="0" dirty="0"/>
              <a:t>Do you know any one who works in the seafood and fishing industry? 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800" noProof="0" dirty="0"/>
              <a:t>What do they do in their job?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800" dirty="0"/>
              <a:t>What do you think it might be like working on a fishing boat?</a:t>
            </a:r>
            <a:endParaRPr lang="en-AU" sz="1800" noProof="0" dirty="0"/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endParaRPr lang="en-AU" sz="500" noProof="0" dirty="0">
              <a:solidFill>
                <a:srgbClr val="175EAA"/>
              </a:solidFill>
              <a:latin typeface="Arial"/>
              <a:cs typeface="Arial"/>
            </a:endParaRP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200" b="1" noProof="0" dirty="0">
                <a:solidFill>
                  <a:srgbClr val="175EAA"/>
                </a:solidFill>
                <a:latin typeface="Arial Narrow"/>
                <a:cs typeface="Arial Narrow"/>
              </a:rPr>
              <a:t>MAHI / ACTIVITY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800" noProof="0" dirty="0">
                <a:latin typeface="Arial"/>
                <a:cs typeface="Arial"/>
              </a:rPr>
              <a:t>Complete the Prior Knowledge Chart columns 1 &amp; 2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endParaRPr lang="en-AU" sz="1800" noProof="0" dirty="0">
              <a:latin typeface="Arial"/>
              <a:cs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52252">
            <a:off x="3766377" y="3527619"/>
            <a:ext cx="1733403" cy="1798728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94713" y="41715"/>
            <a:ext cx="8492087" cy="758428"/>
          </a:xfrm>
        </p:spPr>
        <p:txBody>
          <a:bodyPr>
            <a:normAutofit fontScale="90000"/>
          </a:bodyPr>
          <a:lstStyle/>
          <a:p>
            <a:r>
              <a:rPr lang="en-AU" sz="3200" noProof="0" dirty="0"/>
              <a:t>SEAFOOD INDUSTRY JOBS</a:t>
            </a:r>
            <a:br>
              <a:rPr lang="en-AU" sz="3200" noProof="0" dirty="0"/>
            </a:br>
            <a:r>
              <a:rPr lang="en-AU" sz="2000" noProof="0" dirty="0"/>
              <a:t>Focus Question: What jobs do people do in the seafood industry? </a:t>
            </a:r>
          </a:p>
        </p:txBody>
      </p:sp>
      <p:pic>
        <p:nvPicPr>
          <p:cNvPr id="2" name="Picture 1" descr="Blue_Boat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7806" y="2993571"/>
            <a:ext cx="1182338" cy="53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5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760" y="93912"/>
            <a:ext cx="8785462" cy="758428"/>
          </a:xfrm>
        </p:spPr>
        <p:txBody>
          <a:bodyPr>
            <a:normAutofit/>
          </a:bodyPr>
          <a:lstStyle/>
          <a:p>
            <a:r>
              <a:rPr lang="en-AU" sz="3600" dirty="0"/>
              <a:t>SEAFOOD INDUSTRY JOBS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759" y="1280405"/>
            <a:ext cx="8477687" cy="322809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46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3800" noProof="0" dirty="0"/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AU" sz="3800" noProof="0" dirty="0"/>
              <a:t>About </a:t>
            </a:r>
            <a:r>
              <a:rPr lang="en-AU" sz="3800" noProof="0" dirty="0">
                <a:solidFill>
                  <a:srgbClr val="005DAA"/>
                </a:solidFill>
              </a:rPr>
              <a:t>600,000 tonnes </a:t>
            </a:r>
            <a:r>
              <a:rPr lang="en-AU" sz="3800" noProof="0" dirty="0"/>
              <a:t>of seafood (excluding aquaculture) is harvested from New Zealand's waters each year</a:t>
            </a:r>
            <a:r>
              <a:rPr lang="en-AU" sz="3600" dirty="0"/>
              <a:t> 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AU" sz="3600" dirty="0">
                <a:solidFill>
                  <a:srgbClr val="005DAA"/>
                </a:solidFill>
              </a:rPr>
              <a:t>2,500</a:t>
            </a:r>
            <a:r>
              <a:rPr lang="en-AU" sz="3600" dirty="0"/>
              <a:t> people work in commercial fishing &amp; aquaculture at sea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AU" sz="3600" dirty="0"/>
              <a:t>New Zealand’s seafood industry employs over </a:t>
            </a:r>
            <a:r>
              <a:rPr lang="en-AU" sz="3600" dirty="0">
                <a:solidFill>
                  <a:srgbClr val="005DAA"/>
                </a:solidFill>
              </a:rPr>
              <a:t>13,000</a:t>
            </a:r>
            <a:r>
              <a:rPr lang="en-AU" sz="3600" dirty="0"/>
              <a:t> full time workers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7303993" y="2887694"/>
            <a:ext cx="3310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Facts &amp; Figures from Seafood New Zealand</a:t>
            </a:r>
          </a:p>
        </p:txBody>
      </p:sp>
    </p:spTree>
    <p:extLst>
      <p:ext uri="{BB962C8B-B14F-4D97-AF65-F5344CB8AC3E}">
        <p14:creationId xmlns:p14="http://schemas.microsoft.com/office/powerpoint/2010/main" val="361474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3290" y="1085537"/>
            <a:ext cx="9625567" cy="37855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233313" y="3280833"/>
            <a:ext cx="4656264" cy="137120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</a:pPr>
            <a:r>
              <a:rPr lang="en-AU" sz="3500" b="1" dirty="0">
                <a:solidFill>
                  <a:srgbClr val="002E6C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900" dirty="0"/>
              <a:t>Seafood NZ’s short film [3:22] </a:t>
            </a:r>
            <a:r>
              <a:rPr lang="en-US" sz="2900" dirty="0">
                <a:hlinkClick r:id="rId4"/>
              </a:rPr>
              <a:t>Meet Johnny Burkhart, a rock lobster fisherman based in the Wairarapa.</a:t>
            </a:r>
            <a:endParaRPr lang="en-US" sz="29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94713" y="1264692"/>
            <a:ext cx="4038600" cy="324020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AU" sz="2400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en-US" sz="2000" dirty="0"/>
              <a:t>What would be good about doing Johnny’s job?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en-US" sz="2000" dirty="0"/>
              <a:t>What would you find hard about  doing Johnny’s job?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en-US" sz="2000" dirty="0"/>
              <a:t>Did anything surprise you about what Johnny says about fishing for rock lobster? </a:t>
            </a:r>
          </a:p>
          <a:p>
            <a:pPr marL="0" indent="0">
              <a:lnSpc>
                <a:spcPct val="140000"/>
              </a:lnSpc>
              <a:buNone/>
            </a:pPr>
            <a:endParaRPr lang="en-US" sz="2000" dirty="0"/>
          </a:p>
        </p:txBody>
      </p:sp>
      <p:pic>
        <p:nvPicPr>
          <p:cNvPr id="3" name="Picture 2">
            <a:hlinkClick r:id="rId4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6377" y="1264692"/>
            <a:ext cx="3160334" cy="1827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94713" y="41715"/>
            <a:ext cx="8492087" cy="758428"/>
          </a:xfrm>
        </p:spPr>
        <p:txBody>
          <a:bodyPr>
            <a:normAutofit/>
          </a:bodyPr>
          <a:lstStyle/>
          <a:p>
            <a:r>
              <a:rPr lang="en-AU" sz="3200" noProof="0" dirty="0"/>
              <a:t>SEAFOOD INDUSTRY JOBS</a:t>
            </a:r>
            <a:endParaRPr lang="en-AU" sz="2000" noProof="0" dirty="0"/>
          </a:p>
        </p:txBody>
      </p:sp>
    </p:spTree>
    <p:extLst>
      <p:ext uri="{BB962C8B-B14F-4D97-AF65-F5344CB8AC3E}">
        <p14:creationId xmlns:p14="http://schemas.microsoft.com/office/powerpoint/2010/main" val="1154904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3290" y="1085537"/>
            <a:ext cx="9625567" cy="37855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713" y="41715"/>
            <a:ext cx="8492087" cy="758428"/>
          </a:xfrm>
        </p:spPr>
        <p:txBody>
          <a:bodyPr>
            <a:normAutofit/>
          </a:bodyPr>
          <a:lstStyle/>
          <a:p>
            <a:r>
              <a:rPr lang="en-AU" sz="3200" dirty="0"/>
              <a:t>SEAFOOD INDUSTRY JOBS</a:t>
            </a:r>
            <a:endParaRPr lang="en-AU" sz="2000" noProof="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233313" y="3099139"/>
            <a:ext cx="4656264" cy="14047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</a:pPr>
            <a:r>
              <a:rPr lang="en-AU" sz="3100" b="1" dirty="0">
                <a:solidFill>
                  <a:srgbClr val="002E6C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600" dirty="0"/>
              <a:t>Seafood NZ’s short film [3:08] </a:t>
            </a:r>
            <a:r>
              <a:rPr lang="en-US" sz="2600" dirty="0">
                <a:hlinkClick r:id="rId4"/>
              </a:rPr>
              <a:t>Meet Capt. Tony Roach, an inshore skipper from Nelson</a:t>
            </a:r>
            <a:endParaRPr lang="en-US" dirty="0"/>
          </a:p>
        </p:txBody>
      </p:sp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1556" y="1264692"/>
            <a:ext cx="2916254" cy="167972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94713" y="1264692"/>
            <a:ext cx="4038600" cy="324020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AU" sz="2400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en-US" sz="2000" dirty="0"/>
              <a:t>What does Tony catch?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en-US" sz="2000" dirty="0"/>
              <a:t>How is Tony’s job different to Johnny’s? 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en-US" sz="2000" dirty="0"/>
              <a:t>What would you enjoy and not enjoy about Tony’s job?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en-US" sz="2000" dirty="0"/>
              <a:t>Did anything surprise you about what Tony says about fishing? </a:t>
            </a:r>
          </a:p>
          <a:p>
            <a:pPr marL="0" indent="0">
              <a:lnSpc>
                <a:spcPct val="14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3122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3290" y="1085537"/>
            <a:ext cx="9625567" cy="37855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713" y="41715"/>
            <a:ext cx="8492087" cy="758428"/>
          </a:xfrm>
        </p:spPr>
        <p:txBody>
          <a:bodyPr>
            <a:normAutofit/>
          </a:bodyPr>
          <a:lstStyle/>
          <a:p>
            <a:r>
              <a:rPr lang="en-AU" sz="3200" noProof="0" dirty="0"/>
              <a:t>SEAFOOD INDUSTRY JOBS</a:t>
            </a:r>
            <a:endParaRPr lang="en-AU" sz="2000" noProof="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233313" y="3111497"/>
            <a:ext cx="4656264" cy="139236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</a:pPr>
            <a:r>
              <a:rPr lang="en-AU" sz="3100" b="1" dirty="0">
                <a:solidFill>
                  <a:srgbClr val="002E6C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600" dirty="0"/>
              <a:t>Seafood NZ’s short film [3:08] </a:t>
            </a:r>
            <a:r>
              <a:rPr lang="en-US" sz="2600" dirty="0">
                <a:hlinkClick r:id="rId4"/>
              </a:rPr>
              <a:t>Meet Capt. Chris Patrick, a </a:t>
            </a:r>
            <a:r>
              <a:rPr lang="en-US" sz="2600" dirty="0" err="1">
                <a:hlinkClick r:id="rId4"/>
              </a:rPr>
              <a:t>deepwater</a:t>
            </a:r>
            <a:r>
              <a:rPr lang="en-US" sz="2600" dirty="0">
                <a:hlinkClick r:id="rId4"/>
              </a:rPr>
              <a:t> skipper from Nelson.</a:t>
            </a:r>
            <a:endParaRPr lang="en-US" dirty="0"/>
          </a:p>
        </p:txBody>
      </p:sp>
      <p:pic>
        <p:nvPicPr>
          <p:cNvPr id="2" name="Picture 1">
            <a:hlinkClick r:id="rId4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9545" y="1222359"/>
            <a:ext cx="3062979" cy="180447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42882" y="1264692"/>
            <a:ext cx="4038600" cy="324020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AU" sz="2400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en-US" sz="2000" dirty="0"/>
              <a:t>What type of fish does Chris catch and where?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en-US" sz="2000" dirty="0"/>
              <a:t>What does Chris do to help ensure his fishing is sustainable?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en-US" sz="2000" dirty="0"/>
              <a:t>How does the job, and type of fishing that Chris does, differ to that of Tony and Jonny?</a:t>
            </a:r>
          </a:p>
        </p:txBody>
      </p:sp>
    </p:spTree>
    <p:extLst>
      <p:ext uri="{BB962C8B-B14F-4D97-AF65-F5344CB8AC3E}">
        <p14:creationId xmlns:p14="http://schemas.microsoft.com/office/powerpoint/2010/main" val="591546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4279" y="701277"/>
            <a:ext cx="4739722" cy="41697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713" y="41715"/>
            <a:ext cx="8492087" cy="758428"/>
          </a:xfrm>
        </p:spPr>
        <p:txBody>
          <a:bodyPr>
            <a:normAutofit/>
          </a:bodyPr>
          <a:lstStyle/>
          <a:p>
            <a:r>
              <a:rPr lang="en-AU" sz="3200" noProof="0" dirty="0"/>
              <a:t>SEAFOOD INDUSTRY JOBS</a:t>
            </a:r>
            <a:r>
              <a:rPr lang="en-AU" sz="2000" noProof="0" dirty="0"/>
              <a:t>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907240" y="3301148"/>
            <a:ext cx="3941367" cy="139801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</a:pPr>
            <a:r>
              <a:rPr lang="en-AU" sz="3100" b="1" dirty="0">
                <a:solidFill>
                  <a:srgbClr val="002E6C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600" dirty="0"/>
              <a:t>Seafood NZ’s short film [7:43] </a:t>
            </a:r>
            <a:r>
              <a:rPr lang="en-US" sz="2600" dirty="0">
                <a:hlinkClick r:id="rId4"/>
              </a:rPr>
              <a:t>A career in deep-sea fishing for young Māori</a:t>
            </a:r>
            <a:endParaRPr lang="en-US" sz="2600" dirty="0"/>
          </a:p>
        </p:txBody>
      </p:sp>
      <p:pic>
        <p:nvPicPr>
          <p:cNvPr id="7" name="Picture 6">
            <a:hlinkClick r:id="rId4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770" y="1156321"/>
            <a:ext cx="3483605" cy="1915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367955" y="3086769"/>
            <a:ext cx="3871669" cy="139801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</a:pPr>
            <a:r>
              <a:rPr lang="en-AU" sz="3100" b="1" dirty="0">
                <a:solidFill>
                  <a:srgbClr val="002E6C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600" dirty="0"/>
              <a:t>Just the Job </a:t>
            </a:r>
            <a:r>
              <a:rPr lang="mr-IN" sz="2600" dirty="0"/>
              <a:t>–</a:t>
            </a:r>
            <a:r>
              <a:rPr lang="en-US" sz="2600" dirty="0"/>
              <a:t> Deep Sea Fishing [23: 26] investigating three different jobs working in </a:t>
            </a:r>
            <a:r>
              <a:rPr lang="en-US" sz="2600" dirty="0">
                <a:hlinkClick r:id="rId6"/>
              </a:rPr>
              <a:t>deep sea fishing</a:t>
            </a:r>
            <a:endParaRPr lang="en-US" sz="2600" dirty="0"/>
          </a:p>
        </p:txBody>
      </p:sp>
      <p:pic>
        <p:nvPicPr>
          <p:cNvPr id="2" name="Picture 1" descr="Screen Shot 2020-09-10 at 1.08.45 PM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04" y="1156322"/>
            <a:ext cx="3318575" cy="1824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66417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3290" y="701277"/>
            <a:ext cx="9625567" cy="395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194712" y="1069647"/>
            <a:ext cx="5274788" cy="3760479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AU" sz="35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3500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marL="0" indent="0" algn="ctr">
              <a:lnSpc>
                <a:spcPct val="140000"/>
              </a:lnSpc>
              <a:buNone/>
            </a:pPr>
            <a:r>
              <a:rPr lang="en-US" sz="2800" dirty="0"/>
              <a:t>There are lots of cool jobs related to fishing! What do you need to know to work in a seafood industry job? How much will you earn?   </a:t>
            </a:r>
            <a:endParaRPr lang="en-US" sz="2400" dirty="0"/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x-none" sz="35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3500" b="1" dirty="0">
                <a:solidFill>
                  <a:srgbClr val="175EAA"/>
                </a:solidFill>
                <a:latin typeface="Arial Narrow"/>
                <a:cs typeface="Arial Narrow"/>
              </a:rPr>
              <a:t>Y</a:t>
            </a:r>
            <a:endParaRPr lang="en-US" sz="3500" dirty="0"/>
          </a:p>
          <a:p>
            <a:pPr marL="0" indent="0" algn="ctr">
              <a:lnSpc>
                <a:spcPct val="140000"/>
              </a:lnSpc>
              <a:buNone/>
            </a:pPr>
            <a:r>
              <a:rPr lang="en-US" sz="2900" dirty="0"/>
              <a:t>To  find out</a:t>
            </a:r>
            <a:r>
              <a:rPr lang="mr-IN" sz="2900" dirty="0"/>
              <a:t>…</a:t>
            </a:r>
            <a:r>
              <a:rPr lang="mi-NZ" sz="2900" dirty="0"/>
              <a:t> </a:t>
            </a:r>
            <a:r>
              <a:rPr lang="en-US" sz="2900" dirty="0"/>
              <a:t>visit Careers New Zealand website.  Your teacher will give you the name of a fishing related career. 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en-US" sz="2900" dirty="0">
                <a:hlinkClick r:id="rId4"/>
              </a:rPr>
              <a:t>Take the Career Quest Quiz.</a:t>
            </a:r>
            <a:endParaRPr lang="en-US" sz="2900" dirty="0">
              <a:solidFill>
                <a:srgbClr val="005DAA"/>
              </a:solidFill>
            </a:endParaRPr>
          </a:p>
          <a:p>
            <a:pPr marL="0" indent="0" algn="ctr">
              <a:lnSpc>
                <a:spcPct val="140000"/>
              </a:lnSpc>
              <a:buNone/>
            </a:pPr>
            <a:endParaRPr lang="en-US" sz="21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0167" y="1315431"/>
            <a:ext cx="2646154" cy="2601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94713" y="41715"/>
            <a:ext cx="8492087" cy="758428"/>
          </a:xfrm>
        </p:spPr>
        <p:txBody>
          <a:bodyPr>
            <a:normAutofit/>
          </a:bodyPr>
          <a:lstStyle/>
          <a:p>
            <a:r>
              <a:rPr lang="en-AU" sz="3200" noProof="0" dirty="0"/>
              <a:t>SEAFOOD INDUSTRY JOBS</a:t>
            </a:r>
            <a:endParaRPr lang="en-AU" sz="2000" noProof="0" dirty="0"/>
          </a:p>
        </p:txBody>
      </p:sp>
    </p:spTree>
    <p:extLst>
      <p:ext uri="{BB962C8B-B14F-4D97-AF65-F5344CB8AC3E}">
        <p14:creationId xmlns:p14="http://schemas.microsoft.com/office/powerpoint/2010/main" val="3335076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9286" y="701277"/>
            <a:ext cx="4154713" cy="39407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5109107" y="2791768"/>
            <a:ext cx="3770395" cy="18502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</a:pPr>
            <a:r>
              <a:rPr lang="en-AU" sz="4000" b="1" dirty="0">
                <a:solidFill>
                  <a:srgbClr val="002E6C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</a:pPr>
            <a:r>
              <a:rPr lang="en-US" sz="3300" dirty="0"/>
              <a:t>Seafood NZ’s short film [4:38] about the </a:t>
            </a:r>
            <a:r>
              <a:rPr lang="en-US" sz="3300" dirty="0">
                <a:hlinkClick r:id="rId4"/>
              </a:rPr>
              <a:t>people and jobs that make up the fishing industry</a:t>
            </a:r>
            <a:endParaRPr lang="en-AU" sz="3300" b="1" dirty="0">
              <a:solidFill>
                <a:srgbClr val="002E6C"/>
              </a:solidFill>
              <a:latin typeface="Arial Narrow"/>
              <a:cs typeface="Arial Narrow"/>
            </a:endParaRPr>
          </a:p>
        </p:txBody>
      </p:sp>
      <p:pic>
        <p:nvPicPr>
          <p:cNvPr id="11" name="Content Placeholder 10">
            <a:hlinkClick r:id="rId4"/>
          </p:cNvPr>
          <p:cNvPicPr>
            <a:picLocks noGrp="1" noChangeAspect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4048" y="1132476"/>
            <a:ext cx="2956666" cy="1699181"/>
          </a:xfr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194713" y="1272988"/>
            <a:ext cx="5008482" cy="346425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x-none" sz="31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3100" b="1" dirty="0">
                <a:solidFill>
                  <a:srgbClr val="175EAA"/>
                </a:solidFill>
                <a:latin typeface="Arial Narrow"/>
                <a:cs typeface="Arial Narrow"/>
              </a:rPr>
              <a:t>Y</a:t>
            </a:r>
            <a:endParaRPr lang="en-US" sz="3100" dirty="0"/>
          </a:p>
          <a:p>
            <a:pPr marL="0" indent="0" algn="ctr">
              <a:lnSpc>
                <a:spcPct val="140000"/>
              </a:lnSpc>
              <a:buNone/>
            </a:pPr>
            <a:r>
              <a:rPr lang="en-US" sz="2600" dirty="0"/>
              <a:t>While watching this film, list all jobs you see people doing that are involved in the supply of seafood from ocean to plate</a:t>
            </a:r>
          </a:p>
          <a:p>
            <a:pPr marL="0" indent="0" algn="ctr">
              <a:lnSpc>
                <a:spcPct val="140000"/>
              </a:lnSpc>
              <a:buNone/>
            </a:pPr>
            <a:endParaRPr lang="en-US" sz="2100" dirty="0"/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AU" sz="31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3100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marL="0" indent="0" algn="ctr">
              <a:lnSpc>
                <a:spcPct val="140000"/>
              </a:lnSpc>
              <a:buNone/>
            </a:pPr>
            <a:r>
              <a:rPr lang="en-US" sz="2600" dirty="0"/>
              <a:t>Which job would you MOST like to do? Why? 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en-US" sz="2600" dirty="0"/>
              <a:t>Which would you LEAST like to do? Why not?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94713" y="41715"/>
            <a:ext cx="8492087" cy="758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AU" sz="3200" dirty="0"/>
              <a:t>SEAFOOD INDUSTRY JOBS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56563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93202</TotalTime>
  <Words>842</Words>
  <Application>Microsoft Macintosh PowerPoint</Application>
  <PresentationFormat>On-screen Show (16:9)</PresentationFormat>
  <Paragraphs>106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Calibri</vt:lpstr>
      <vt:lpstr>MetaPro-Normal</vt:lpstr>
      <vt:lpstr>Office Theme</vt:lpstr>
      <vt:lpstr>SEAFOOD INDUSTRY JOBS Focus Question: What jobs do people do in the seafood industry? </vt:lpstr>
      <vt:lpstr>SEAFOOD INDUSTRY JOBS</vt:lpstr>
      <vt:lpstr>SEAFOOD INDUSTRY JOBS</vt:lpstr>
      <vt:lpstr>SEAFOOD INDUSTRY JOBS</vt:lpstr>
      <vt:lpstr>SEAFOOD INDUSTRY JOBS</vt:lpstr>
      <vt:lpstr>SEAFOOD INDUSTRY JOBS </vt:lpstr>
      <vt:lpstr>SEAFOOD INDUSTRY JOBS</vt:lpstr>
      <vt:lpstr>PowerPoint Presentation</vt:lpstr>
    </vt:vector>
  </TitlesOfParts>
  <Company>Indigo Pacific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Rika Milne</dc:creator>
  <cp:lastModifiedBy>Rika Milne</cp:lastModifiedBy>
  <cp:revision>444</cp:revision>
  <cp:lastPrinted>2021-08-29T06:11:55Z</cp:lastPrinted>
  <dcterms:created xsi:type="dcterms:W3CDTF">2020-04-01T02:04:56Z</dcterms:created>
  <dcterms:modified xsi:type="dcterms:W3CDTF">2023-01-21T20:32:52Z</dcterms:modified>
</cp:coreProperties>
</file>