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7" saveSubsetFonts="1" autoCompressPictures="0">
  <p:sldMasterIdLst>
    <p:sldMasterId id="2147483648" r:id="rId1"/>
  </p:sldMasterIdLst>
  <p:notesMasterIdLst>
    <p:notesMasterId r:id="rId10"/>
  </p:notesMasterIdLst>
  <p:sldIdLst>
    <p:sldId id="379" r:id="rId2"/>
    <p:sldId id="367" r:id="rId3"/>
    <p:sldId id="424" r:id="rId4"/>
    <p:sldId id="407" r:id="rId5"/>
    <p:sldId id="371" r:id="rId6"/>
    <p:sldId id="373" r:id="rId7"/>
    <p:sldId id="413" r:id="rId8"/>
    <p:sldId id="372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5DAA"/>
    <a:srgbClr val="002E6C"/>
    <a:srgbClr val="00B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1ACA1D-0D0F-9D4E-923A-5788F8D762A2}" v="3" dt="2024-06-01T23:14:57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74622" autoAdjust="0"/>
  </p:normalViewPr>
  <p:slideViewPr>
    <p:cSldViewPr snapToGrid="0" snapToObjects="1">
      <p:cViewPr varScale="1">
        <p:scale>
          <a:sx n="100" d="100"/>
          <a:sy n="100" d="100"/>
        </p:scale>
        <p:origin x="168" y="3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2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-182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ka Milne" userId="d5d520ec-da04-4164-b1f6-43a48e255efa" providerId="ADAL" clId="{F61ACA1D-0D0F-9D4E-923A-5788F8D762A2}"/>
    <pc:docChg chg="addSld delSld modSld">
      <pc:chgData name="Rika Milne" userId="d5d520ec-da04-4164-b1f6-43a48e255efa" providerId="ADAL" clId="{F61ACA1D-0D0F-9D4E-923A-5788F8D762A2}" dt="2024-06-01T23:14:57.177" v="8" actId="18331"/>
      <pc:docMkLst>
        <pc:docMk/>
      </pc:docMkLst>
      <pc:sldChg chg="modSp">
        <pc:chgData name="Rika Milne" userId="d5d520ec-da04-4164-b1f6-43a48e255efa" providerId="ADAL" clId="{F61ACA1D-0D0F-9D4E-923A-5788F8D762A2}" dt="2024-06-01T23:14:57.177" v="8" actId="18331"/>
        <pc:sldMkLst>
          <pc:docMk/>
          <pc:sldMk cId="2481654227" sldId="367"/>
        </pc:sldMkLst>
        <pc:picChg chg="mod">
          <ac:chgData name="Rika Milne" userId="d5d520ec-da04-4164-b1f6-43a48e255efa" providerId="ADAL" clId="{F61ACA1D-0D0F-9D4E-923A-5788F8D762A2}" dt="2024-06-01T23:14:57.177" v="8" actId="18331"/>
          <ac:picMkLst>
            <pc:docMk/>
            <pc:sldMk cId="2481654227" sldId="367"/>
            <ac:picMk id="7" creationId="{00000000-0000-0000-0000-000000000000}"/>
          </ac:picMkLst>
        </pc:picChg>
      </pc:sldChg>
      <pc:sldChg chg="del">
        <pc:chgData name="Rika Milne" userId="d5d520ec-da04-4164-b1f6-43a48e255efa" providerId="ADAL" clId="{F61ACA1D-0D0F-9D4E-923A-5788F8D762A2}" dt="2024-06-01T22:29:37.287" v="1" actId="2696"/>
        <pc:sldMkLst>
          <pc:docMk/>
          <pc:sldMk cId="1006036162" sldId="370"/>
        </pc:sldMkLst>
      </pc:sldChg>
      <pc:sldChg chg="add del">
        <pc:chgData name="Rika Milne" userId="d5d520ec-da04-4164-b1f6-43a48e255efa" providerId="ADAL" clId="{F61ACA1D-0D0F-9D4E-923A-5788F8D762A2}" dt="2024-06-01T22:31:50.684" v="7"/>
        <pc:sldMkLst>
          <pc:docMk/>
          <pc:sldMk cId="4197171113" sldId="371"/>
        </pc:sldMkLst>
      </pc:sldChg>
      <pc:sldChg chg="add">
        <pc:chgData name="Rika Milne" userId="d5d520ec-da04-4164-b1f6-43a48e255efa" providerId="ADAL" clId="{F61ACA1D-0D0F-9D4E-923A-5788F8D762A2}" dt="2024-06-01T22:31:50.684" v="7"/>
        <pc:sldMkLst>
          <pc:docMk/>
          <pc:sldMk cId="2091145196" sldId="372"/>
        </pc:sldMkLst>
      </pc:sldChg>
      <pc:sldChg chg="add del">
        <pc:chgData name="Rika Milne" userId="d5d520ec-da04-4164-b1f6-43a48e255efa" providerId="ADAL" clId="{F61ACA1D-0D0F-9D4E-923A-5788F8D762A2}" dt="2024-06-01T22:31:50.684" v="7"/>
        <pc:sldMkLst>
          <pc:docMk/>
          <pc:sldMk cId="1129720515" sldId="373"/>
        </pc:sldMkLst>
      </pc:sldChg>
      <pc:sldChg chg="add del">
        <pc:chgData name="Rika Milne" userId="d5d520ec-da04-4164-b1f6-43a48e255efa" providerId="ADAL" clId="{F61ACA1D-0D0F-9D4E-923A-5788F8D762A2}" dt="2024-06-01T22:31:50.684" v="7"/>
        <pc:sldMkLst>
          <pc:docMk/>
          <pc:sldMk cId="3130054922" sldId="407"/>
        </pc:sldMkLst>
      </pc:sldChg>
      <pc:sldChg chg="add del">
        <pc:chgData name="Rika Milne" userId="d5d520ec-da04-4164-b1f6-43a48e255efa" providerId="ADAL" clId="{F61ACA1D-0D0F-9D4E-923A-5788F8D762A2}" dt="2024-06-01T22:31:50.684" v="7"/>
        <pc:sldMkLst>
          <pc:docMk/>
          <pc:sldMk cId="3364538642" sldId="413"/>
        </pc:sldMkLst>
      </pc:sldChg>
      <pc:sldChg chg="del">
        <pc:chgData name="Rika Milne" userId="d5d520ec-da04-4164-b1f6-43a48e255efa" providerId="ADAL" clId="{F61ACA1D-0D0F-9D4E-923A-5788F8D762A2}" dt="2024-06-01T22:31:48.061" v="6" actId="2696"/>
        <pc:sldMkLst>
          <pc:docMk/>
          <pc:sldMk cId="799162775" sldId="423"/>
        </pc:sldMkLst>
      </pc:sldChg>
      <pc:sldChg chg="add">
        <pc:chgData name="Rika Milne" userId="d5d520ec-da04-4164-b1f6-43a48e255efa" providerId="ADAL" clId="{F61ACA1D-0D0F-9D4E-923A-5788F8D762A2}" dt="2024-06-01T22:29:31.181" v="0"/>
        <pc:sldMkLst>
          <pc:docMk/>
          <pc:sldMk cId="1574532359" sldId="4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A122-7A35-9745-A26A-EE8C50CA7602}" type="datetimeFigureOut">
              <a:rPr lang="en-US" smtClean="0"/>
              <a:t>6/2/24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458200"/>
            <a:ext cx="2971800" cy="684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DFFE2-AB0B-A546-BA03-FA78CA7417E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MSCI_NZSCHOOLSLOGO_WIDE_RGB_BLUE_UR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458200"/>
            <a:ext cx="1625600" cy="53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4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pPr>
              <a:defRPr/>
            </a:pPr>
            <a:endParaRPr lang="en-US" b="1" dirty="0">
              <a:solidFill>
                <a:srgbClr val="175EAA"/>
              </a:solidFill>
              <a:latin typeface="MetaPro-Normal"/>
              <a:cs typeface="MetaPro-Norm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175EAA"/>
              </a:solidFill>
              <a:latin typeface="MetaPro-Normal"/>
              <a:cs typeface="MetaPro-Normal"/>
            </a:endParaRPr>
          </a:p>
          <a:p>
            <a:pPr algn="l"/>
            <a:endParaRPr lang="en-US" dirty="0">
              <a:solidFill>
                <a:srgbClr val="175EAA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42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  <a:p>
            <a:r>
              <a:rPr lang="en-US" dirty="0"/>
              <a:t>Ocean to Plate </a:t>
            </a:r>
            <a:r>
              <a:rPr lang="mr-IN" dirty="0"/>
              <a:t>–</a:t>
            </a:r>
            <a:r>
              <a:rPr lang="en-US" dirty="0"/>
              <a:t> Seafood Supply</a:t>
            </a:r>
            <a:r>
              <a:rPr lang="en-US" baseline="0" dirty="0"/>
              <a:t> Chain film link: 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watch?v</a:t>
            </a:r>
            <a:r>
              <a:rPr lang="en-US" baseline="0" dirty="0"/>
              <a:t>=</a:t>
            </a:r>
            <a:r>
              <a:rPr lang="en-US" baseline="0" dirty="0" err="1"/>
              <a:t>pkfgILiGbVk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15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NOTES</a:t>
            </a:r>
          </a:p>
          <a:p>
            <a:endParaRPr lang="en-US" baseline="0" dirty="0"/>
          </a:p>
          <a:p>
            <a:r>
              <a:rPr lang="en-US" baseline="0" dirty="0"/>
              <a:t>An example of a supply chain diagram is provided </a:t>
            </a:r>
            <a:r>
              <a:rPr lang="mr-IN" baseline="0" dirty="0"/>
              <a:t>–</a:t>
            </a:r>
            <a:r>
              <a:rPr lang="en-US" baseline="0" dirty="0"/>
              <a:t> found at http://</a:t>
            </a:r>
            <a:r>
              <a:rPr lang="en-US" baseline="0" dirty="0" err="1"/>
              <a:t>fishwise.org</a:t>
            </a:r>
            <a:r>
              <a:rPr lang="en-US" baseline="0" dirty="0"/>
              <a:t>/</a:t>
            </a:r>
            <a:r>
              <a:rPr lang="en-US" baseline="0" dirty="0" err="1"/>
              <a:t>wp</a:t>
            </a:r>
            <a:r>
              <a:rPr lang="en-US" baseline="0" dirty="0"/>
              <a:t>-content/uploads/2017/12/</a:t>
            </a:r>
            <a:r>
              <a:rPr lang="en-US" baseline="0" dirty="0" err="1"/>
              <a:t>Seafood_Supply_Chains.pdf</a:t>
            </a:r>
            <a:r>
              <a:rPr lang="en-US" baseline="0" dirty="0"/>
              <a:t> </a:t>
            </a:r>
          </a:p>
          <a:p>
            <a:endParaRPr lang="en-US" baseline="0" dirty="0"/>
          </a:p>
          <a:p>
            <a:r>
              <a:rPr lang="en-US" dirty="0"/>
              <a:t>https://</a:t>
            </a:r>
            <a:r>
              <a:rPr lang="en-US" dirty="0" err="1"/>
              <a:t>www.nzstory.govt.nz</a:t>
            </a:r>
            <a:r>
              <a:rPr lang="en-US" dirty="0"/>
              <a:t>/news/ocean-to-plate-in-36-hours-the-lee-fish-story/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58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Film clip can be found</a:t>
            </a:r>
            <a:r>
              <a:rPr lang="en-US" baseline="0" dirty="0"/>
              <a:t> at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watch?time_continue</a:t>
            </a:r>
            <a:r>
              <a:rPr lang="en-US" dirty="0"/>
              <a:t>=40&amp;v=Kac1cqkjX1U&amp;feature=</a:t>
            </a:r>
            <a:r>
              <a:rPr lang="en-US" dirty="0" err="1"/>
              <a:t>emb_logo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38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Film clip can be found</a:t>
            </a:r>
            <a:r>
              <a:rPr lang="en-US" baseline="0" dirty="0"/>
              <a:t> at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watch?time_continue</a:t>
            </a:r>
            <a:r>
              <a:rPr lang="en-US" dirty="0"/>
              <a:t>=40&amp;v=Kac1cqkjX1U&amp;feature=</a:t>
            </a:r>
            <a:r>
              <a:rPr lang="en-US" dirty="0" err="1"/>
              <a:t>emb_logo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38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www.msc.org</a:t>
            </a:r>
            <a:r>
              <a:rPr lang="en-US" dirty="0"/>
              <a:t>/en-us/what-we-are-doing/driving-change/traceable-seafood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55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www.msc.org</a:t>
            </a:r>
            <a:r>
              <a:rPr lang="en-US" dirty="0"/>
              <a:t>/en-us/what-we-are-doing/driving-change/traceable-seafood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55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NOTES</a:t>
            </a:r>
          </a:p>
          <a:p>
            <a:endParaRPr lang="en-US" dirty="0"/>
          </a:p>
          <a:p>
            <a:r>
              <a:rPr lang="en-US" dirty="0"/>
              <a:t>http://ocean-to-plate-</a:t>
            </a:r>
            <a:r>
              <a:rPr lang="en-US" dirty="0" err="1"/>
              <a:t>stories.msc.org</a:t>
            </a:r>
            <a:r>
              <a:rPr lang="en-US" dirty="0"/>
              <a:t>/?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fishwise.org</a:t>
            </a:r>
            <a:r>
              <a:rPr lang="en-US" dirty="0"/>
              <a:t>/salt/tuna-supply-chain/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_</a:t>
            </a:r>
            <a:r>
              <a:rPr lang="en-US" dirty="0" err="1"/>
              <a:t>ga</a:t>
            </a:r>
            <a:r>
              <a:rPr lang="en-US" dirty="0"/>
              <a:t>=2.3247414.782480448.1599085705-1303352827.1595455374 </a:t>
            </a:r>
          </a:p>
          <a:p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/>
          </a:p>
          <a:p>
            <a:r>
              <a:rPr lang="en-US" dirty="0"/>
              <a:t>For an Aotearoa</a:t>
            </a:r>
            <a:r>
              <a:rPr lang="en-US" baseline="0" dirty="0"/>
              <a:t> New Zealand take on the verified seafood supply </a:t>
            </a:r>
            <a:r>
              <a:rPr lang="en-US" baseline="0" dirty="0" err="1"/>
              <a:t>see:https</a:t>
            </a:r>
            <a:r>
              <a:rPr lang="en-US" baseline="0" dirty="0"/>
              <a:t>://</a:t>
            </a:r>
            <a:r>
              <a:rPr lang="en-US" baseline="0" dirty="0" err="1"/>
              <a:t>www.nzstory.govt.nz</a:t>
            </a:r>
            <a:r>
              <a:rPr lang="en-US" baseline="0" dirty="0"/>
              <a:t>/news/ocean-to-plate-in-36-hours-the-lee-fish-story/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38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268"/>
            <a:ext cx="8229600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0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pic>
        <p:nvPicPr>
          <p:cNvPr id="7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7" r:link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5"/>
          <a:stretch>
            <a:fillRect/>
          </a:stretch>
        </p:blipFill>
        <p:spPr>
          <a:xfrm>
            <a:off x="1734" y="-94079"/>
            <a:ext cx="9142275" cy="105848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1682" y="4615175"/>
            <a:ext cx="482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0F87D8-A747-EFAB-9370-016605F7B95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58982"/>
            <a:ext cx="8554065" cy="82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kfgILiGbV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nzstory.govt.nz/news/ocean-to-plate-in-36-hours-the-lee-fish-stor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watch?time_continue=40&amp;v=Kac1cqkjX1U&amp;feature=emb_logo" TargetMode="External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hyperlink" Target="https://www.msc.org/en-us/what-we-are-doing/driving-change/traceable-seafood" TargetMode="External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ishwise.org/salt/tuna-supply-chain/" TargetMode="External"/><Relationship Id="rId5" Type="http://schemas.openxmlformats.org/officeDocument/2006/relationships/hyperlink" Target="http://ocean-to-plate-stories.msc.org/?_ga=2.3247414.782480448.1599085705-1303352827.1595455374" TargetMode="External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3219"/>
            <a:ext cx="5179790" cy="40586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795" y="840844"/>
            <a:ext cx="4752127" cy="3419804"/>
          </a:xfrm>
        </p:spPr>
        <p:txBody>
          <a:bodyPr>
            <a:noAutofit/>
          </a:bodyPr>
          <a:lstStyle/>
          <a:p>
            <a:pPr marL="92075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1000" noProof="0" dirty="0">
              <a:latin typeface="Arial"/>
              <a:cs typeface="Arial"/>
            </a:endParaRPr>
          </a:p>
          <a:p>
            <a:pPr marL="92075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noProof="0" dirty="0"/>
              <a:t>The seafood supply chain is the chain of steps that happens to supply seafood from the ocean to your plate</a:t>
            </a:r>
          </a:p>
          <a:p>
            <a:pPr marL="92075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2000" noProof="0" dirty="0"/>
          </a:p>
          <a:p>
            <a:pPr marL="92075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b="1" noProof="0" dirty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noProof="0" dirty="0">
                <a:latin typeface="Arial"/>
                <a:cs typeface="Arial"/>
              </a:rPr>
              <a:t>What do you already know about the chain of steps in the supply of seafood? 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noProof="0" dirty="0">
                <a:latin typeface="Arial"/>
                <a:cs typeface="Arial"/>
              </a:rPr>
              <a:t>Complete the ‘What we know about fish?’ columns 1 &amp; 2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AU" sz="1800" noProof="0" dirty="0">
              <a:latin typeface="Arial"/>
              <a:cs typeface="Arial"/>
            </a:endParaRP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57952904"/>
              </p:ext>
            </p:extLst>
          </p:nvPr>
        </p:nvGraphicFramePr>
        <p:xfrm>
          <a:off x="5124596" y="1094921"/>
          <a:ext cx="3842802" cy="3345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388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b="0" i="0" baseline="0" dirty="0">
                          <a:latin typeface="Arial Narrow"/>
                          <a:cs typeface="Arial Narrow"/>
                        </a:rPr>
                        <a:t>What do we know about </a:t>
                      </a:r>
                    </a:p>
                    <a:p>
                      <a:pPr algn="ctr"/>
                      <a:r>
                        <a:rPr lang="en-US" sz="2100" b="0" i="0" baseline="0" dirty="0">
                          <a:latin typeface="Arial Narrow"/>
                          <a:cs typeface="Arial Narrow"/>
                        </a:rPr>
                        <a:t>THE SEAFOOD SUPPLY CHAIN? </a:t>
                      </a:r>
                    </a:p>
                    <a:p>
                      <a:pPr algn="ctr"/>
                      <a:r>
                        <a:rPr lang="en-US" sz="2200" b="0" i="0" dirty="0">
                          <a:latin typeface="Arial Narrow"/>
                          <a:cs typeface="Arial Narrow"/>
                        </a:rPr>
                        <a:t>PRIOR KNOWLEDGE</a:t>
                      </a:r>
                      <a:r>
                        <a:rPr lang="en-US" sz="2200" b="0" i="0" baseline="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2200" b="0" i="0" dirty="0">
                          <a:latin typeface="Arial Narrow"/>
                          <a:cs typeface="Arial Narrow"/>
                        </a:rPr>
                        <a:t>CHART</a:t>
                      </a:r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75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What we know</a:t>
                      </a:r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What we would like to know</a:t>
                      </a:r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What we have learned</a:t>
                      </a:r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4133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76245" marR="76245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  <a:p>
                      <a:endParaRPr lang="en-US" sz="1900" dirty="0"/>
                    </a:p>
                  </a:txBody>
                  <a:tcPr marL="76245" marR="76245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76245" marR="76245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Content Placeholder 4"/>
          <p:cNvSpPr txBox="1">
            <a:spLocks/>
          </p:cNvSpPr>
          <p:nvPr/>
        </p:nvSpPr>
        <p:spPr>
          <a:xfrm>
            <a:off x="5015923" y="3083560"/>
            <a:ext cx="5017078" cy="1957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dirty="0"/>
          </a:p>
        </p:txBody>
      </p:sp>
      <p:pic>
        <p:nvPicPr>
          <p:cNvPr id="16" name="Picture 15" descr="White_Seabrea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277" y="-255157"/>
            <a:ext cx="1382122" cy="993219"/>
          </a:xfrm>
          <a:prstGeom prst="rect">
            <a:avLst/>
          </a:prstGeom>
        </p:spPr>
      </p:pic>
      <p:pic>
        <p:nvPicPr>
          <p:cNvPr id="17" name="Picture 16" descr="Blue_Arrow1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79028">
            <a:off x="3779895" y="3381434"/>
            <a:ext cx="1889551" cy="1543928"/>
          </a:xfrm>
          <a:prstGeom prst="rect">
            <a:avLst/>
          </a:prstGeom>
        </p:spPr>
      </p:pic>
      <p:pic>
        <p:nvPicPr>
          <p:cNvPr id="10" name="Picture 9" descr="Blue_Seabream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0249" flipH="1">
            <a:off x="2154378" y="1963589"/>
            <a:ext cx="995557" cy="83278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4713" y="93912"/>
            <a:ext cx="8949287" cy="758428"/>
          </a:xfrm>
        </p:spPr>
        <p:txBody>
          <a:bodyPr>
            <a:normAutofit fontScale="90000"/>
          </a:bodyPr>
          <a:lstStyle/>
          <a:p>
            <a:r>
              <a:rPr lang="en-AU" sz="3600" noProof="0" dirty="0"/>
              <a:t>SEAFOOD SUPPLY CHAIN</a:t>
            </a:r>
            <a:br>
              <a:rPr lang="en-AU" sz="3600" noProof="0" dirty="0"/>
            </a:br>
            <a:r>
              <a:rPr lang="en-AU" sz="2000" noProof="0" dirty="0"/>
              <a:t>Focus Question: </a:t>
            </a:r>
            <a:r>
              <a:rPr lang="en-AU" sz="2000" dirty="0"/>
              <a:t>What are key steps in the chain that delivers seafood from the ocean to our plates</a:t>
            </a:r>
            <a:endParaRPr lang="en-AU" sz="2000" noProof="0" dirty="0"/>
          </a:p>
        </p:txBody>
      </p:sp>
    </p:spTree>
    <p:extLst>
      <p:ext uri="{BB962C8B-B14F-4D97-AF65-F5344CB8AC3E}">
        <p14:creationId xmlns:p14="http://schemas.microsoft.com/office/powerpoint/2010/main" val="79134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13" y="93912"/>
            <a:ext cx="8492087" cy="758428"/>
          </a:xfrm>
        </p:spPr>
        <p:txBody>
          <a:bodyPr>
            <a:normAutofit/>
          </a:bodyPr>
          <a:lstStyle/>
          <a:p>
            <a:r>
              <a:rPr lang="en-AU" sz="3600" noProof="0" dirty="0"/>
              <a:t>SEAFOOD SUPPLY CHAIN</a:t>
            </a:r>
            <a:endParaRPr lang="en-AU" sz="2000" noProof="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487736" y="3249061"/>
            <a:ext cx="4656264" cy="11548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AU" sz="31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US" sz="2600" dirty="0"/>
              <a:t>WWF short film [7:02] about </a:t>
            </a:r>
            <a:r>
              <a:rPr lang="x-none" sz="2600" dirty="0">
                <a:hlinkClick r:id="rId3"/>
              </a:rPr>
              <a:t>seafood supply chain</a:t>
            </a:r>
            <a:endParaRPr lang="en-AU" sz="2600" b="1" dirty="0">
              <a:solidFill>
                <a:srgbClr val="002E6C"/>
              </a:solidFill>
              <a:latin typeface="Arial Narrow"/>
              <a:cs typeface="Arial Narrow"/>
            </a:endParaRPr>
          </a:p>
          <a:p>
            <a:pPr marL="0" indent="0">
              <a:buFont typeface="Arial"/>
              <a:buNone/>
            </a:pPr>
            <a:endParaRPr lang="en-AU" b="1" dirty="0">
              <a:solidFill>
                <a:srgbClr val="002E6C"/>
              </a:solidFill>
              <a:latin typeface="Arial Narrow"/>
              <a:cs typeface="Arial Narrow"/>
            </a:endParaRP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4712" y="943234"/>
            <a:ext cx="4981971" cy="35879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x-none" sz="22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22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22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While watching this film write down steps in the journey of a fish from the ocean to a plate?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Fisheries shown here are not MSC certified you identify areas of improvement?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200" dirty="0"/>
          </a:p>
          <a:p>
            <a:pPr marL="0" indent="0" algn="ctr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22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</a:p>
          <a:p>
            <a:pPr marL="0" indent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1800" dirty="0"/>
              <a:t>Think about what you saw in this film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What improvements would you make to the ocean to plate seafood supply chain?</a:t>
            </a: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683" y="1209677"/>
            <a:ext cx="3157452" cy="200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54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00144"/>
            <a:ext cx="5756201" cy="39334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713" y="41715"/>
            <a:ext cx="8492087" cy="758428"/>
          </a:xfrm>
        </p:spPr>
        <p:txBody>
          <a:bodyPr>
            <a:normAutofit/>
          </a:bodyPr>
          <a:lstStyle/>
          <a:p>
            <a:r>
              <a:rPr lang="en-AU" sz="3200" noProof="0" dirty="0"/>
              <a:t>SEAFOOD SUPPLY CHAIN</a:t>
            </a:r>
            <a:endParaRPr lang="en-AU" sz="2000" noProof="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37144" y="1028865"/>
            <a:ext cx="4709161" cy="34760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AU" sz="2400" b="1" dirty="0">
                <a:solidFill>
                  <a:srgbClr val="009AC7"/>
                </a:solidFill>
                <a:latin typeface="Arial Narrow"/>
                <a:cs typeface="Arial Narrow"/>
              </a:rPr>
              <a:t>KŌRERO PUKAPUKA / READ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AU" sz="1900" dirty="0"/>
              <a:t>Read &amp; discuss: </a:t>
            </a:r>
            <a:r>
              <a:rPr lang="en-AU" sz="1900" dirty="0">
                <a:hlinkClick r:id="rId4"/>
              </a:rPr>
              <a:t>Ocean to plate in 36 hours: the Lee Fish Story</a:t>
            </a:r>
            <a:endParaRPr lang="en-AU" sz="1900" dirty="0"/>
          </a:p>
          <a:p>
            <a:pPr marL="0" indent="0" algn="ctr">
              <a:lnSpc>
                <a:spcPct val="130000"/>
              </a:lnSpc>
              <a:buNone/>
            </a:pPr>
            <a:endParaRPr lang="en-AU" sz="600" dirty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None/>
            </a:pPr>
            <a:r>
              <a:rPr lang="x-none" sz="24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24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2400" dirty="0"/>
          </a:p>
          <a:p>
            <a:pPr marL="0" indent="0" algn="ctr">
              <a:lnSpc>
                <a:spcPct val="130000"/>
              </a:lnSpc>
              <a:spcBef>
                <a:spcPts val="200"/>
              </a:spcBef>
              <a:buNone/>
            </a:pPr>
            <a:r>
              <a:rPr lang="en-US" sz="1900" dirty="0"/>
              <a:t>In groups: use your notes from last slide. Draw a flow diagram showing steps a fish journeys through from the ocean to your plate (See </a:t>
            </a:r>
            <a:r>
              <a:rPr lang="en-US" sz="1900" dirty="0">
                <a:solidFill>
                  <a:srgbClr val="005DAA"/>
                </a:solidFill>
              </a:rPr>
              <a:t>Teacher Outline</a:t>
            </a:r>
            <a:r>
              <a:rPr lang="en-US" sz="1900" dirty="0">
                <a:solidFill>
                  <a:srgbClr val="000000"/>
                </a:solidFill>
              </a:rPr>
              <a:t>)</a:t>
            </a:r>
          </a:p>
          <a:p>
            <a:pPr marL="0" indent="0" algn="ctr">
              <a:lnSpc>
                <a:spcPct val="130000"/>
              </a:lnSpc>
              <a:spcBef>
                <a:spcPts val="200"/>
              </a:spcBef>
              <a:buNone/>
            </a:pPr>
            <a:r>
              <a:rPr lang="en-US" sz="1900" i="1" dirty="0">
                <a:solidFill>
                  <a:srgbClr val="005DAA"/>
                </a:solidFill>
              </a:rPr>
              <a:t>Click again for example!</a:t>
            </a:r>
          </a:p>
          <a:p>
            <a:pPr marL="0" indent="0" algn="ctr">
              <a:lnSpc>
                <a:spcPct val="130000"/>
              </a:lnSpc>
              <a:spcBef>
                <a:spcPts val="200"/>
              </a:spcBef>
              <a:buNone/>
            </a:pPr>
            <a:endParaRPr lang="en-US" sz="1900" dirty="0"/>
          </a:p>
          <a:p>
            <a:pPr marL="0" indent="0">
              <a:lnSpc>
                <a:spcPct val="140000"/>
              </a:lnSpc>
              <a:buNone/>
            </a:pPr>
            <a:endParaRPr lang="en-US" sz="1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448" y="-109419"/>
            <a:ext cx="3560553" cy="46143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8122778" y="3496789"/>
            <a:ext cx="1708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FishWise.org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453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104" y="2604161"/>
            <a:ext cx="9425148" cy="208656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991831" y="2691472"/>
            <a:ext cx="3897745" cy="174621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4000" b="1" noProof="0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3300" noProof="0" dirty="0"/>
              <a:t>Short film [0:47] about </a:t>
            </a:r>
            <a:r>
              <a:rPr lang="en-AU" sz="3300" noProof="0" dirty="0">
                <a:hlinkClick r:id="rId5"/>
              </a:rPr>
              <a:t>Sustainable seafood from ocean to plate: Choose MSC certified sustainable fish</a:t>
            </a:r>
            <a:endParaRPr lang="en-AU" sz="3300" b="1" noProof="0" dirty="0">
              <a:solidFill>
                <a:srgbClr val="002E6C"/>
              </a:solidFill>
              <a:latin typeface="Arial Narrow"/>
              <a:cs typeface="Arial Narrow"/>
            </a:endParaRPr>
          </a:p>
          <a:p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1312" y="1151464"/>
            <a:ext cx="4330060" cy="35157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sz="2400" b="1" noProof="0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2400" b="1" noProof="0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r>
              <a:rPr lang="en-AU" sz="1900" dirty="0"/>
              <a:t>Seafood fraud is common!</a:t>
            </a:r>
          </a:p>
          <a:p>
            <a:r>
              <a:rPr lang="en-AU" sz="1900" dirty="0"/>
              <a:t>Seafood fraud is the selling of seafood with a misleading label, description or promise</a:t>
            </a:r>
          </a:p>
          <a:p>
            <a:pPr marL="0" indent="0">
              <a:buNone/>
            </a:pPr>
            <a:endParaRPr lang="en-AU" sz="700" dirty="0"/>
          </a:p>
          <a:p>
            <a:pPr marL="0" indent="0">
              <a:buNone/>
            </a:pPr>
            <a:r>
              <a:rPr lang="en-AU" sz="24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r>
              <a:rPr lang="en-AU" sz="1900" dirty="0"/>
              <a:t>If someone labelled and sold fish as sustainable but it wasn’t </a:t>
            </a:r>
            <a:r>
              <a:rPr lang="mr-IN" sz="1900" dirty="0"/>
              <a:t>–</a:t>
            </a:r>
            <a:r>
              <a:rPr lang="en-AU" sz="1900" dirty="0"/>
              <a:t> that would be an example of seafood fraud!  </a:t>
            </a:r>
          </a:p>
          <a:p>
            <a:r>
              <a:rPr lang="en-AU" sz="1900" dirty="0"/>
              <a:t>What other examples of seafood fraud can you think of?</a:t>
            </a:r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712" y="93912"/>
            <a:ext cx="8949287" cy="758428"/>
          </a:xfrm>
        </p:spPr>
        <p:txBody>
          <a:bodyPr>
            <a:normAutofit fontScale="90000"/>
          </a:bodyPr>
          <a:lstStyle/>
          <a:p>
            <a:r>
              <a:rPr lang="en-AU" sz="3600" noProof="0" dirty="0"/>
              <a:t>A VERIFIED SEAFOOD SUPPLY CHAIN</a:t>
            </a:r>
            <a:br>
              <a:rPr lang="en-AU" sz="3600" noProof="0" dirty="0"/>
            </a:br>
            <a:r>
              <a:rPr lang="en-AU" sz="2200" dirty="0"/>
              <a:t>Focus Question: How does verification in the supply chain contribute to sustainable seafood?</a:t>
            </a:r>
            <a:endParaRPr lang="en-AU" sz="2200" noProof="0" dirty="0"/>
          </a:p>
        </p:txBody>
      </p:sp>
      <p:pic>
        <p:nvPicPr>
          <p:cNvPr id="6" name="Picture 5" descr="Screen Shot 2020-09-11 at 12.44.58 PM.png">
            <a:hlinkClick r:id="rId5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577" y="998444"/>
            <a:ext cx="2762230" cy="158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4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54547" y="1204791"/>
            <a:ext cx="5621222" cy="32402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sz="2200" b="1" noProof="0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2200" b="1" noProof="0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en-AU" sz="2100" noProof="0" dirty="0"/>
              <a:t>Verification:</a:t>
            </a:r>
          </a:p>
          <a:p>
            <a:r>
              <a:rPr lang="en-AU" sz="2100" noProof="0" dirty="0"/>
              <a:t>Is the ability to trace a fish directly back to its point of origin</a:t>
            </a:r>
          </a:p>
          <a:p>
            <a:r>
              <a:rPr lang="en-AU" sz="2100" noProof="0" dirty="0"/>
              <a:t>Prevents illegal products from entering the supply chain</a:t>
            </a:r>
          </a:p>
          <a:p>
            <a:r>
              <a:rPr lang="en-AU" sz="2100" noProof="0" dirty="0"/>
              <a:t>Protects consumers and the efforts of everyone working hard to keep our oceans healthy</a:t>
            </a:r>
          </a:p>
          <a:p>
            <a:endParaRPr lang="en-AU" sz="2100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713" y="93912"/>
            <a:ext cx="8694864" cy="758428"/>
          </a:xfrm>
        </p:spPr>
        <p:txBody>
          <a:bodyPr>
            <a:normAutofit/>
          </a:bodyPr>
          <a:lstStyle/>
          <a:p>
            <a:r>
              <a:rPr lang="en-AU" sz="3600" noProof="0" dirty="0"/>
              <a:t>A VERIFIED SEAFOOD SUPPLY CHAIN</a:t>
            </a:r>
            <a:endParaRPr lang="en-AU" noProof="0" dirty="0"/>
          </a:p>
        </p:txBody>
      </p:sp>
      <p:pic>
        <p:nvPicPr>
          <p:cNvPr id="7" name="Picture 6" descr="Blue_Seabre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49898" y="852340"/>
            <a:ext cx="1471871" cy="1258794"/>
          </a:xfrm>
          <a:prstGeom prst="rect">
            <a:avLst/>
          </a:prstGeom>
        </p:spPr>
      </p:pic>
      <p:pic>
        <p:nvPicPr>
          <p:cNvPr id="11" name="Picture 10" descr="Salmon on ice with MSC ecolabel sign _ Wild Alaska Salmon Fishery Visit, Bristol Bay-lp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527" y="1204791"/>
            <a:ext cx="2257214" cy="33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7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9031" y="1147901"/>
            <a:ext cx="4572002" cy="1967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6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</a:p>
          <a:p>
            <a:pPr marL="0" indent="0">
              <a:buNone/>
            </a:pPr>
            <a:endParaRPr lang="en-AU" sz="2600" b="1" dirty="0">
              <a:solidFill>
                <a:srgbClr val="175EAA"/>
              </a:solidFill>
              <a:latin typeface="Arial Narrow"/>
              <a:cs typeface="Arial Narrow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029" y="93912"/>
            <a:ext cx="8504771" cy="758428"/>
          </a:xfrm>
        </p:spPr>
        <p:txBody>
          <a:bodyPr/>
          <a:lstStyle/>
          <a:p>
            <a:r>
              <a:rPr lang="en-AU" sz="3200" dirty="0"/>
              <a:t>A VERIFIED SEAFOOD SUPPLY </a:t>
            </a:r>
            <a:r>
              <a:rPr lang="en-AU" sz="3200" noProof="0" dirty="0"/>
              <a:t>CHAIN</a:t>
            </a:r>
            <a:endParaRPr lang="en-AU" noProof="0" dirty="0"/>
          </a:p>
        </p:txBody>
      </p:sp>
      <p:pic>
        <p:nvPicPr>
          <p:cNvPr id="9" name="Picture 8" descr="Screen Shot 2020-09-18 at 11.14.25 A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636" y="3115036"/>
            <a:ext cx="9144000" cy="1351132"/>
          </a:xfrm>
          <a:prstGeom prst="rect">
            <a:avLst/>
          </a:prstGeom>
        </p:spPr>
      </p:pic>
      <p:sp>
        <p:nvSpPr>
          <p:cNvPr id="10" name="Content Placeholder 1"/>
          <p:cNvSpPr>
            <a:spLocks noGrp="1"/>
          </p:cNvSpPr>
          <p:nvPr>
            <p:ph sz="half" idx="1"/>
          </p:nvPr>
        </p:nvSpPr>
        <p:spPr>
          <a:xfrm>
            <a:off x="309030" y="1796435"/>
            <a:ext cx="8377769" cy="131860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2000"/>
              </a:lnSpc>
              <a:buNone/>
            </a:pPr>
            <a:r>
              <a:rPr lang="en-AU" sz="2600" dirty="0"/>
              <a:t>The Marine Stewardship Council:</a:t>
            </a:r>
          </a:p>
          <a:p>
            <a:pPr>
              <a:lnSpc>
                <a:spcPct val="122000"/>
              </a:lnSpc>
            </a:pPr>
            <a:r>
              <a:rPr lang="en-AU" sz="2600" dirty="0"/>
              <a:t>Work to ensure seafood sold with a sustainable label is in fact sustainable</a:t>
            </a:r>
          </a:p>
          <a:p>
            <a:pPr>
              <a:lnSpc>
                <a:spcPct val="122000"/>
              </a:lnSpc>
            </a:pPr>
            <a:r>
              <a:rPr lang="en-AU" sz="2600" dirty="0"/>
              <a:t>Are working on creating </a:t>
            </a:r>
            <a:r>
              <a:rPr lang="en-AU" sz="2600" u="sng" dirty="0">
                <a:solidFill>
                  <a:srgbClr val="005DAA"/>
                </a:solidFill>
              </a:rPr>
              <a:t>verified</a:t>
            </a:r>
            <a:r>
              <a:rPr lang="en-AU" sz="2600" dirty="0">
                <a:solidFill>
                  <a:srgbClr val="005DAA"/>
                </a:solidFill>
              </a:rPr>
              <a:t> </a:t>
            </a:r>
            <a:r>
              <a:rPr lang="en-AU" sz="2600" dirty="0"/>
              <a:t>seafood supply chains</a:t>
            </a:r>
          </a:p>
          <a:p>
            <a:pPr>
              <a:lnSpc>
                <a:spcPct val="122000"/>
              </a:lnSpc>
            </a:pPr>
            <a:endParaRPr lang="en-AU" sz="2900" dirty="0"/>
          </a:p>
          <a:p>
            <a:endParaRPr lang="en-AU" noProof="0" dirty="0"/>
          </a:p>
          <a:p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1129720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0333"/>
            <a:ext cx="9256842" cy="420869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204953" y="1299718"/>
            <a:ext cx="4481847" cy="3155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457200" indent="-457200">
              <a:buFont typeface="+mj-lt"/>
              <a:buAutoNum type="arabicPeriod"/>
            </a:pPr>
            <a:r>
              <a:rPr lang="x-none" sz="2000" dirty="0"/>
              <a:t>Is being able </a:t>
            </a:r>
            <a:r>
              <a:rPr lang="x-none" sz="2000"/>
              <a:t>to </a:t>
            </a:r>
            <a:r>
              <a:rPr lang="mi-NZ" sz="2000" dirty="0"/>
              <a:t>verify</a:t>
            </a:r>
            <a:r>
              <a:rPr lang="x-none" sz="2000"/>
              <a:t> </a:t>
            </a:r>
            <a:r>
              <a:rPr lang="mi-NZ" sz="2000" dirty="0"/>
              <a:t>that your fish is sourced legally </a:t>
            </a:r>
            <a:r>
              <a:rPr lang="x-none" sz="2000"/>
              <a:t>a </a:t>
            </a:r>
            <a:r>
              <a:rPr lang="x-none" sz="2000" dirty="0"/>
              <a:t>good idea? </a:t>
            </a:r>
          </a:p>
          <a:p>
            <a:pPr marL="457200" indent="-457200">
              <a:buFont typeface="+mj-lt"/>
              <a:buAutoNum type="arabicPeriod"/>
            </a:pPr>
            <a:r>
              <a:rPr lang="x-none" sz="2000" dirty="0"/>
              <a:t>Why / Why not? </a:t>
            </a:r>
          </a:p>
          <a:p>
            <a:pPr marL="457200" indent="-457200">
              <a:buFont typeface="+mj-lt"/>
              <a:buAutoNum type="arabicPeriod"/>
            </a:pPr>
            <a:r>
              <a:rPr lang="x-none" sz="2000" dirty="0"/>
              <a:t>What ideas do you have about how this could be done?</a:t>
            </a:r>
            <a:endParaRPr lang="en-AU" sz="2000" dirty="0"/>
          </a:p>
          <a:p>
            <a:endParaRPr lang="en-AU" noProof="0" dirty="0"/>
          </a:p>
          <a:p>
            <a:endParaRPr lang="en-AU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029" y="93912"/>
            <a:ext cx="8504771" cy="758428"/>
          </a:xfrm>
        </p:spPr>
        <p:txBody>
          <a:bodyPr/>
          <a:lstStyle/>
          <a:p>
            <a:r>
              <a:rPr lang="en-AU" sz="3200" dirty="0"/>
              <a:t>A VERIFIED SEAFOOD SUPPLY </a:t>
            </a:r>
            <a:r>
              <a:rPr lang="en-AU" sz="3200" noProof="0" dirty="0"/>
              <a:t>CHAIN</a:t>
            </a:r>
            <a:endParaRPr lang="en-AU" noProof="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70488" y="2877495"/>
            <a:ext cx="3342770" cy="1533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AU" sz="31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US" sz="2600" dirty="0"/>
              <a:t>WWF short film [3:56] about </a:t>
            </a:r>
            <a:r>
              <a:rPr lang="en-US" sz="2600" dirty="0">
                <a:hlinkClick r:id="rId5"/>
              </a:rPr>
              <a:t>verification in the supply chain</a:t>
            </a:r>
            <a:endParaRPr lang="en-AU" b="1" dirty="0">
              <a:solidFill>
                <a:srgbClr val="002E6C"/>
              </a:solidFill>
              <a:latin typeface="Arial Narrow"/>
              <a:cs typeface="Arial Narrow"/>
            </a:endParaRPr>
          </a:p>
          <a:p>
            <a:endParaRPr lang="en-US" dirty="0"/>
          </a:p>
        </p:txBody>
      </p:sp>
      <p:pic>
        <p:nvPicPr>
          <p:cNvPr id="8" name="Picture 7" descr="Screen Shot 2020-09-11 at 12.41.47 PM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743" y="1147901"/>
            <a:ext cx="2983389" cy="172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3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7431"/>
            <a:ext cx="4648200" cy="413862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94713" y="1535250"/>
            <a:ext cx="4027258" cy="315509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sz="2400" b="1" noProof="0" dirty="0">
                <a:solidFill>
                  <a:srgbClr val="009AC7"/>
                </a:solidFill>
                <a:latin typeface="Arial Narrow"/>
                <a:cs typeface="Arial Narrow"/>
              </a:rPr>
              <a:t>KŌRERO PUKAPUKA / READ</a:t>
            </a:r>
          </a:p>
          <a:p>
            <a:pPr marL="0" indent="0" algn="ctr">
              <a:buNone/>
            </a:pPr>
            <a:r>
              <a:rPr lang="en-AU" sz="1900" noProof="0" dirty="0"/>
              <a:t>Read </a:t>
            </a:r>
            <a:r>
              <a:rPr lang="en-AU" sz="1900" noProof="0" dirty="0">
                <a:hlinkClick r:id="rId5"/>
              </a:rPr>
              <a:t>From Ocean to Plate </a:t>
            </a:r>
            <a:endParaRPr lang="en-AU" sz="1900" noProof="0" dirty="0"/>
          </a:p>
          <a:p>
            <a:pPr marL="0" indent="0" algn="ctr">
              <a:buNone/>
            </a:pPr>
            <a:endParaRPr lang="en-AU" sz="1200" noProof="0" dirty="0"/>
          </a:p>
          <a:p>
            <a:pPr marL="0" indent="0" algn="ctr">
              <a:buNone/>
            </a:pPr>
            <a:r>
              <a:rPr lang="en-AU" sz="2400" b="1" noProof="0" dirty="0">
                <a:solidFill>
                  <a:srgbClr val="005DAA"/>
                </a:solidFill>
              </a:rPr>
              <a:t>MAHI / ACTIVITY</a:t>
            </a:r>
          </a:p>
          <a:p>
            <a:pPr marL="0" indent="0" algn="ctr">
              <a:buNone/>
            </a:pPr>
            <a:r>
              <a:rPr lang="en-AU" sz="1900" noProof="0" dirty="0"/>
              <a:t>Complete </a:t>
            </a:r>
            <a:r>
              <a:rPr lang="en-AU" sz="1900" noProof="0" dirty="0">
                <a:solidFill>
                  <a:srgbClr val="005DAA"/>
                </a:solidFill>
              </a:rPr>
              <a:t>Ocean to Plate worksheet</a:t>
            </a:r>
          </a:p>
          <a:p>
            <a:pPr marL="0" indent="0" algn="ctr">
              <a:buNone/>
            </a:pPr>
            <a:r>
              <a:rPr lang="en-AU" sz="1900" dirty="0"/>
              <a:t>&amp;</a:t>
            </a:r>
          </a:p>
          <a:p>
            <a:pPr marL="0" indent="0" algn="ctr">
              <a:buNone/>
            </a:pPr>
            <a:r>
              <a:rPr lang="en-AU" sz="1900" dirty="0"/>
              <a:t>Explore the relationship between supply chain and illegal fishing using the </a:t>
            </a:r>
            <a:r>
              <a:rPr lang="en-AU" sz="1900" dirty="0">
                <a:hlinkClick r:id="rId6"/>
              </a:rPr>
              <a:t>interactive FishWise tuna supply chain</a:t>
            </a:r>
            <a:endParaRPr lang="en-AU" sz="1900" noProof="0" dirty="0"/>
          </a:p>
          <a:p>
            <a:pPr marL="0" indent="0" algn="ctr">
              <a:buNone/>
            </a:pPr>
            <a:endParaRPr lang="en-AU" sz="2100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713" y="93912"/>
            <a:ext cx="8492087" cy="758428"/>
          </a:xfrm>
        </p:spPr>
        <p:txBody>
          <a:bodyPr>
            <a:normAutofit/>
          </a:bodyPr>
          <a:lstStyle/>
          <a:p>
            <a:r>
              <a:rPr lang="en-AU" sz="3600" dirty="0"/>
              <a:t>A VERIFIED SEAFOOD  </a:t>
            </a:r>
            <a:r>
              <a:rPr lang="en-AU" sz="3600" noProof="0" dirty="0"/>
              <a:t>SUPPLY CHAIN</a:t>
            </a:r>
            <a:endParaRPr lang="en-AU" noProof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321464" flipH="1" flipV="1">
            <a:off x="3747398" y="1312240"/>
            <a:ext cx="1013925" cy="13155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355423">
            <a:off x="6483435" y="108662"/>
            <a:ext cx="3224595" cy="51262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Local Brewery Five"/>
                <a:cs typeface="Local Brewery Five"/>
              </a:rPr>
              <a:t>       Experts ONLY!</a:t>
            </a:r>
          </a:p>
        </p:txBody>
      </p:sp>
      <p:pic>
        <p:nvPicPr>
          <p:cNvPr id="12" name="Picture 11" descr="Screen Shot 2020-09-11 at 12.46.06 PM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11251">
            <a:off x="4821694" y="743300"/>
            <a:ext cx="3373967" cy="3497404"/>
          </a:xfrm>
          <a:prstGeom prst="rect">
            <a:avLst/>
          </a:prstGeom>
        </p:spPr>
      </p:pic>
      <p:pic>
        <p:nvPicPr>
          <p:cNvPr id="7" name="Picture 6" descr="Blue_Seabream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82707" y="473126"/>
            <a:ext cx="2285630" cy="195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4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93236</TotalTime>
  <Words>772</Words>
  <Application>Microsoft Macintosh PowerPoint</Application>
  <PresentationFormat>On-screen Show (16:9)</PresentationFormat>
  <Paragraphs>412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Local Brewery Five</vt:lpstr>
      <vt:lpstr>MetaPro-Normal</vt:lpstr>
      <vt:lpstr>Office Theme</vt:lpstr>
      <vt:lpstr>SEAFOOD SUPPLY CHAIN Focus Question: What are key steps in the chain that delivers seafood from the ocean to our plates</vt:lpstr>
      <vt:lpstr>SEAFOOD SUPPLY CHAIN</vt:lpstr>
      <vt:lpstr>SEAFOOD SUPPLY CHAIN</vt:lpstr>
      <vt:lpstr>A VERIFIED SEAFOOD SUPPLY CHAIN Focus Question: How does verification in the supply chain contribute to sustainable seafood?</vt:lpstr>
      <vt:lpstr>A VERIFIED SEAFOOD SUPPLY CHAIN</vt:lpstr>
      <vt:lpstr>A VERIFIED SEAFOOD SUPPLY CHAIN</vt:lpstr>
      <vt:lpstr>A VERIFIED SEAFOOD SUPPLY CHAIN</vt:lpstr>
      <vt:lpstr>A VERIFIED SEAFOOD  SUPPLY CHAIN</vt:lpstr>
    </vt:vector>
  </TitlesOfParts>
  <Company>Indigo Pacific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444</cp:revision>
  <cp:lastPrinted>2021-08-29T06:11:55Z</cp:lastPrinted>
  <dcterms:created xsi:type="dcterms:W3CDTF">2020-04-01T02:04:56Z</dcterms:created>
  <dcterms:modified xsi:type="dcterms:W3CDTF">2024-06-01T23:15:03Z</dcterms:modified>
</cp:coreProperties>
</file>