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9" r:id="rId3"/>
    <p:sldId id="368" r:id="rId4"/>
    <p:sldId id="364" r:id="rId5"/>
    <p:sldId id="365" r:id="rId6"/>
    <p:sldId id="263" r:id="rId7"/>
    <p:sldId id="264" r:id="rId8"/>
    <p:sldId id="267" r:id="rId9"/>
    <p:sldId id="342" r:id="rId10"/>
    <p:sldId id="344" r:id="rId11"/>
    <p:sldId id="265" r:id="rId12"/>
    <p:sldId id="323" r:id="rId13"/>
    <p:sldId id="336" r:id="rId14"/>
    <p:sldId id="329" r:id="rId15"/>
    <p:sldId id="334" r:id="rId16"/>
    <p:sldId id="324" r:id="rId17"/>
    <p:sldId id="332" r:id="rId18"/>
    <p:sldId id="333" r:id="rId19"/>
    <p:sldId id="316" r:id="rId20"/>
    <p:sldId id="339" r:id="rId21"/>
    <p:sldId id="338" r:id="rId22"/>
    <p:sldId id="325" r:id="rId23"/>
    <p:sldId id="352" r:id="rId24"/>
    <p:sldId id="345" r:id="rId25"/>
    <p:sldId id="354" r:id="rId26"/>
    <p:sldId id="328" r:id="rId27"/>
    <p:sldId id="311" r:id="rId28"/>
    <p:sldId id="312" r:id="rId29"/>
    <p:sldId id="362" r:id="rId30"/>
    <p:sldId id="280" r:id="rId31"/>
    <p:sldId id="317" r:id="rId32"/>
    <p:sldId id="318" r:id="rId33"/>
    <p:sldId id="348" r:id="rId34"/>
    <p:sldId id="340" r:id="rId35"/>
    <p:sldId id="313" r:id="rId36"/>
    <p:sldId id="319" r:id="rId37"/>
    <p:sldId id="359" r:id="rId3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5DAA"/>
    <a:srgbClr val="002E6C"/>
    <a:srgbClr val="00B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83" autoAdjust="0"/>
    <p:restoredTop sz="66483" autoAdjust="0"/>
  </p:normalViewPr>
  <p:slideViewPr>
    <p:cSldViewPr snapToGrid="0" snapToObjects="1">
      <p:cViewPr varScale="1">
        <p:scale>
          <a:sx n="85" d="100"/>
          <a:sy n="85" d="100"/>
        </p:scale>
        <p:origin x="176" y="3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8960"/>
    </p:cViewPr>
  </p:outlineViewPr>
  <p:notesTextViewPr>
    <p:cViewPr>
      <p:scale>
        <a:sx n="100" d="100"/>
        <a:sy n="100" d="100"/>
      </p:scale>
      <p:origin x="0" y="-1592"/>
    </p:cViewPr>
  </p:notesTextViewPr>
  <p:sorterViewPr>
    <p:cViewPr>
      <p:scale>
        <a:sx n="66" d="100"/>
        <a:sy n="66" d="100"/>
      </p:scale>
      <p:origin x="0" y="2816"/>
    </p:cViewPr>
  </p:sorterViewPr>
  <p:notesViewPr>
    <p:cSldViewPr snapToGrid="0" snapToObjects="1">
      <p:cViewPr varScale="1">
        <p:scale>
          <a:sx n="82" d="100"/>
          <a:sy n="82" d="100"/>
        </p:scale>
        <p:origin x="-3656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AA122-7A35-9745-A26A-EE8C50CA7602}" type="datetimeFigureOut">
              <a:rPr lang="en-US" smtClean="0"/>
              <a:t>7/17/22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mi-NZ" dirty="0"/>
              <a:t>Click to edit Master text styles</a:t>
            </a:r>
          </a:p>
          <a:p>
            <a:pPr lvl="1"/>
            <a:r>
              <a:rPr lang="mi-NZ" dirty="0"/>
              <a:t>Second level</a:t>
            </a:r>
          </a:p>
          <a:p>
            <a:pPr lvl="2"/>
            <a:r>
              <a:rPr lang="mi-NZ" dirty="0"/>
              <a:t>Third level</a:t>
            </a:r>
          </a:p>
          <a:p>
            <a:pPr lvl="3"/>
            <a:r>
              <a:rPr lang="mi-NZ" dirty="0"/>
              <a:t>Fourth level</a:t>
            </a:r>
          </a:p>
          <a:p>
            <a:pPr lvl="4"/>
            <a:r>
              <a:rPr lang="mi-NZ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DFFE2-AB0B-A546-BA03-FA78CA741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46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Arial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Arial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Arial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Arial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Arial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z.org.nz/sustainableseas181/bg-standard-f/kaitiakitanga-o-te-moana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z.org.nz/sustainableseas181/bg-standard-f/kaitiakitanga-o-te-moana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videos/565-toheroa-rejuvenating-a-delicacy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vnz.co.nz/one-news/new-zealand/elderly-kaipara-men-s-fight-help-conserve-prized-toheroa-shellfish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Dh2Cn2bNxk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20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  <a:latin typeface="MetaPro-Normal"/>
                <a:cs typeface="MetaPro-Normal"/>
              </a:rPr>
              <a:t>TEACHER NOTES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SUGGEST:</a:t>
            </a:r>
            <a:r>
              <a:rPr lang="en-US" baseline="0" dirty="0">
                <a:latin typeface="Arial"/>
                <a:cs typeface="Arial"/>
              </a:rPr>
              <a:t> Inviting a kaitiaki / </a:t>
            </a:r>
            <a:r>
              <a:rPr lang="en-US" baseline="0" dirty="0" err="1">
                <a:latin typeface="Arial"/>
                <a:cs typeface="Arial"/>
              </a:rPr>
              <a:t>tiaki</a:t>
            </a:r>
            <a:r>
              <a:rPr lang="en-US" baseline="0" dirty="0">
                <a:latin typeface="Arial"/>
                <a:cs typeface="Arial"/>
              </a:rPr>
              <a:t> to visit the class</a:t>
            </a: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ANSWERS:</a:t>
            </a:r>
            <a:r>
              <a:rPr lang="en-US" baseline="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Whakataukī suggests if we look after</a:t>
            </a:r>
            <a:r>
              <a:rPr lang="en-US" baseline="0" dirty="0">
                <a:latin typeface="Arial"/>
                <a:cs typeface="Arial"/>
              </a:rPr>
              <a:t> our kai moana and our moana then we look after ourselves</a:t>
            </a:r>
          </a:p>
          <a:p>
            <a:endParaRPr lang="en-US" baseline="0" dirty="0">
              <a:latin typeface="Arial"/>
              <a:cs typeface="Arial"/>
            </a:endParaRPr>
          </a:p>
          <a:p>
            <a:r>
              <a:rPr lang="en-US" baseline="0" dirty="0">
                <a:latin typeface="Arial"/>
                <a:cs typeface="Arial"/>
              </a:rPr>
              <a:t>What good things can we do?</a:t>
            </a:r>
          </a:p>
          <a:p>
            <a:endParaRPr lang="en-US" baseline="0" dirty="0"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baseline="0" dirty="0">
                <a:latin typeface="Arial"/>
                <a:cs typeface="Arial"/>
              </a:rPr>
              <a:t>Only buy and eat fish caught legally and sustainably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>
                <a:latin typeface="Arial"/>
                <a:cs typeface="Arial"/>
              </a:rPr>
              <a:t>Make sure we are good kaitiaki and have good tikanga when fishing (e.g. throw the small ones back; know and follow the rules about what and how much we can catch)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>
                <a:latin typeface="Arial"/>
                <a:cs typeface="Arial"/>
              </a:rPr>
              <a:t>Support </a:t>
            </a:r>
            <a:r>
              <a:rPr lang="en-US" baseline="0" dirty="0" err="1">
                <a:latin typeface="Arial"/>
                <a:cs typeface="Arial"/>
              </a:rPr>
              <a:t>organisations</a:t>
            </a:r>
            <a:r>
              <a:rPr lang="en-US" baseline="0" dirty="0">
                <a:latin typeface="Arial"/>
                <a:cs typeface="Arial"/>
              </a:rPr>
              <a:t> like the MSC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>
                <a:latin typeface="Arial"/>
                <a:cs typeface="Arial"/>
              </a:rPr>
              <a:t>Remind others of our kaitiakitanga obligations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39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343400"/>
            <a:ext cx="6096000" cy="41148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  <a:latin typeface="MetaPro-Normal"/>
                <a:cs typeface="MetaPro-Normal"/>
              </a:rPr>
              <a:t>TEACHER NOTES</a:t>
            </a:r>
          </a:p>
          <a:p>
            <a:endParaRPr lang="en-US" dirty="0"/>
          </a:p>
          <a:p>
            <a:r>
              <a:rPr lang="en-US" dirty="0"/>
              <a:t>Film clip URL is:</a:t>
            </a:r>
            <a:r>
              <a:rPr lang="en-US" baseline="0" dirty="0"/>
              <a:t> https://</a:t>
            </a:r>
            <a:r>
              <a:rPr lang="en-US" baseline="0" dirty="0" err="1"/>
              <a:t>www.youtube.com</a:t>
            </a:r>
            <a:r>
              <a:rPr lang="en-US" baseline="0" dirty="0"/>
              <a:t>/</a:t>
            </a:r>
            <a:r>
              <a:rPr lang="en-US" baseline="0" dirty="0" err="1"/>
              <a:t>watch?time_continue</a:t>
            </a:r>
            <a:r>
              <a:rPr lang="en-US" baseline="0" dirty="0"/>
              <a:t>=1&amp;v=qEE3iUIbm7U&amp;feature=</a:t>
            </a:r>
            <a:r>
              <a:rPr lang="en-US" baseline="0" dirty="0" err="1"/>
              <a:t>emb_logo</a:t>
            </a:r>
            <a:r>
              <a:rPr lang="en-US" baseline="0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39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343400"/>
            <a:ext cx="6096000" cy="41148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  <a:latin typeface="MetaPro-Normal"/>
                <a:cs typeface="MetaPro-Normal"/>
              </a:rPr>
              <a:t>TEACHER NOTES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39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343400"/>
            <a:ext cx="6096000" cy="41148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</a:rPr>
              <a:t>TEACHER NOTES</a:t>
            </a:r>
            <a:endParaRPr lang="en-US" b="1" dirty="0"/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You could</a:t>
            </a:r>
            <a:r>
              <a:rPr lang="en-US" baseline="0" dirty="0">
                <a:solidFill>
                  <a:srgbClr val="000000"/>
                </a:solidFill>
              </a:rPr>
              <a:t> also look at material from the topic called sustainable fishing and overfishing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61C54-CE56-C942-86C7-3C671D5B96F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59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</a:rPr>
              <a:t>TEACHER NOTES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1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343400"/>
            <a:ext cx="6096000" cy="41148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</a:rPr>
              <a:t>TEACHER NOTES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Film can be downloaded from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=XjaPUV0yaHQ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005DAA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000000"/>
                </a:solidFill>
              </a:rPr>
              <a:t>Having</a:t>
            </a:r>
            <a:r>
              <a:rPr lang="en-US" b="0" baseline="0" dirty="0">
                <a:solidFill>
                  <a:srgbClr val="000000"/>
                </a:solidFill>
              </a:rPr>
              <a:t> watched the video “What does the MSC label mean? 3. The fishery is well managed”</a:t>
            </a:r>
            <a:r>
              <a:rPr lang="mr-IN" b="0" baseline="0" dirty="0">
                <a:solidFill>
                  <a:srgbClr val="000000"/>
                </a:solidFill>
              </a:rPr>
              <a:t>…</a:t>
            </a:r>
            <a:r>
              <a:rPr lang="mi-NZ" b="0" baseline="0" dirty="0">
                <a:solidFill>
                  <a:srgbClr val="000000"/>
                </a:solidFill>
              </a:rPr>
              <a:t> have</a:t>
            </a:r>
            <a:r>
              <a:rPr lang="en-US" b="0" dirty="0">
                <a:solidFill>
                  <a:srgbClr val="000000"/>
                </a:solidFill>
              </a:rPr>
              <a:t> learners</a:t>
            </a:r>
            <a:r>
              <a:rPr lang="en-US" b="0" baseline="0" dirty="0">
                <a:solidFill>
                  <a:srgbClr val="000000"/>
                </a:solidFill>
              </a:rPr>
              <a:t> add to their lists the types of things</a:t>
            </a:r>
            <a:r>
              <a:rPr lang="en-US" b="0" dirty="0">
                <a:solidFill>
                  <a:srgbClr val="000000"/>
                </a:solidFill>
              </a:rPr>
              <a:t> ‘fisheries managers’</a:t>
            </a:r>
            <a:r>
              <a:rPr lang="en-US" b="0" baseline="0" dirty="0">
                <a:solidFill>
                  <a:srgbClr val="000000"/>
                </a:solidFill>
              </a:rPr>
              <a:t> might do to manage fish stocks effectively / sustainably?  Discuss as a class.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85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343400"/>
            <a:ext cx="6096000" cy="41148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</a:rPr>
              <a:t>TEACHER NOTES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85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343400"/>
            <a:ext cx="6096000" cy="41148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</a:rPr>
              <a:t>TEACHER NOTES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25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343400"/>
            <a:ext cx="6096000" cy="41148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</a:rPr>
              <a:t>TEACHER NOTES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25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</a:rPr>
              <a:t>TEACHER NOTES</a:t>
            </a:r>
            <a:endParaRPr lang="en-US" b="1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rgbClr val="175EAA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>
                <a:solidFill>
                  <a:srgbClr val="175EAA"/>
                </a:solidFill>
                <a:latin typeface="MetaPro-Normal"/>
                <a:cs typeface="MetaPro-Normal"/>
              </a:rPr>
              <a:t>USEFUL RESOURCES / RĀRANGI PUKAPUKA</a:t>
            </a:r>
            <a:endParaRPr lang="en-US" sz="1200" b="1" baseline="0" dirty="0">
              <a:latin typeface="MetaPro-Normal"/>
              <a:cs typeface="MetaPro-Normal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For more information on tikanga</a:t>
            </a:r>
            <a:r>
              <a:rPr lang="en-US" baseline="0" dirty="0"/>
              <a:t> and </a:t>
            </a:r>
            <a:r>
              <a:rPr lang="en-US" baseline="0" dirty="0" err="1"/>
              <a:t>rāhui</a:t>
            </a:r>
            <a:r>
              <a:rPr lang="en-US" baseline="0" dirty="0"/>
              <a:t> etc see 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http://www.learnz.org.nz/sustainableseas181/bg-standard-f/kaitiakitanga-o-te-moana</a:t>
            </a:r>
            <a:r>
              <a:rPr lang="en-US" dirty="0"/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information on current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rāhui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see: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https://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www.rahui.org.nz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general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rāhui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information see: https://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teara.govt.nz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/en/kaitiakitanga-guardianship-and-conservation/page-6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98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5DAA"/>
                </a:solidFill>
                <a:latin typeface="MetaPro-Normal"/>
                <a:cs typeface="MetaPro-Normal"/>
              </a:rPr>
              <a:t>TEACHER NOTES</a:t>
            </a:r>
          </a:p>
          <a:p>
            <a:endParaRPr lang="en-US" dirty="0">
              <a:latin typeface="MetaPro-Normal"/>
              <a:cs typeface="MetaPro-Norm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51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</a:rPr>
              <a:t>TEACHER NOTES</a:t>
            </a:r>
            <a:endParaRPr lang="en-US" b="1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rgbClr val="175EAA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>
                <a:solidFill>
                  <a:srgbClr val="175EAA"/>
                </a:solidFill>
                <a:latin typeface="MetaPro-Normal"/>
                <a:cs typeface="MetaPro-Normal"/>
              </a:rPr>
              <a:t>USEFUL RESOURCES / RĀRANGI PUKAPUKA</a:t>
            </a:r>
            <a:endParaRPr lang="en-US" sz="1200" b="1" baseline="0" dirty="0">
              <a:latin typeface="MetaPro-Normal"/>
              <a:cs typeface="MetaPro-Normal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For more information on tikanga</a:t>
            </a:r>
            <a:r>
              <a:rPr lang="en-US" baseline="0" dirty="0"/>
              <a:t> and </a:t>
            </a:r>
            <a:r>
              <a:rPr lang="en-US" baseline="0" dirty="0" err="1"/>
              <a:t>rāhui</a:t>
            </a:r>
            <a:r>
              <a:rPr lang="en-US" baseline="0" dirty="0"/>
              <a:t> etc see 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http://www.learnz.org.nz/sustainableseas181/bg-standard-f/kaitiakitanga-o-te-moana</a:t>
            </a:r>
            <a:r>
              <a:rPr lang="en-US" dirty="0"/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information on current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rāhui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see: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https://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www.rahui.org.nz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general 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rāhui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information see: https://</a:t>
            </a:r>
            <a:r>
              <a:rPr lang="en-U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teara.govt.nz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/en/kaitiakitanga-guardianship-and-conservation/page-6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98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</a:rPr>
              <a:t>TEACHER NOTES</a:t>
            </a:r>
            <a:endParaRPr lang="en-US" b="1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175EAA"/>
              </a:solidFill>
              <a:latin typeface="MetaPro-Normal"/>
              <a:cs typeface="MetaPro-Norm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MĀTAKI TĒNEI / WATCH THIS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https://</a:t>
            </a:r>
            <a:r>
              <a:rPr lang="en-US" sz="1200" dirty="0" err="1"/>
              <a:t>www.youtube.com</a:t>
            </a:r>
            <a:r>
              <a:rPr lang="en-US" sz="1200" dirty="0"/>
              <a:t>/</a:t>
            </a:r>
            <a:r>
              <a:rPr lang="en-US" sz="1200" dirty="0" err="1"/>
              <a:t>watch?v</a:t>
            </a:r>
            <a:r>
              <a:rPr lang="en-US" sz="1200" dirty="0"/>
              <a:t>=Obp4SU4zd8o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MAHI / ACTIVITY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Te Ara page</a:t>
            </a:r>
            <a:r>
              <a:rPr lang="en-US" sz="1200" baseline="0" dirty="0"/>
              <a:t> is part of the story Te </a:t>
            </a:r>
            <a:r>
              <a:rPr lang="en-US" sz="1200" baseline="0" dirty="0" err="1"/>
              <a:t>hī</a:t>
            </a:r>
            <a:r>
              <a:rPr lang="en-US" sz="1200" baseline="0" dirty="0"/>
              <a:t> ika Māori fishing </a:t>
            </a:r>
            <a:r>
              <a:rPr lang="mr-IN" sz="1200" baseline="0" dirty="0"/>
              <a:t>–</a:t>
            </a:r>
            <a:r>
              <a:rPr lang="en-US" sz="1200" baseline="0" dirty="0"/>
              <a:t> Traditional Practices located at: </a:t>
            </a:r>
            <a:r>
              <a:rPr lang="en-US" sz="1200" dirty="0"/>
              <a:t>https://</a:t>
            </a:r>
            <a:r>
              <a:rPr lang="en-US" sz="1200" dirty="0" err="1"/>
              <a:t>teara.govt.nz</a:t>
            </a:r>
            <a:r>
              <a:rPr lang="en-US" sz="1200" dirty="0"/>
              <a:t>/en/te-hi-ika-</a:t>
            </a:r>
            <a:r>
              <a:rPr lang="en-US" sz="1200" dirty="0" err="1"/>
              <a:t>maori</a:t>
            </a:r>
            <a:r>
              <a:rPr lang="en-US" sz="1200" dirty="0"/>
              <a:t>-fishing/page-3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Traditional fishery</a:t>
            </a:r>
            <a:r>
              <a:rPr lang="en-US" sz="1200" baseline="0" dirty="0"/>
              <a:t> management tools include: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/>
              <a:t>Karakia</a:t>
            </a:r>
            <a:endParaRPr lang="en-US" sz="120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Te ika </a:t>
            </a:r>
            <a:r>
              <a:rPr lang="en-US" sz="1200" baseline="0" dirty="0" err="1"/>
              <a:t>whaktaki</a:t>
            </a:r>
            <a:r>
              <a:rPr lang="en-US" sz="1200" baseline="0" dirty="0"/>
              <a:t> </a:t>
            </a:r>
            <a:r>
              <a:rPr lang="mr-IN" sz="1200" baseline="0" dirty="0"/>
              <a:t>–</a:t>
            </a:r>
            <a:r>
              <a:rPr lang="en-US" sz="1200" baseline="0" dirty="0"/>
              <a:t> the first fish thrown back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Maui / Talismans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Prohibitions / </a:t>
            </a:r>
            <a:r>
              <a:rPr lang="en-US" sz="1200" baseline="0" dirty="0" err="1"/>
              <a:t>Rāhui</a:t>
            </a:r>
            <a:br>
              <a:rPr lang="en-US" sz="1200" baseline="0" dirty="0"/>
            </a:br>
            <a:endParaRPr lang="en-US" sz="1200" baseline="0" dirty="0"/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61C54-CE56-C942-86C7-3C671D5B96F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59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</a:rPr>
              <a:t>TEACHER NOTES</a:t>
            </a:r>
            <a:endParaRPr lang="en-US" b="1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5DAA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5DAA"/>
                </a:solidFill>
              </a:rPr>
              <a:t>MĀTAKI TĒNEI</a:t>
            </a:r>
            <a:r>
              <a:rPr lang="en-US" b="1" baseline="0" dirty="0">
                <a:solidFill>
                  <a:srgbClr val="005DAA"/>
                </a:solidFill>
              </a:rPr>
              <a:t> / WATCH THIS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>
              <a:solidFill>
                <a:schemeClr val="tx1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chemeClr val="tx1"/>
                </a:solidFill>
              </a:rPr>
              <a:t>https://</a:t>
            </a:r>
            <a:r>
              <a:rPr lang="en-US" b="0" dirty="0" err="1">
                <a:solidFill>
                  <a:schemeClr val="tx1"/>
                </a:solidFill>
              </a:rPr>
              <a:t>www.youtube.com</a:t>
            </a:r>
            <a:r>
              <a:rPr lang="en-US" b="0" dirty="0">
                <a:solidFill>
                  <a:schemeClr val="tx1"/>
                </a:solidFill>
              </a:rPr>
              <a:t>/</a:t>
            </a:r>
            <a:r>
              <a:rPr lang="en-US" b="0" dirty="0" err="1">
                <a:solidFill>
                  <a:schemeClr val="tx1"/>
                </a:solidFill>
              </a:rPr>
              <a:t>watch?v</a:t>
            </a:r>
            <a:r>
              <a:rPr lang="en-US" b="0" dirty="0">
                <a:solidFill>
                  <a:schemeClr val="tx1"/>
                </a:solidFill>
              </a:rPr>
              <a:t>=x0GcneKoT18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5DAA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5DAA"/>
                </a:solidFill>
              </a:rPr>
              <a:t>MAHI / ACTIVITY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chemeClr val="tx1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chemeClr val="tx1"/>
                </a:solidFill>
              </a:rPr>
              <a:t>https://</a:t>
            </a:r>
            <a:r>
              <a:rPr lang="en-US" b="0" dirty="0" err="1">
                <a:solidFill>
                  <a:schemeClr val="tx1"/>
                </a:solidFill>
              </a:rPr>
              <a:t>www.nzgeo.com</a:t>
            </a:r>
            <a:r>
              <a:rPr lang="en-US" b="0" dirty="0">
                <a:solidFill>
                  <a:schemeClr val="tx1"/>
                </a:solidFill>
              </a:rPr>
              <a:t>/stories/te-kaitiaki-</a:t>
            </a:r>
            <a:r>
              <a:rPr lang="en-US" b="0" dirty="0" err="1">
                <a:solidFill>
                  <a:schemeClr val="tx1"/>
                </a:solidFill>
              </a:rPr>
              <a:t>toheroa</a:t>
            </a:r>
            <a:r>
              <a:rPr lang="en-US" b="0" dirty="0">
                <a:solidFill>
                  <a:schemeClr val="tx1"/>
                </a:solidFill>
              </a:rPr>
              <a:t>/#https://</a:t>
            </a:r>
            <a:r>
              <a:rPr lang="en-US" b="0" dirty="0" err="1">
                <a:solidFill>
                  <a:schemeClr val="tx1"/>
                </a:solidFill>
              </a:rPr>
              <a:t>www.nzgeo.com</a:t>
            </a:r>
            <a:r>
              <a:rPr lang="en-US" b="0" dirty="0">
                <a:solidFill>
                  <a:schemeClr val="tx1"/>
                </a:solidFill>
              </a:rPr>
              <a:t>/stories/te-kaitiaki-</a:t>
            </a:r>
            <a:r>
              <a:rPr lang="en-US" b="0" dirty="0" err="1">
                <a:solidFill>
                  <a:schemeClr val="tx1"/>
                </a:solidFill>
              </a:rPr>
              <a:t>toheroa</a:t>
            </a:r>
            <a:r>
              <a:rPr lang="en-US" b="0" dirty="0">
                <a:solidFill>
                  <a:schemeClr val="tx1"/>
                </a:solidFill>
              </a:rPr>
              <a:t>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chemeClr val="tx1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chemeClr val="tx1"/>
                </a:solidFill>
              </a:rPr>
              <a:t>Complete the Te Kaitiaki</a:t>
            </a:r>
            <a:r>
              <a:rPr lang="en-US" b="0" baseline="0" dirty="0">
                <a:solidFill>
                  <a:schemeClr val="tx1"/>
                </a:solidFill>
              </a:rPr>
              <a:t> </a:t>
            </a:r>
            <a:r>
              <a:rPr lang="en-US" b="0" baseline="0" dirty="0" err="1">
                <a:solidFill>
                  <a:schemeClr val="tx1"/>
                </a:solidFill>
              </a:rPr>
              <a:t>Toheroa</a:t>
            </a:r>
            <a:r>
              <a:rPr lang="en-US" b="0" baseline="0" dirty="0">
                <a:solidFill>
                  <a:schemeClr val="tx1"/>
                </a:solidFill>
              </a:rPr>
              <a:t> Worksheet and discuss answers.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>
              <a:solidFill>
                <a:schemeClr val="tx1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>
                <a:solidFill>
                  <a:srgbClr val="175EAA"/>
                </a:solidFill>
              </a:rPr>
              <a:t>USEFUL RESOURCES / RĀRANGI PUKAPUKA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solidFill>
                <a:srgbClr val="175EAA"/>
              </a:solidFill>
              <a:latin typeface="MetaPro-Normal"/>
              <a:cs typeface="MetaPro-Norm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rgbClr val="175EAA"/>
                </a:solidFill>
                <a:latin typeface="MetaPro-Normal"/>
                <a:cs typeface="MetaPro-Normal"/>
              </a:rPr>
              <a:t>For a more detailed and up to date article see: Decades of fishing bans have not rescued seafood delicacy </a:t>
            </a:r>
            <a:r>
              <a:rPr lang="en-US" sz="1200" b="0" baseline="0" dirty="0" err="1">
                <a:solidFill>
                  <a:srgbClr val="175EAA"/>
                </a:solidFill>
                <a:latin typeface="MetaPro-Normal"/>
                <a:cs typeface="MetaPro-Normal"/>
              </a:rPr>
              <a:t>toheroa</a:t>
            </a:r>
            <a:r>
              <a:rPr lang="en-US" sz="1200" b="0" baseline="0" dirty="0">
                <a:solidFill>
                  <a:srgbClr val="175EAA"/>
                </a:solidFill>
                <a:latin typeface="MetaPro-Normal"/>
                <a:cs typeface="MetaPro-Normal"/>
              </a:rPr>
              <a:t> at https://</a:t>
            </a:r>
            <a:r>
              <a:rPr lang="en-US" sz="1200" b="0" baseline="0" dirty="0" err="1">
                <a:solidFill>
                  <a:srgbClr val="175EAA"/>
                </a:solidFill>
                <a:latin typeface="MetaPro-Normal"/>
                <a:cs typeface="MetaPro-Normal"/>
              </a:rPr>
              <a:t>www.stuff.co.nz</a:t>
            </a:r>
            <a:r>
              <a:rPr lang="en-US" sz="1200" b="0" baseline="0" dirty="0">
                <a:solidFill>
                  <a:srgbClr val="175EAA"/>
                </a:solidFill>
                <a:latin typeface="MetaPro-Normal"/>
                <a:cs typeface="MetaPro-Normal"/>
              </a:rPr>
              <a:t>/environment/110671140/decades-of-fishing-bans-have-not-rescued-seafood-delicacy-toheroa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solidFill>
                <a:srgbClr val="175EAA"/>
              </a:solidFill>
              <a:latin typeface="MetaPro-Normal"/>
              <a:cs typeface="MetaPro-Norm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deepen learning about toheroa and the role of mātauranga Māori and science in fisheries management WATCH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Toheroa: Rejuvinating a Delicacy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[26:05] (https://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www.sciencelearn.org.nz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/videos/565-toheroa-rejuvenating-a-delicacy)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solidFill>
                <a:srgbClr val="175EAA"/>
              </a:solidFill>
              <a:latin typeface="MetaPro-Normal"/>
              <a:cs typeface="MetaPro-Norm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solidFill>
                <a:srgbClr val="175EAA"/>
              </a:solidFill>
              <a:latin typeface="MetaPro-Normal"/>
              <a:cs typeface="MetaPro-Norm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latin typeface="MetaPro-Normal"/>
              <a:cs typeface="MetaPro-Norm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81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</a:rPr>
              <a:t>TEACHER NOTES</a:t>
            </a:r>
            <a:endParaRPr lang="en-US" b="1" dirty="0"/>
          </a:p>
          <a:p>
            <a:endParaRPr lang="en-US" baseline="0" dirty="0"/>
          </a:p>
          <a:p>
            <a:r>
              <a:rPr lang="en-US" baseline="0" dirty="0"/>
              <a:t>We will explore customary fisheries today under the QMS in more detail in 5.3</a:t>
            </a:r>
          </a:p>
          <a:p>
            <a:endParaRPr lang="en-US" baseline="0" dirty="0"/>
          </a:p>
          <a:p>
            <a:r>
              <a:rPr lang="en-US" baseline="0" dirty="0"/>
              <a:t>For more detailed information on Customary Fisheries under the QMS see the Customary Fisheries Manual: https://</a:t>
            </a:r>
            <a:r>
              <a:rPr lang="en-US" baseline="0" dirty="0" err="1"/>
              <a:t>openseas.org.nz</a:t>
            </a:r>
            <a:r>
              <a:rPr lang="en-US" baseline="0" dirty="0"/>
              <a:t>/</a:t>
            </a:r>
            <a:r>
              <a:rPr lang="en-US" baseline="0" dirty="0" err="1"/>
              <a:t>wp</a:t>
            </a:r>
            <a:r>
              <a:rPr lang="en-US" baseline="0" dirty="0"/>
              <a:t>-content/uploads/2017/06/MPI_CustomaryFishingManual_2009.pdf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963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</a:rPr>
              <a:t>TEACHER NOTES</a:t>
            </a:r>
            <a:endParaRPr lang="en-US" b="1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>
                <a:solidFill>
                  <a:srgbClr val="005DAA"/>
                </a:solidFill>
              </a:rPr>
              <a:t>MĀTAKI TĒNEI / WATCH THIS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Film clip available at: https://</a:t>
            </a:r>
            <a:r>
              <a:rPr lang="en-US" baseline="0" dirty="0" err="1"/>
              <a:t>www.youtube.com</a:t>
            </a:r>
            <a:r>
              <a:rPr lang="en-US" baseline="0" dirty="0"/>
              <a:t>/</a:t>
            </a:r>
            <a:r>
              <a:rPr lang="en-US" baseline="0" dirty="0" err="1"/>
              <a:t>watch?time_continue</a:t>
            </a:r>
            <a:r>
              <a:rPr lang="en-US" baseline="0" dirty="0"/>
              <a:t>=229&amp;v=LNRpuwN1XwI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441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</a:rPr>
              <a:t>TEACHER NOTES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441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</a:rPr>
              <a:t>TEACHER NOTES</a:t>
            </a:r>
            <a:endParaRPr lang="en-US" b="1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Have students visit the following webpage and investigate. Identify three things</a:t>
            </a:r>
            <a:r>
              <a:rPr lang="en-US" baseline="0" dirty="0"/>
              <a:t> they didn’t know about how fisheries are managed in Aotearoa New Zealand. </a:t>
            </a:r>
            <a:r>
              <a:rPr lang="en-US" dirty="0"/>
              <a:t>In groups teach</a:t>
            </a:r>
            <a:r>
              <a:rPr lang="en-US" baseline="0" dirty="0"/>
              <a:t> the rest of the class one of these three things (use mime, acting, skit </a:t>
            </a:r>
            <a:r>
              <a:rPr lang="mr-IN" baseline="0" dirty="0"/>
              <a:t>…</a:t>
            </a:r>
            <a:r>
              <a:rPr lang="mi-NZ" baseline="0" dirty="0"/>
              <a:t>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r>
              <a:rPr lang="en-US" dirty="0"/>
              <a:t>https://</a:t>
            </a:r>
            <a:r>
              <a:rPr lang="en-US" dirty="0" err="1"/>
              <a:t>www.mpi.govt.nz</a:t>
            </a:r>
            <a:r>
              <a:rPr lang="en-US" dirty="0"/>
              <a:t>/law-and-policy/legal-overviews/fisheries/quota-management-system/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537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</a:rPr>
              <a:t>TEACHER NOTES</a:t>
            </a:r>
            <a:endParaRPr lang="en-US" b="1" dirty="0"/>
          </a:p>
          <a:p>
            <a:pPr marL="0" indent="0">
              <a:buNone/>
            </a:pPr>
            <a:endParaRPr lang="en-US" baseline="0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61C54-CE56-C942-86C7-3C671D5B96F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596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75EAA"/>
                </a:solidFill>
                <a:latin typeface="MetaPro-Normal"/>
                <a:cs typeface="MetaPro-Normal"/>
              </a:rPr>
              <a:t>TEACHER NOTES</a:t>
            </a:r>
            <a:endParaRPr lang="en-US" sz="1200" dirty="0"/>
          </a:p>
          <a:p>
            <a:endParaRPr lang="x-non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baseline="0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61C54-CE56-C942-86C7-3C671D5B96F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596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5DAA"/>
                </a:solidFill>
              </a:rPr>
              <a:t>TEACHER NOTES</a:t>
            </a:r>
          </a:p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Article</a:t>
            </a:r>
            <a:r>
              <a:rPr lang="en-US" baseline="0" dirty="0"/>
              <a:t> and film clip</a:t>
            </a:r>
            <a:r>
              <a:rPr lang="en-US" dirty="0"/>
              <a:t> can be found</a:t>
            </a:r>
            <a:r>
              <a:rPr lang="en-US" baseline="0" dirty="0"/>
              <a:t> at </a:t>
            </a:r>
            <a:r>
              <a:rPr lang="en-US" dirty="0">
                <a:hlinkClick r:id="rId3"/>
              </a:rPr>
              <a:t>https://www.tvnz.co.nz/one-news/new-zealand/elderly-kaipara-men-s-fight-help-conserve-prized-toheroa-shellfish</a:t>
            </a:r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b="1" dirty="0">
                <a:solidFill>
                  <a:srgbClr val="005DAA"/>
                </a:solidFill>
              </a:rPr>
              <a:t>MAHI / ACTIVITY</a:t>
            </a:r>
          </a:p>
          <a:p>
            <a:endParaRPr lang="en-US" dirty="0"/>
          </a:p>
          <a:p>
            <a:r>
              <a:rPr lang="en-US" dirty="0"/>
              <a:t>Illegal fishing activity:</a:t>
            </a:r>
            <a:r>
              <a:rPr lang="en-US" baseline="0" dirty="0"/>
              <a:t> Break learners in to groups and have each group research one article about illegal fishing (see Teacher Outline on the Quote Management System pages 8 and 9). Questions are provided. Report back to the rest of the group.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38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497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</a:rPr>
              <a:t>TEACHER NOTES</a:t>
            </a:r>
            <a:endParaRPr lang="en-US" b="1" dirty="0"/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baseline="0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61C54-CE56-C942-86C7-3C671D5B96F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596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343400"/>
            <a:ext cx="6096000" cy="41148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</a:rPr>
              <a:t>TEACHER NOTES</a:t>
            </a:r>
          </a:p>
          <a:p>
            <a:pPr>
              <a:defRPr/>
            </a:pPr>
            <a:endParaRPr lang="en-US" b="1" dirty="0"/>
          </a:p>
          <a:p>
            <a:pPr marL="171450" indent="-171450">
              <a:buFont typeface="Arial"/>
              <a:buChar char="•"/>
            </a:pPr>
            <a:r>
              <a:rPr lang="x-none" sz="1000" dirty="0"/>
              <a:t>Film clip can be found at: </a:t>
            </a:r>
            <a:r>
              <a:rPr lang="en-US" sz="1000" dirty="0">
                <a:hlinkClick r:id="rId3"/>
              </a:rPr>
              <a:t>https://www.youtube.com/watch?v=sDh2Cn2bNxk</a:t>
            </a:r>
            <a:r>
              <a:rPr lang="en-US" sz="1000" dirty="0"/>
              <a:t> </a:t>
            </a:r>
          </a:p>
          <a:p>
            <a:pPr marL="171450" indent="-171450">
              <a:buFont typeface="Arial"/>
              <a:buChar char="•"/>
            </a:pPr>
            <a:r>
              <a:rPr lang="en-US" sz="1000" b="1" dirty="0"/>
              <a:t>NOTE: </a:t>
            </a:r>
            <a:r>
              <a:rPr lang="en-US" sz="1000" dirty="0"/>
              <a:t>Filmed for an overseas audience</a:t>
            </a:r>
            <a:r>
              <a:rPr lang="en-US" sz="1000" baseline="0" dirty="0"/>
              <a:t> so is interesting to see what children in other parts of the world are learning about Aotearoa NZ fisheries! </a:t>
            </a:r>
            <a:endParaRPr lang="en-US" sz="1000" b="1" baseline="0" dirty="0"/>
          </a:p>
          <a:p>
            <a:r>
              <a:rPr lang="en-US" sz="1000" b="1" baseline="0" dirty="0">
                <a:solidFill>
                  <a:srgbClr val="005DAA"/>
                </a:solidFill>
              </a:rPr>
              <a:t>MAHI / ACTIVITY</a:t>
            </a:r>
          </a:p>
          <a:p>
            <a:pPr marL="171450" indent="-171450">
              <a:buFont typeface="Arial"/>
              <a:buChar char="•"/>
            </a:pPr>
            <a:r>
              <a:rPr lang="en-US" sz="1000" baseline="0" dirty="0"/>
              <a:t>Answer questions about what was watched using questions on Quota Management System Worksheet or Kahoot (see below).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000" baseline="0" dirty="0"/>
              <a:t>C</a:t>
            </a:r>
            <a:r>
              <a:rPr lang="x-none" sz="1000" baseline="0" dirty="0"/>
              <a:t>onduct </a:t>
            </a:r>
            <a:r>
              <a:rPr lang="en-AU" sz="1000" kern="1200" dirty="0">
                <a:solidFill>
                  <a:schemeClr val="tx1"/>
                </a:solidFill>
                <a:effectLst/>
              </a:rPr>
              <a:t>a SURVEY of peoples opinions on the QMS [Teacher Outline]</a:t>
            </a:r>
            <a:endParaRPr lang="en-IN" sz="1000" kern="1200" dirty="0">
              <a:solidFill>
                <a:schemeClr val="tx1"/>
              </a:solidFill>
              <a:effectLst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NZ" sz="1000" kern="1200" dirty="0">
                <a:solidFill>
                  <a:schemeClr val="tx1"/>
                </a:solidFill>
                <a:effectLst/>
              </a:rPr>
              <a:t>Survey people’s knowledge and opinions on Aotearoa NZ laws around marine fishing. Simple multi choice questions that could include:</a:t>
            </a:r>
            <a:r>
              <a:rPr lang="en-IN" sz="1000" kern="12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NZ" sz="1000" kern="1200" dirty="0">
                <a:solidFill>
                  <a:schemeClr val="tx1"/>
                </a:solidFill>
                <a:effectLst/>
              </a:rPr>
              <a:t>Are they fishers? How often do they fish in the ocean? What is the main reason for fishing/-fun/food/both?</a:t>
            </a:r>
            <a:r>
              <a:rPr lang="en-IN" sz="1000" kern="12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NZ" sz="1000" kern="1200" dirty="0">
                <a:solidFill>
                  <a:schemeClr val="tx1"/>
                </a:solidFill>
                <a:effectLst/>
              </a:rPr>
              <a:t>Do they know the daily limits and size on fish and shellfish? Should this be more/less?</a:t>
            </a:r>
            <a:r>
              <a:rPr lang="en-IN" sz="1000" kern="12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NZ" sz="1000" kern="1200" dirty="0">
                <a:solidFill>
                  <a:schemeClr val="tx1"/>
                </a:solidFill>
                <a:effectLst/>
              </a:rPr>
              <a:t>Are recreational fishers allowed to sell their catch?</a:t>
            </a:r>
            <a:r>
              <a:rPr lang="en-IN" sz="1000" kern="12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NZ" sz="1000" kern="1200" dirty="0">
                <a:solidFill>
                  <a:schemeClr val="tx1"/>
                </a:solidFill>
                <a:effectLst/>
              </a:rPr>
              <a:t>What % of fish is caught by recreational fishers?</a:t>
            </a:r>
            <a:endParaRPr lang="en-US" sz="1000" baseline="0" dirty="0">
              <a:solidFill>
                <a:srgbClr val="175EAA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baseline="0" dirty="0">
                <a:solidFill>
                  <a:srgbClr val="005DAA"/>
                </a:solidFill>
              </a:rPr>
              <a:t>HOW TO PLAY KAHOOT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000" b="0" baseline="0" dirty="0"/>
              <a:t>Connect a device to a projector or screen in front of the classroom.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000" b="0" baseline="0" dirty="0"/>
              <a:t>Navigate to the game called </a:t>
            </a:r>
            <a:r>
              <a:rPr lang="en-US" sz="1000" b="1" baseline="0" dirty="0"/>
              <a:t>Marine Stewardship Council NZ Kahoot page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000" b="0" baseline="0" dirty="0"/>
              <a:t>https://</a:t>
            </a:r>
            <a:r>
              <a:rPr lang="en-US" sz="1000" b="0" baseline="0" dirty="0" err="1"/>
              <a:t>www.msc.org</a:t>
            </a:r>
            <a:r>
              <a:rPr lang="en-US" sz="1000" b="0" baseline="0" dirty="0"/>
              <a:t>/</a:t>
            </a:r>
            <a:r>
              <a:rPr lang="en-US" sz="1000" b="0" baseline="0" dirty="0" err="1"/>
              <a:t>en</a:t>
            </a:r>
            <a:r>
              <a:rPr lang="en-US" sz="1000" b="0" baseline="0" dirty="0"/>
              <a:t>-au/for-teachers/ocean-literacy/new-</a:t>
            </a:r>
            <a:r>
              <a:rPr lang="en-US" sz="1000" b="0" baseline="0" dirty="0" err="1"/>
              <a:t>zealand</a:t>
            </a:r>
            <a:r>
              <a:rPr lang="en-US" sz="1000" b="0" baseline="0" dirty="0"/>
              <a:t>-education-curriculum/</a:t>
            </a:r>
            <a:r>
              <a:rPr lang="en-US" sz="1000" b="0" baseline="0" dirty="0" err="1"/>
              <a:t>kahoot</a:t>
            </a:r>
            <a:r>
              <a:rPr lang="en-US" sz="1000" b="0" baseline="0" dirty="0"/>
              <a:t>-quizzes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000" b="0" baseline="0" dirty="0"/>
              <a:t>Select settings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000" b="0" baseline="0" dirty="0"/>
              <a:t>At </a:t>
            </a:r>
            <a:r>
              <a:rPr lang="en-US" sz="1000" b="0" baseline="0" dirty="0" err="1"/>
              <a:t>Kahoot.it</a:t>
            </a:r>
            <a:r>
              <a:rPr lang="en-US" sz="1000" b="0" baseline="0" dirty="0"/>
              <a:t>, learners enter game-pin and nickname on their own devices (phone, tablet, or computer).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000" b="0" baseline="0" dirty="0"/>
              <a:t>Press “Start now”. The fun begins!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000" b="0" baseline="0" dirty="0"/>
              <a:t>Learners answer questions on their own devices by selecting one of the four answer buttons.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000" b="0" baseline="0" dirty="0"/>
              <a:t>See additional instructions, options, and how to make your own </a:t>
            </a:r>
            <a:r>
              <a:rPr lang="en-US" sz="1000" b="0" baseline="0" dirty="0" err="1"/>
              <a:t>Kahoot</a:t>
            </a:r>
            <a:r>
              <a:rPr lang="en-US" sz="1000" b="0" baseline="0" dirty="0"/>
              <a:t> at: https://</a:t>
            </a:r>
            <a:r>
              <a:rPr lang="en-US" sz="1000" b="0" baseline="0" dirty="0" err="1"/>
              <a:t>kahoot.com</a:t>
            </a:r>
            <a:endParaRPr lang="en-US" sz="1000" b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/>
          </a:p>
          <a:p>
            <a:endParaRPr lang="en-US" baseline="0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61C54-CE56-C942-86C7-3C671D5B96F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909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75EAA"/>
                </a:solidFill>
              </a:rPr>
              <a:t>TEACHER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175EAA"/>
                </a:solidFill>
              </a:rPr>
              <a:t>NOTES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175EAA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75EAA"/>
                </a:solidFill>
              </a:rPr>
              <a:t>MĀTAKI TĒNEI</a:t>
            </a:r>
            <a:r>
              <a:rPr lang="en-US" sz="1200" baseline="0" dirty="0">
                <a:solidFill>
                  <a:srgbClr val="175EAA"/>
                </a:solidFill>
              </a:rPr>
              <a:t> / WATCH THIS</a:t>
            </a:r>
            <a:endParaRPr lang="x-none" dirty="0"/>
          </a:p>
          <a:p>
            <a:pPr marL="171450" indent="-171450">
              <a:buFont typeface="Arial"/>
              <a:buChar char="•"/>
            </a:pPr>
            <a:r>
              <a:rPr lang="x-none" dirty="0"/>
              <a:t>Film clip can be found </a:t>
            </a:r>
            <a:r>
              <a:rPr lang="en-US" dirty="0"/>
              <a:t>at:</a:t>
            </a:r>
            <a:r>
              <a:rPr lang="en-US" baseline="0" dirty="0"/>
              <a:t> </a:t>
            </a: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=tX-1nyykYJw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61C54-CE56-C942-86C7-3C671D5B96F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909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</a:rPr>
              <a:t>TEACHER NOTES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578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</a:rPr>
              <a:t>TEACHER NOTES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For more information about our oceans and UNCLOS</a:t>
            </a:r>
            <a:r>
              <a:rPr lang="en-US" baseline="0" dirty="0"/>
              <a:t> see </a:t>
            </a:r>
            <a:r>
              <a:rPr lang="mr-IN" baseline="0" dirty="0"/>
              <a:t>–</a:t>
            </a:r>
            <a:r>
              <a:rPr lang="en-US" baseline="0" dirty="0"/>
              <a:t> NZ Foreign Affairs and Trade page at https://</a:t>
            </a:r>
            <a:r>
              <a:rPr lang="en-US" baseline="0" dirty="0" err="1"/>
              <a:t>www.mfat.govt.nz</a:t>
            </a:r>
            <a:r>
              <a:rPr lang="en-US" baseline="0" dirty="0"/>
              <a:t>/</a:t>
            </a:r>
            <a:r>
              <a:rPr lang="en-US" baseline="0" dirty="0" err="1"/>
              <a:t>en</a:t>
            </a:r>
            <a:r>
              <a:rPr lang="en-US" baseline="0" dirty="0"/>
              <a:t>/environment/oceans-and-fisheries/</a:t>
            </a:r>
          </a:p>
          <a:p>
            <a:endParaRPr lang="en-US" baseline="0" dirty="0"/>
          </a:p>
          <a:p>
            <a:r>
              <a:rPr lang="en-US" baseline="0" dirty="0"/>
              <a:t>For a different map and more information on maritime zones see </a:t>
            </a:r>
            <a:r>
              <a:rPr lang="mr-IN" baseline="0" dirty="0"/>
              <a:t>–</a:t>
            </a:r>
            <a:r>
              <a:rPr lang="en-US" baseline="0" dirty="0"/>
              <a:t> NZ Foreign Affairs and Trade page at  https://</a:t>
            </a:r>
            <a:r>
              <a:rPr lang="en-US" baseline="0" dirty="0" err="1"/>
              <a:t>www.mfat.govt.nz</a:t>
            </a:r>
            <a:r>
              <a:rPr lang="en-US" baseline="0" dirty="0"/>
              <a:t>/</a:t>
            </a:r>
            <a:r>
              <a:rPr lang="en-US" baseline="0" dirty="0" err="1"/>
              <a:t>en</a:t>
            </a:r>
            <a:r>
              <a:rPr lang="en-US" baseline="0" dirty="0"/>
              <a:t>/environment/oceans-and-fisheries/our-maritime-zones-and-boundaries/?m=137898#search:ZWV6IGJvdW5kYXJpZXM=</a:t>
            </a:r>
          </a:p>
          <a:p>
            <a:endParaRPr lang="en-US" baseline="0" dirty="0"/>
          </a:p>
          <a:p>
            <a:r>
              <a:rPr lang="en-US" baseline="0" dirty="0"/>
              <a:t>For more information about international fisheries management see</a:t>
            </a:r>
            <a:r>
              <a:rPr lang="mr-IN" baseline="0" dirty="0"/>
              <a:t>–</a:t>
            </a:r>
            <a:r>
              <a:rPr lang="en-US" baseline="0" dirty="0"/>
              <a:t> NZ Foreign Affairs and Trade page </a:t>
            </a:r>
            <a:r>
              <a:rPr lang="en-US" baseline="0" dirty="0" err="1"/>
              <a:t>athttps</a:t>
            </a:r>
            <a:r>
              <a:rPr lang="en-US" baseline="0" dirty="0"/>
              <a:t>://</a:t>
            </a:r>
            <a:r>
              <a:rPr lang="en-US" baseline="0" dirty="0" err="1"/>
              <a:t>www.mfat.govt.nz</a:t>
            </a:r>
            <a:r>
              <a:rPr lang="en-US" baseline="0" dirty="0"/>
              <a:t>/</a:t>
            </a:r>
            <a:r>
              <a:rPr lang="en-US" baseline="0" dirty="0" err="1"/>
              <a:t>en</a:t>
            </a:r>
            <a:r>
              <a:rPr lang="en-US" baseline="0" dirty="0"/>
              <a:t>/environment/oceans-and-fisheries/#bookmark6</a:t>
            </a:r>
          </a:p>
          <a:p>
            <a:endParaRPr lang="en-US" baseline="0" dirty="0"/>
          </a:p>
          <a:p>
            <a:r>
              <a:rPr lang="en-US" baseline="0" dirty="0"/>
              <a:t>MFE marine zone page is at: https://</a:t>
            </a:r>
            <a:r>
              <a:rPr lang="en-US" baseline="0" dirty="0" err="1"/>
              <a:t>environment.govt.nz</a:t>
            </a:r>
            <a:r>
              <a:rPr lang="en-US" baseline="0" dirty="0"/>
              <a:t>/facts-and-science/marine/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874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343400"/>
            <a:ext cx="6096000" cy="48006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</a:rPr>
              <a:t>TEACHER NOTES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Interactive</a:t>
            </a:r>
            <a:r>
              <a:rPr lang="en-US" baseline="0" dirty="0"/>
              <a:t> map can be found at: </a:t>
            </a:r>
            <a:r>
              <a:rPr lang="en-US" dirty="0"/>
              <a:t>See:</a:t>
            </a:r>
            <a:r>
              <a:rPr lang="en-US" baseline="0" dirty="0"/>
              <a:t> https://</a:t>
            </a:r>
            <a:r>
              <a:rPr lang="en-US" baseline="0" dirty="0" err="1"/>
              <a:t>www.marineregions.org</a:t>
            </a:r>
            <a:r>
              <a:rPr lang="en-US" baseline="0" dirty="0"/>
              <a:t>/</a:t>
            </a:r>
            <a:r>
              <a:rPr lang="en-US" baseline="0" dirty="0" err="1"/>
              <a:t>eezmapper.php</a:t>
            </a:r>
            <a:r>
              <a:rPr lang="en-US" baseline="0" dirty="0"/>
              <a:t> </a:t>
            </a:r>
          </a:p>
          <a:p>
            <a:r>
              <a:rPr lang="en-US" dirty="0"/>
              <a:t>Large</a:t>
            </a:r>
            <a:r>
              <a:rPr lang="en-US" baseline="0" dirty="0"/>
              <a:t> EEZs include: </a:t>
            </a:r>
          </a:p>
          <a:p>
            <a:r>
              <a:rPr lang="en-US" baseline="0" dirty="0"/>
              <a:t>France (due to all it’s protectorates)</a:t>
            </a:r>
          </a:p>
          <a:p>
            <a:r>
              <a:rPr lang="en-US" baseline="0" dirty="0"/>
              <a:t>USA;</a:t>
            </a:r>
            <a:r>
              <a:rPr lang="en-US" dirty="0"/>
              <a:t> </a:t>
            </a:r>
            <a:r>
              <a:rPr lang="en-US" baseline="0" dirty="0"/>
              <a:t>Australia</a:t>
            </a:r>
            <a:r>
              <a:rPr lang="en-US" dirty="0"/>
              <a:t>; </a:t>
            </a:r>
            <a:r>
              <a:rPr lang="en-US" baseline="0" dirty="0"/>
              <a:t>Russia</a:t>
            </a:r>
            <a:r>
              <a:rPr lang="en-US" dirty="0"/>
              <a:t>; </a:t>
            </a:r>
            <a:r>
              <a:rPr lang="en-US" baseline="0" dirty="0"/>
              <a:t>New Zealand;</a:t>
            </a:r>
            <a:r>
              <a:rPr lang="en-US" dirty="0"/>
              <a:t> </a:t>
            </a:r>
            <a:r>
              <a:rPr lang="en-US" baseline="0" dirty="0"/>
              <a:t>UK; Indonesia;</a:t>
            </a:r>
            <a:r>
              <a:rPr lang="en-US" dirty="0"/>
              <a:t> </a:t>
            </a:r>
            <a:r>
              <a:rPr lang="en-US" baseline="0" dirty="0"/>
              <a:t>Canada</a:t>
            </a:r>
            <a:r>
              <a:rPr lang="en-US" dirty="0"/>
              <a:t>; </a:t>
            </a:r>
            <a:r>
              <a:rPr lang="en-US" baseline="0" dirty="0"/>
              <a:t>Japan</a:t>
            </a:r>
            <a:r>
              <a:rPr lang="en-US" dirty="0"/>
              <a:t>; </a:t>
            </a:r>
            <a:r>
              <a:rPr lang="en-US" baseline="0" dirty="0"/>
              <a:t>Chile;</a:t>
            </a:r>
            <a:r>
              <a:rPr lang="en-US" dirty="0"/>
              <a:t> </a:t>
            </a:r>
            <a:r>
              <a:rPr lang="en-US" baseline="0" dirty="0"/>
              <a:t>Brazil</a:t>
            </a:r>
          </a:p>
          <a:p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Landlocked countries have no EEZ and include: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Switzerland</a:t>
            </a:r>
          </a:p>
          <a:p>
            <a:r>
              <a:rPr lang="en-US" baseline="0" dirty="0"/>
              <a:t>Rwanda</a:t>
            </a:r>
          </a:p>
          <a:p>
            <a:r>
              <a:rPr lang="en-US" baseline="0" dirty="0"/>
              <a:t>Burundi</a:t>
            </a:r>
          </a:p>
          <a:p>
            <a:r>
              <a:rPr lang="en-US" baseline="0" dirty="0"/>
              <a:t>Hungary</a:t>
            </a:r>
          </a:p>
          <a:p>
            <a:r>
              <a:rPr lang="en-US" baseline="0" dirty="0"/>
              <a:t>Malawi</a:t>
            </a:r>
          </a:p>
          <a:p>
            <a:r>
              <a:rPr lang="en-US" baseline="0" dirty="0"/>
              <a:t>Austria</a:t>
            </a:r>
          </a:p>
          <a:p>
            <a:r>
              <a:rPr lang="en-US" baseline="0" dirty="0"/>
              <a:t>Serbia Slovakia</a:t>
            </a:r>
          </a:p>
          <a:p>
            <a:r>
              <a:rPr lang="en-US" baseline="0" dirty="0" err="1"/>
              <a:t>Afganistan</a:t>
            </a:r>
            <a:endParaRPr lang="en-US" baseline="0" dirty="0"/>
          </a:p>
          <a:p>
            <a:r>
              <a:rPr lang="en-US" baseline="0" dirty="0"/>
              <a:t>Zimbabwe</a:t>
            </a:r>
          </a:p>
          <a:p>
            <a:r>
              <a:rPr lang="en-US" baseline="0" dirty="0"/>
              <a:t>Laos</a:t>
            </a:r>
          </a:p>
          <a:p>
            <a:r>
              <a:rPr lang="en-US" baseline="0" dirty="0" err="1"/>
              <a:t>Monbgloia</a:t>
            </a:r>
            <a:endParaRPr lang="en-US" baseline="0" dirty="0"/>
          </a:p>
          <a:p>
            <a:r>
              <a:rPr lang="en-US" baseline="0" dirty="0"/>
              <a:t>Ethiopia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rgbClr val="005DAA"/>
                </a:solidFill>
              </a:rPr>
              <a:t>USEFUL RESOURCES / RĀRANGI PUKAPUKA</a:t>
            </a:r>
            <a:endParaRPr lang="en-US" baseline="0" dirty="0"/>
          </a:p>
          <a:p>
            <a:r>
              <a:rPr lang="en-US" baseline="0" dirty="0"/>
              <a:t>Awesome oceans facts: https://</a:t>
            </a:r>
            <a:r>
              <a:rPr lang="en-US" baseline="0" dirty="0" err="1"/>
              <a:t>www.worldatlas.com</a:t>
            </a:r>
            <a:r>
              <a:rPr lang="en-US" baseline="0" dirty="0"/>
              <a:t>/</a:t>
            </a:r>
            <a:r>
              <a:rPr lang="en-US" baseline="0" dirty="0" err="1"/>
              <a:t>aatlas</a:t>
            </a:r>
            <a:r>
              <a:rPr lang="en-US" baseline="0" dirty="0"/>
              <a:t>/</a:t>
            </a:r>
            <a:r>
              <a:rPr lang="en-US" baseline="0" dirty="0" err="1"/>
              <a:t>infopage</a:t>
            </a:r>
            <a:r>
              <a:rPr lang="en-US" baseline="0" dirty="0"/>
              <a:t>/oceans.htm#anchor1 </a:t>
            </a:r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578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264025"/>
            <a:ext cx="6096000" cy="4673600"/>
          </a:xfrm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175EAA"/>
                </a:solidFill>
              </a:rPr>
              <a:t>TEACHER NOTES</a:t>
            </a:r>
            <a:endParaRPr lang="en-US" sz="1100" dirty="0"/>
          </a:p>
          <a:p>
            <a:r>
              <a:rPr lang="en-US" sz="1100" dirty="0"/>
              <a:t>The</a:t>
            </a:r>
            <a:r>
              <a:rPr lang="en-US" sz="1100" baseline="0" dirty="0"/>
              <a:t> summary can be found at: </a:t>
            </a:r>
            <a:r>
              <a:rPr lang="en-US" sz="1100" dirty="0"/>
              <a:t>https://dad-fishes-for-the-</a:t>
            </a:r>
            <a:r>
              <a:rPr lang="en-US" sz="1100" dirty="0" err="1"/>
              <a:t>future.msc.org</a:t>
            </a:r>
            <a:r>
              <a:rPr lang="en-US" sz="1100" dirty="0"/>
              <a:t>/?_</a:t>
            </a:r>
            <a:r>
              <a:rPr lang="en-US" sz="1100" dirty="0" err="1"/>
              <a:t>ga</a:t>
            </a:r>
            <a:r>
              <a:rPr lang="en-US" sz="1100" dirty="0"/>
              <a:t>=2.178911460.1759312358.1578727525-1836922175.1578727525#start-dOPb2kpn4D</a:t>
            </a:r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61C54-CE56-C942-86C7-3C671D5B96F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614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264025"/>
            <a:ext cx="6096000" cy="4673600"/>
          </a:xfrm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175EAA"/>
                </a:solidFill>
              </a:rPr>
              <a:t>TEACHER NOTES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61C54-CE56-C942-86C7-3C671D5B96F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6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  <a:latin typeface="MetaPro-Normal"/>
                <a:cs typeface="MetaPro-Normal"/>
              </a:rPr>
              <a:t>TEACHER NOTES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83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75EAA"/>
                </a:solidFill>
                <a:latin typeface="MetaPro-Normal"/>
                <a:cs typeface="MetaPro-Normal"/>
              </a:rPr>
              <a:t>TEACHER NOTES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61C54-CE56-C942-86C7-3C671D5B96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26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75EAA"/>
                </a:solidFill>
                <a:latin typeface="MetaPro-Normal"/>
                <a:cs typeface="MetaPro-Normal"/>
              </a:rPr>
              <a:t>TEACHER NOTES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7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75EAA"/>
                </a:solidFill>
                <a:latin typeface="MetaPro-Normal"/>
                <a:cs typeface="MetaPro-Normal"/>
              </a:rPr>
              <a:t>TEACHER NOTES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58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75EAA"/>
                </a:solidFill>
                <a:latin typeface="MetaPro-Normal"/>
                <a:cs typeface="MetaPro-Normal"/>
              </a:rPr>
              <a:t>TEACHER NOTES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76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75EAA"/>
                </a:solidFill>
                <a:latin typeface="MetaPro-Normal"/>
                <a:cs typeface="MetaPro-Normal"/>
              </a:rPr>
              <a:t>TEACHER NOTES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FFE2-AB0B-A546-BA03-FA78CA7417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38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mi-NZ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mi-NZ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37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912"/>
            <a:ext cx="8229600" cy="758428"/>
          </a:xfrm>
        </p:spPr>
        <p:txBody>
          <a:bodyPr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mi-NZ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5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5405"/>
            <a:ext cx="4038600" cy="32402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 dirty="0"/>
              <a:t>Click to edit Master text styles</a:t>
            </a:r>
          </a:p>
          <a:p>
            <a:pPr lvl="1"/>
            <a:r>
              <a:rPr lang="mi-NZ" dirty="0"/>
              <a:t>Second level</a:t>
            </a:r>
          </a:p>
          <a:p>
            <a:pPr lvl="2"/>
            <a:r>
              <a:rPr lang="mi-NZ" dirty="0"/>
              <a:t>Third level</a:t>
            </a:r>
          </a:p>
          <a:p>
            <a:pPr lvl="3"/>
            <a:r>
              <a:rPr lang="mi-NZ" dirty="0"/>
              <a:t>Fourth level</a:t>
            </a:r>
          </a:p>
          <a:p>
            <a:pPr lvl="4"/>
            <a:r>
              <a:rPr lang="mi-NZ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5405"/>
            <a:ext cx="4038600" cy="32402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93912"/>
            <a:ext cx="8229600" cy="758428"/>
          </a:xfrm>
        </p:spPr>
        <p:txBody>
          <a:bodyPr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mi-NZ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1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3912"/>
            <a:ext cx="8229600" cy="758428"/>
          </a:xfrm>
        </p:spPr>
        <p:txBody>
          <a:bodyPr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mi-NZ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59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3912"/>
            <a:ext cx="8229600" cy="758428"/>
          </a:xfrm>
        </p:spPr>
        <p:txBody>
          <a:bodyPr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mi-NZ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439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file://localhost/Users/rika/Dropbox/MSC%20Job/2020/MSC%20templates%20and%20graphics/FISH%20SWIRL/Rika%20final%20banner%20files/Rect%20Banner%20Fish%20Swirl%20SMALL.png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1268"/>
            <a:ext cx="8229600" cy="758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039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pic>
        <p:nvPicPr>
          <p:cNvPr id="7" name="Rect Banner Fish Swirl SMALL.png" descr="/Users/rika/Dropbox/MSC Job/2020/MSC templates and graphics/FISH SWIRL/Rika final banner files/Rect Banner Fish Swirl SMALL.png"/>
          <p:cNvPicPr>
            <a:picLocks noChangeAspect="1"/>
          </p:cNvPicPr>
          <p:nvPr userDrawn="1"/>
        </p:nvPicPr>
        <p:blipFill rotWithShape="1">
          <a:blip r:embed="rId7" r:link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15"/>
          <a:stretch/>
        </p:blipFill>
        <p:spPr>
          <a:xfrm>
            <a:off x="1734" y="-94079"/>
            <a:ext cx="9142275" cy="1058486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531682" y="4665975"/>
            <a:ext cx="482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545C6F-B84F-9E45-99FB-1A159270FA95}" type="slidenum">
              <a:rPr lang="en-US" smtClean="0">
                <a:solidFill>
                  <a:srgbClr val="005DAA"/>
                </a:solidFill>
              </a:rPr>
              <a:pPr/>
              <a:t>‹#›</a:t>
            </a:fld>
            <a:endParaRPr lang="en-US" dirty="0">
              <a:solidFill>
                <a:srgbClr val="005DAA"/>
              </a:solidFill>
            </a:endParaRPr>
          </a:p>
        </p:txBody>
      </p:sp>
      <p:pic>
        <p:nvPicPr>
          <p:cNvPr id="10" name="Picture 9" descr="White_Seabream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699" y="356320"/>
            <a:ext cx="846188" cy="608087"/>
          </a:xfrm>
          <a:prstGeom prst="rect">
            <a:avLst/>
          </a:prstGeom>
        </p:spPr>
      </p:pic>
      <p:pic>
        <p:nvPicPr>
          <p:cNvPr id="11" name="Picture 10" descr="White_Seabream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658" y="77162"/>
            <a:ext cx="674013" cy="4843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DE259A-1AD7-6130-47FB-896B1A134EB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4316048"/>
            <a:ext cx="8554065" cy="82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6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100" kern="1200">
          <a:solidFill>
            <a:schemeClr val="tx1"/>
          </a:solidFill>
          <a:latin typeface="Arial Narrow"/>
          <a:ea typeface="+mj-ea"/>
          <a:cs typeface="Arial Narrow"/>
        </a:defRPr>
      </a:lvl1pPr>
    </p:titleStyle>
    <p:bodyStyle>
      <a:lvl1pPr marL="342900" indent="-342900" algn="l" defTabSz="457200" rtl="0" eaLnBrk="1" latinLnBrk="0" hangingPunct="1">
        <a:lnSpc>
          <a:spcPct val="112000"/>
        </a:lnSpc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12000"/>
        </a:lnSpc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12000"/>
        </a:lnSpc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12000"/>
        </a:lnSpc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12000"/>
        </a:lnSpc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www.youtube.com/watch?time_continue=1&amp;v=qEE3iUIbm7U&amp;feature=emb_logo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file://localhost/Users/rika/Dropbox/MSC%20Job/2020/MSC%20templates%20and%20graphics/TEMPLATE%20FILES/MSC%20GRAPHIC%20ASSETS/SCREEN%20RES/Illustration_BlueAssets/PNG/Blue_YellowSquare.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file://localhost/Users/rika/Dropbox/MSC%20Job/2020/MSC%20templates%20and%20graphics/TEMPLATE%20FILES/MSC%20GRAPHIC%20ASSETS/SCREEN%20RES/Illustration_BlueAssets/PNG/Blue_YellowSquare.p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www.youtube.com/watch?v=YEzIFKZU_WE&amp;t=12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file://localhost/Users/rika/Dropbox/MSC%20Job/2020/MSC%20templates%20and%20graphics/TEMPLATE%20FILES/MSC%20GRAPHIC%20ASSETS/SCREEN%20RES/Illustration_BlueAssets/PNG/Blue_YellowSquare.p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eara.govt.nz/en/te-hi-ika-maori-fishing/page-3" TargetMode="External"/><Relationship Id="rId5" Type="http://schemas.openxmlformats.org/officeDocument/2006/relationships/image" Target="../media/image38.png"/><Relationship Id="rId4" Type="http://schemas.openxmlformats.org/officeDocument/2006/relationships/hyperlink" Target="https://www.youtube.com/watch?v=Obp4SU4zd8o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x0GcneKoT18" TargetMode="External"/><Relationship Id="rId5" Type="http://schemas.openxmlformats.org/officeDocument/2006/relationships/image" Target="../media/image39.png"/><Relationship Id="rId4" Type="http://schemas.openxmlformats.org/officeDocument/2006/relationships/hyperlink" Target="https://www.nzgeo.com/stories/te-kaitiaki-toheroa/%23https:/www.nzgeo.com/stories/te-kaitiaki-toheroa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hyperlink" Target="https://www.youtube.com/watch?time_continue=229&amp;v=LNRpuwN1XwI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8.jpe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50.png"/><Relationship Id="rId4" Type="http://schemas.openxmlformats.org/officeDocument/2006/relationships/hyperlink" Target="https://www.tvnz.co.nz/one-news/new-zealand/elderly-kaipara-men-s-fight-help-conserve-prized-toheroa-shellfish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msc.org/en-au/for-teachers/ocean-literacy/new-zealand-education-curriculum/kahoot-quizzes" TargetMode="External"/><Relationship Id="rId5" Type="http://schemas.openxmlformats.org/officeDocument/2006/relationships/image" Target="../media/image53.png"/><Relationship Id="rId4" Type="http://schemas.openxmlformats.org/officeDocument/2006/relationships/hyperlink" Target="https://www.youtube.com/watch?v=sDh2Cn2bNxk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5.jpeg"/><Relationship Id="rId4" Type="http://schemas.openxmlformats.org/officeDocument/2006/relationships/hyperlink" Target="https://www.youtube.com/watch?v=tX-1nyykYJw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hyperlink" Target="https://environment.govt.nz/facts-and-science/marine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hyperlink" Target="https://www.marineregions.org/eezmapper.php" TargetMode="External"/><Relationship Id="rId4" Type="http://schemas.openxmlformats.org/officeDocument/2006/relationships/image" Target="file://localhost/Users/rika/Dropbox/MSC%20Job/2020/MSC%20templates%20and%20graphics/TEMPLATE%20FILES/MSC%20GRAPHIC%20ASSETS/SCREEN%20RES/Illustration_BlueAssets/PNG/Blue_YellowSquare.png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dad-fishes-for-the-future.msc.org/?_ga=2.178911460.1759312358.1578727525-1836922175.1578727525%23group-how-can-we-conserve-fish-stocks-UR0yelh4YE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ad-fishes-for-the-future.msc.org/?_ga=2.178911460.1759312358.1578727525-1836922175.1578727525%23group-why-do-we-need-the-ocean-h5yNj2wvci" TargetMode="External"/><Relationship Id="rId11" Type="http://schemas.openxmlformats.org/officeDocument/2006/relationships/hyperlink" Target="https://dad-fishes-for-the-future.msc.org/?_ga=2.178911460.1759312358.1578727525-1836922175.1578727525%23group-why-are-fish-stocks-declining-4FysLs9Rpt" TargetMode="External"/><Relationship Id="rId5" Type="http://schemas.openxmlformats.org/officeDocument/2006/relationships/hyperlink" Target="https://dad-fishes-for-the-future.msc.org/?_ga=2.178911460.1759312358.1578727525-1836922175.1578727525%23start-dOPb2kpn4D" TargetMode="External"/><Relationship Id="rId10" Type="http://schemas.openxmlformats.org/officeDocument/2006/relationships/image" Target="../media/image60.png"/><Relationship Id="rId4" Type="http://schemas.openxmlformats.org/officeDocument/2006/relationships/image" Target="file://localhost/Users/rika/Dropbox/MSC%20Job/2020/MSC%20templates%20and%20graphics/TEMPLATE%20FILES/MSC%20GRAPHIC%20ASSETS/SCREEN%20RES/Illustration_BlueAssets/PNG/Blue_YellowSquare.png" TargetMode="External"/><Relationship Id="rId9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60.png"/><Relationship Id="rId4" Type="http://schemas.openxmlformats.org/officeDocument/2006/relationships/image" Target="file://localhost/Users/rika/Dropbox/MSC%20Job/2020/MSC%20templates%20and%20graphics/TEMPLATE%20FILES/MSC%20GRAPHIC%20ASSETS/SCREEN%20RES/Illustration_BlueAssets/PNG/Blue_YellowSquare.pn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noProof="0">
                <a:solidFill>
                  <a:schemeClr val="bg1">
                    <a:lumMod val="85000"/>
                  </a:schemeClr>
                </a:solidFill>
              </a:rPr>
              <a:t>Insert heading page Topic 3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5CA29A4-0C6E-1A35-CA52-B789C7F5A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4133"/>
            <a:ext cx="9144000" cy="513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91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26525"/>
            <a:ext cx="9144000" cy="34971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4956" y="1095760"/>
            <a:ext cx="3735348" cy="3427867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endParaRPr lang="en-AU" sz="500" b="1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200" b="1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  <a:endParaRPr lang="en-AU" sz="2200" dirty="0">
              <a:latin typeface="Arial Narrow"/>
              <a:cs typeface="Arial Narrow"/>
            </a:endParaRPr>
          </a:p>
          <a:p>
            <a:pPr marL="0" indent="0" algn="ctr">
              <a:lnSpc>
                <a:spcPct val="14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1800" dirty="0"/>
              <a:t>What can you do to help look after our sea and kai moana [seafood]?</a:t>
            </a:r>
          </a:p>
          <a:p>
            <a:pPr marL="0" indent="0" algn="ctr">
              <a:lnSpc>
                <a:spcPct val="14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200" b="1" dirty="0">
                <a:solidFill>
                  <a:srgbClr val="175EAA"/>
                </a:solidFill>
                <a:latin typeface="Arial Narrow"/>
                <a:cs typeface="Arial Narrow"/>
              </a:rPr>
              <a:t>MAHI / ACTIVITY</a:t>
            </a: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1800" dirty="0"/>
              <a:t>Complete the </a:t>
            </a:r>
            <a:r>
              <a:rPr lang="en-AU" sz="1800" dirty="0">
                <a:solidFill>
                  <a:srgbClr val="005DAA"/>
                </a:solidFill>
              </a:rPr>
              <a:t>Kaitiakitanga worksheet</a:t>
            </a:r>
          </a:p>
          <a:p>
            <a:pPr marL="0" indent="0" algn="ctr">
              <a:buNone/>
            </a:pPr>
            <a:endParaRPr lang="en-US" sz="2000" i="1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626263" y="1234952"/>
            <a:ext cx="4418693" cy="367089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5000"/>
              </a:lnSpc>
              <a:buNone/>
            </a:pPr>
            <a:r>
              <a:rPr lang="en-US" sz="2900" dirty="0">
                <a:solidFill>
                  <a:srgbClr val="005DAA"/>
                </a:solidFill>
              </a:rPr>
              <a:t>‘</a:t>
            </a:r>
            <a:r>
              <a:rPr lang="en-US" sz="2900" dirty="0" err="1">
                <a:solidFill>
                  <a:srgbClr val="005DAA"/>
                </a:solidFill>
              </a:rPr>
              <a:t>Toitu</a:t>
            </a:r>
            <a:r>
              <a:rPr lang="en-US" sz="2900" dirty="0">
                <a:solidFill>
                  <a:srgbClr val="005DAA"/>
                </a:solidFill>
              </a:rPr>
              <a:t> te </a:t>
            </a:r>
            <a:r>
              <a:rPr lang="en-US" sz="2900" dirty="0" err="1">
                <a:solidFill>
                  <a:srgbClr val="005DAA"/>
                </a:solidFill>
              </a:rPr>
              <a:t>marae</a:t>
            </a:r>
            <a:r>
              <a:rPr lang="en-US" sz="2900" dirty="0">
                <a:solidFill>
                  <a:srgbClr val="005DAA"/>
                </a:solidFill>
              </a:rPr>
              <a:t> a </a:t>
            </a:r>
            <a:r>
              <a:rPr lang="en-US" sz="2900" dirty="0" err="1">
                <a:solidFill>
                  <a:srgbClr val="005DAA"/>
                </a:solidFill>
              </a:rPr>
              <a:t>Tane</a:t>
            </a:r>
            <a:r>
              <a:rPr lang="en-US" sz="2900" dirty="0">
                <a:solidFill>
                  <a:srgbClr val="005DAA"/>
                </a:solidFill>
              </a:rPr>
              <a:t>, </a:t>
            </a:r>
            <a:r>
              <a:rPr lang="en-US" sz="2900" dirty="0" err="1">
                <a:solidFill>
                  <a:srgbClr val="005DAA"/>
                </a:solidFill>
              </a:rPr>
              <a:t>Toitu</a:t>
            </a:r>
            <a:r>
              <a:rPr lang="en-US" sz="2900" dirty="0">
                <a:solidFill>
                  <a:srgbClr val="005DAA"/>
                </a:solidFill>
              </a:rPr>
              <a:t> te </a:t>
            </a:r>
            <a:r>
              <a:rPr lang="en-US" sz="2900" dirty="0" err="1">
                <a:solidFill>
                  <a:srgbClr val="005DAA"/>
                </a:solidFill>
              </a:rPr>
              <a:t>marae</a:t>
            </a:r>
            <a:r>
              <a:rPr lang="en-US" sz="2900" dirty="0">
                <a:solidFill>
                  <a:srgbClr val="005DAA"/>
                </a:solidFill>
              </a:rPr>
              <a:t> a Tangaroa, </a:t>
            </a:r>
            <a:r>
              <a:rPr lang="en-US" sz="2900" dirty="0" err="1">
                <a:solidFill>
                  <a:srgbClr val="005DAA"/>
                </a:solidFill>
              </a:rPr>
              <a:t>Toitu</a:t>
            </a:r>
            <a:r>
              <a:rPr lang="en-US" sz="2900" dirty="0">
                <a:solidFill>
                  <a:srgbClr val="005DAA"/>
                </a:solidFill>
              </a:rPr>
              <a:t> te iwi’ </a:t>
            </a:r>
          </a:p>
          <a:p>
            <a:pPr marL="0" indent="0" algn="ctr">
              <a:lnSpc>
                <a:spcPct val="145000"/>
              </a:lnSpc>
              <a:buNone/>
            </a:pPr>
            <a:r>
              <a:rPr lang="en-US" sz="2900" i="1" dirty="0">
                <a:solidFill>
                  <a:srgbClr val="005DAA"/>
                </a:solidFill>
              </a:rPr>
              <a:t>If the land is well and the sea is well, the people will thrive</a:t>
            </a:r>
          </a:p>
          <a:p>
            <a:pPr marL="0" indent="0" algn="ctr">
              <a:buNone/>
            </a:pPr>
            <a:endParaRPr lang="en-US" sz="2800" i="1" dirty="0"/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Font typeface="Arial"/>
              <a:buNone/>
            </a:pPr>
            <a:endParaRPr lang="en-AU" sz="800" b="1" dirty="0">
              <a:solidFill>
                <a:srgbClr val="00B6DE"/>
              </a:solidFill>
              <a:latin typeface="Arial Narrow"/>
              <a:cs typeface="Arial Narrow"/>
            </a:endParaRP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Font typeface="Arial"/>
              <a:buNone/>
            </a:pPr>
            <a:r>
              <a:rPr lang="en-AU" sz="3500" b="1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  <a:endParaRPr lang="en-AU" sz="3500" dirty="0"/>
          </a:p>
          <a:p>
            <a:pPr marL="0" indent="0" algn="ctr">
              <a:lnSpc>
                <a:spcPct val="14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900" dirty="0"/>
              <a:t>What does this whakataukī or proverb suggest about looking after our fisheries?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3550" y="93912"/>
            <a:ext cx="8443250" cy="758428"/>
          </a:xfrm>
        </p:spPr>
        <p:txBody>
          <a:bodyPr>
            <a:normAutofit/>
          </a:bodyPr>
          <a:lstStyle/>
          <a:p>
            <a:r>
              <a:rPr lang="en-AU" dirty="0"/>
              <a:t>WELL MANAGED </a:t>
            </a:r>
            <a:r>
              <a:rPr lang="en-AU" noProof="0" dirty="0"/>
              <a:t>FISHERIES</a:t>
            </a:r>
            <a:endParaRPr lang="en-AU" sz="2400" noProof="0" dirty="0"/>
          </a:p>
        </p:txBody>
      </p:sp>
      <p:pic>
        <p:nvPicPr>
          <p:cNvPr id="7" name="Picture 6" descr="Blue_WaveSec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188" y="2635384"/>
            <a:ext cx="3504665" cy="588092"/>
          </a:xfrm>
          <a:prstGeom prst="rect">
            <a:avLst/>
          </a:prstGeom>
        </p:spPr>
      </p:pic>
      <p:pic>
        <p:nvPicPr>
          <p:cNvPr id="8" name="Picture 7" descr="Blue_Seabre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76719" y="3375314"/>
            <a:ext cx="1419954" cy="121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3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e_Yellow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724" y="2780929"/>
            <a:ext cx="3846902" cy="17949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75" y="93912"/>
            <a:ext cx="8547625" cy="758428"/>
          </a:xfrm>
        </p:spPr>
        <p:txBody>
          <a:bodyPr>
            <a:normAutofit/>
          </a:bodyPr>
          <a:lstStyle/>
          <a:p>
            <a:r>
              <a:rPr lang="en-AU" sz="3200" noProof="0" dirty="0"/>
              <a:t>WELL MANAGED FISHERIES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540" y="1138523"/>
            <a:ext cx="3818565" cy="3437345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000" b="1" noProof="0" dirty="0">
                <a:solidFill>
                  <a:srgbClr val="00B194"/>
                </a:solidFill>
                <a:latin typeface="Arial Narrow"/>
                <a:cs typeface="Arial Narrow"/>
              </a:rPr>
              <a:t>KŌRERORERO / DISCUSSION</a:t>
            </a:r>
            <a:endParaRPr lang="en-AU" sz="2000" b="1" noProof="0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AU" sz="1900" dirty="0"/>
              <a:t>How do the Marine Stewardship Council help us in our role as kaitiaki?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AU" sz="1900" dirty="0"/>
              <a:t>Only fisheries found to be sustainable can be sold with the Marine Stewardship Council blue fish tick label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AU" sz="1900" noProof="0" dirty="0"/>
              <a:t>To </a:t>
            </a:r>
            <a:r>
              <a:rPr lang="en-AU" sz="1900" dirty="0"/>
              <a:t>get the label they </a:t>
            </a:r>
            <a:r>
              <a:rPr lang="en-AU" sz="1900" noProof="0" dirty="0"/>
              <a:t>must </a:t>
            </a:r>
            <a:r>
              <a:rPr lang="en-AU" sz="1900" dirty="0"/>
              <a:t>be well managed</a:t>
            </a:r>
            <a:endParaRPr lang="en-AU" sz="1900" noProof="0" dirty="0"/>
          </a:p>
        </p:txBody>
      </p:sp>
      <p:pic>
        <p:nvPicPr>
          <p:cNvPr id="10" name="Picture 9" descr="Screenshot 2019-10-19 18.57.24.pn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902" y="1056247"/>
            <a:ext cx="2982780" cy="1843524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584684" y="3115720"/>
            <a:ext cx="3476937" cy="1460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 algn="ctr">
              <a:spcBef>
                <a:spcPts val="300"/>
              </a:spcBef>
              <a:spcAft>
                <a:spcPts val="300"/>
              </a:spcAft>
              <a:buFont typeface="Arial"/>
              <a:buNone/>
            </a:pPr>
            <a:r>
              <a:rPr lang="en-US" sz="2000" b="1" dirty="0">
                <a:solidFill>
                  <a:srgbClr val="002E6C"/>
                </a:solidFill>
                <a:latin typeface="Arial Narrow"/>
                <a:cs typeface="Arial Narrow"/>
              </a:rPr>
              <a:t>MĀTAKI TĒNEI / WATCH THIS</a:t>
            </a:r>
          </a:p>
          <a:p>
            <a:pPr marL="0" indent="0" algn="ctr">
              <a:lnSpc>
                <a:spcPct val="132000"/>
              </a:lnSpc>
              <a:spcBef>
                <a:spcPts val="300"/>
              </a:spcBef>
              <a:spcAft>
                <a:spcPts val="300"/>
              </a:spcAft>
              <a:buFont typeface="Arial"/>
              <a:buNone/>
            </a:pPr>
            <a:r>
              <a:rPr lang="en-US" sz="1800" dirty="0">
                <a:hlinkClick r:id="rId4"/>
              </a:rPr>
              <a:t>Marine Stewardship Council’s </a:t>
            </a:r>
          </a:p>
          <a:p>
            <a:pPr marL="0" indent="0" algn="ctr">
              <a:lnSpc>
                <a:spcPct val="132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 dirty="0">
                <a:hlinkClick r:id="rId4"/>
              </a:rPr>
              <a:t>Fisheries Standard</a:t>
            </a:r>
            <a:r>
              <a:rPr lang="en-US" sz="1800" dirty="0"/>
              <a:t> [0:52]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6123">
            <a:off x="4114119" y="1213798"/>
            <a:ext cx="1230956" cy="17261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346232">
            <a:off x="3216056" y="2474825"/>
            <a:ext cx="1210664" cy="180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9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e_Yellow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2340"/>
            <a:ext cx="4931928" cy="3340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837" y="93912"/>
            <a:ext cx="8452963" cy="758428"/>
          </a:xfrm>
        </p:spPr>
        <p:txBody>
          <a:bodyPr>
            <a:normAutofit/>
          </a:bodyPr>
          <a:lstStyle/>
          <a:p>
            <a:r>
              <a:rPr lang="en-AU" sz="2800" dirty="0"/>
              <a:t>WELL MANAGED FISHERIES</a:t>
            </a:r>
            <a:endParaRPr lang="en-AU" sz="30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837" y="1463003"/>
            <a:ext cx="4553761" cy="213751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000" b="1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  <a:endParaRPr lang="en-AU" sz="2000" dirty="0"/>
          </a:p>
          <a:p>
            <a:pPr marL="0" indent="0" algn="ctr">
              <a:lnSpc>
                <a:spcPct val="132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000" noProof="0" dirty="0"/>
              <a:t>Watch </a:t>
            </a:r>
            <a:r>
              <a:rPr lang="en-AU" sz="2000" dirty="0"/>
              <a:t>again the short film on slide 11 What are the three </a:t>
            </a:r>
            <a:r>
              <a:rPr lang="en-AU" sz="2000" noProof="0" dirty="0"/>
              <a:t>Marine Stewardship Councils principles used to certify sustainable fisheries?</a:t>
            </a:r>
          </a:p>
        </p:txBody>
      </p:sp>
      <p:sp>
        <p:nvSpPr>
          <p:cNvPr id="4" name="Rectangular Callout 3"/>
          <p:cNvSpPr/>
          <p:nvPr/>
        </p:nvSpPr>
        <p:spPr>
          <a:xfrm>
            <a:off x="233837" y="1463004"/>
            <a:ext cx="4553761" cy="2137510"/>
          </a:xfrm>
          <a:prstGeom prst="wedgeRectCallout">
            <a:avLst>
              <a:gd name="adj1" fmla="val -389"/>
              <a:gd name="adj2" fmla="val 84286"/>
            </a:avLst>
          </a:prstGeom>
          <a:solidFill>
            <a:schemeClr val="bg1"/>
          </a:solidFill>
          <a:ln>
            <a:solidFill>
              <a:srgbClr val="005D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963" lvl="1" algn="ctr">
              <a:lnSpc>
                <a:spcPct val="112000"/>
              </a:lnSpc>
            </a:pPr>
            <a:r>
              <a:rPr lang="en-US" sz="2000" dirty="0">
                <a:solidFill>
                  <a:srgbClr val="005DAA"/>
                </a:solidFill>
                <a:latin typeface="Arial"/>
                <a:cs typeface="Arial"/>
              </a:rPr>
              <a:t>Principle 1: Sustainability of the stock</a:t>
            </a:r>
          </a:p>
          <a:p>
            <a:pPr marL="80963" lvl="1" algn="ctr">
              <a:lnSpc>
                <a:spcPct val="112000"/>
              </a:lnSpc>
            </a:pPr>
            <a:r>
              <a:rPr lang="en-US" sz="2000" dirty="0">
                <a:solidFill>
                  <a:srgbClr val="005DAA"/>
                </a:solidFill>
                <a:latin typeface="Arial"/>
                <a:cs typeface="Arial"/>
              </a:rPr>
              <a:t>Principle 2: Environmental impacts</a:t>
            </a:r>
          </a:p>
          <a:p>
            <a:pPr marL="80963" lvl="1" algn="ctr">
              <a:lnSpc>
                <a:spcPct val="112000"/>
              </a:lnSpc>
            </a:pPr>
            <a:r>
              <a:rPr lang="en-US" sz="2000" dirty="0">
                <a:solidFill>
                  <a:srgbClr val="005DAA"/>
                </a:solidFill>
                <a:latin typeface="Arial"/>
                <a:cs typeface="Arial"/>
              </a:rPr>
              <a:t>Principle 3: Effective management</a:t>
            </a:r>
          </a:p>
        </p:txBody>
      </p:sp>
      <p:pic>
        <p:nvPicPr>
          <p:cNvPr id="5" name="Picture 4" descr="Blue_Seabre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87379" y="3103961"/>
            <a:ext cx="2444550" cy="2090662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253723" y="1339702"/>
            <a:ext cx="3433077" cy="3088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2000"/>
              </a:lnSpc>
              <a:spcBef>
                <a:spcPts val="300"/>
              </a:spcBef>
              <a:spcAft>
                <a:spcPts val="300"/>
              </a:spcAft>
              <a:buFont typeface="Arial"/>
              <a:buNone/>
            </a:pPr>
            <a:r>
              <a:rPr lang="en-US" sz="2000" dirty="0"/>
              <a:t>In this topic we focus on the idea of </a:t>
            </a:r>
            <a:r>
              <a:rPr lang="en-US" sz="2000" dirty="0">
                <a:solidFill>
                  <a:srgbClr val="005DAA"/>
                </a:solidFill>
              </a:rPr>
              <a:t>fisheries management </a:t>
            </a:r>
            <a:r>
              <a:rPr lang="en-US" sz="2000" dirty="0"/>
              <a:t>which is the basis of </a:t>
            </a:r>
            <a:r>
              <a:rPr lang="en-US" sz="2000" dirty="0">
                <a:solidFill>
                  <a:srgbClr val="005DAA"/>
                </a:solidFill>
              </a:rPr>
              <a:t>Marine Stewardship Council Principle 3 </a:t>
            </a:r>
            <a:r>
              <a:rPr lang="en-US" sz="2000" dirty="0"/>
              <a:t>(Principles 1 and 2 are the focus of other topics)</a:t>
            </a:r>
          </a:p>
          <a:p>
            <a:pPr marL="0" indent="0" algn="ctr">
              <a:lnSpc>
                <a:spcPct val="132000"/>
              </a:lnSpc>
              <a:spcBef>
                <a:spcPts val="300"/>
              </a:spcBef>
              <a:spcAft>
                <a:spcPts val="300"/>
              </a:spcAft>
              <a:buFont typeface="Arial"/>
              <a:buNone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06509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lue_YellowSquare.png" descr="/Users/rika/Dropbox/MSC Job/2020/MSC templates and graphics/TEMPLATE FILES/MSC GRAPHIC ASSETS/SCREEN RES/Illustration_BlueAssets/PNG/Blue_YellowSquare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1152"/>
            <a:ext cx="5079758" cy="3949191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92558243"/>
              </p:ext>
            </p:extLst>
          </p:nvPr>
        </p:nvGraphicFramePr>
        <p:xfrm>
          <a:off x="5079757" y="1148906"/>
          <a:ext cx="3786702" cy="3347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2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2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2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1116">
                <a:tc gridSpan="3">
                  <a:txBody>
                    <a:bodyPr/>
                    <a:lstStyle/>
                    <a:p>
                      <a:pPr algn="ctr"/>
                      <a:r>
                        <a:rPr lang="en-US" sz="2300" b="0" i="0" baseline="0" dirty="0">
                          <a:latin typeface="Arial"/>
                          <a:cs typeface="Arial"/>
                        </a:rPr>
                        <a:t>Fishery Management</a:t>
                      </a:r>
                    </a:p>
                    <a:p>
                      <a:pPr algn="ctr"/>
                      <a:r>
                        <a:rPr lang="en-US" sz="2000" b="0" i="0" dirty="0">
                          <a:latin typeface="Arial"/>
                          <a:cs typeface="Arial"/>
                        </a:rPr>
                        <a:t>PRIOR KNOWLEDGE</a:t>
                      </a:r>
                      <a:r>
                        <a:rPr lang="en-US" sz="2000" b="0" i="0" baseline="0" dirty="0">
                          <a:latin typeface="Arial"/>
                          <a:cs typeface="Arial"/>
                        </a:rPr>
                        <a:t> CHART</a:t>
                      </a:r>
                      <a:endParaRPr lang="en-US" sz="2000" b="0" i="0" dirty="0">
                        <a:latin typeface="Arial"/>
                        <a:cs typeface="Arial"/>
                      </a:endParaRPr>
                    </a:p>
                  </a:txBody>
                  <a:tcPr marL="76245" marR="76245" marT="34290" marB="34290" anchor="ctr">
                    <a:solidFill>
                      <a:srgbClr val="175EA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76245" marR="76245" anchor="ctr">
                    <a:solidFill>
                      <a:srgbClr val="175EA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76245" marR="76245" anchor="ctr">
                    <a:solidFill>
                      <a:srgbClr val="175E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53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What we know</a:t>
                      </a:r>
                    </a:p>
                  </a:txBody>
                  <a:tcPr marL="76245" marR="76245" marT="34290" marB="34290" anchor="ctr">
                    <a:solidFill>
                      <a:srgbClr val="175E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What we would like to know</a:t>
                      </a:r>
                    </a:p>
                  </a:txBody>
                  <a:tcPr marL="76245" marR="76245" marT="34290" marB="34290" anchor="ctr">
                    <a:solidFill>
                      <a:srgbClr val="175E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What we have learned</a:t>
                      </a:r>
                    </a:p>
                  </a:txBody>
                  <a:tcPr marL="76245" marR="76245" marT="34290" marB="34290" anchor="ctr">
                    <a:solidFill>
                      <a:srgbClr val="175E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1229">
                <a:tc>
                  <a:txBody>
                    <a:bodyPr/>
                    <a:lstStyle/>
                    <a:p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76245" marR="76245" marT="34290" marB="34290">
                    <a:lnL w="12700" cap="flat" cmpd="sng" algn="ctr">
                      <a:solidFill>
                        <a:srgbClr val="175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5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76245" marR="76245" marT="34290" marB="34290">
                    <a:lnL w="12700" cap="flat" cmpd="sng" algn="ctr">
                      <a:solidFill>
                        <a:srgbClr val="175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5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76245" marR="76245" marT="34290" marB="34290">
                    <a:lnL w="12700" cap="flat" cmpd="sng" algn="ctr">
                      <a:solidFill>
                        <a:srgbClr val="175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5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76600" y="1079311"/>
            <a:ext cx="4603544" cy="3347672"/>
          </a:xfrm>
        </p:spPr>
        <p:txBody>
          <a:bodyPr>
            <a:noAutofit/>
          </a:bodyPr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200" b="1" noProof="0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1800" noProof="0" dirty="0"/>
              <a:t>Before we look at what we mean by ‘well managed’ fisheries let’s </a:t>
            </a:r>
            <a:r>
              <a:rPr lang="en-AU" sz="1800" dirty="0"/>
              <a:t>think what </a:t>
            </a:r>
            <a:r>
              <a:rPr lang="en-AU" sz="1800" noProof="0" dirty="0"/>
              <a:t>we know already about fisheries management?</a:t>
            </a: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endParaRPr lang="en-AU" sz="1800" noProof="0" dirty="0">
              <a:solidFill>
                <a:srgbClr val="175EAA"/>
              </a:solidFill>
            </a:endParaRP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200" b="1" noProof="0" dirty="0">
                <a:solidFill>
                  <a:srgbClr val="175EAA"/>
                </a:solidFill>
                <a:latin typeface="Arial Narrow"/>
                <a:cs typeface="Arial Narrow"/>
              </a:rPr>
              <a:t>MAHI / ACTIVITY</a:t>
            </a: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1800" noProof="0" dirty="0"/>
              <a:t>Complete the Prior Knowledge Chart columns 1 &amp; 2</a:t>
            </a: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endParaRPr lang="en-AU" sz="1800" noProof="0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2252">
            <a:off x="4095767" y="2922280"/>
            <a:ext cx="1733403" cy="179872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5644" y="-91665"/>
            <a:ext cx="8767055" cy="110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Local Brewery Five"/>
                <a:ea typeface="+mj-ea"/>
                <a:cs typeface="Local Brewery Five"/>
              </a:defRPr>
            </a:lvl1pPr>
          </a:lstStyle>
          <a:p>
            <a:r>
              <a:rPr lang="en-AU" sz="3200" dirty="0">
                <a:latin typeface="Arial Narrow"/>
                <a:cs typeface="Arial Narrow"/>
              </a:rPr>
              <a:t>WELL MANAGED FISHERIES</a:t>
            </a:r>
            <a:endParaRPr lang="en-US" sz="31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15616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4" y="93912"/>
            <a:ext cx="8517466" cy="758428"/>
          </a:xfrm>
        </p:spPr>
        <p:txBody>
          <a:bodyPr>
            <a:normAutofit/>
          </a:bodyPr>
          <a:lstStyle/>
          <a:p>
            <a:r>
              <a:rPr lang="en-AU" sz="3600" dirty="0"/>
              <a:t>WELL MANAGED FISHERIES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4" y="954912"/>
            <a:ext cx="4543776" cy="38419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1800" b="1" dirty="0">
                <a:solidFill>
                  <a:srgbClr val="00B194"/>
                </a:solidFill>
                <a:latin typeface="Arial Narrow"/>
                <a:cs typeface="Arial Narrow"/>
              </a:rPr>
              <a:t>KŌRERORERO / DISCUSSION</a:t>
            </a:r>
            <a:endParaRPr lang="en-AU" sz="1800" b="1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800" b="1" dirty="0"/>
              <a:t>Well managed fisheries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800" dirty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1800" dirty="0"/>
              <a:t>use science / observation to ensure: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800" dirty="0"/>
              <a:t>stocks are fished responsibly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800" dirty="0"/>
              <a:t>marine habitats are preserved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800" dirty="0"/>
              <a:t>fishing is environmentally &amp; economically sustainable </a:t>
            </a:r>
          </a:p>
          <a:p>
            <a:pPr>
              <a:spcBef>
                <a:spcPts val="200"/>
              </a:spcBef>
              <a:spcAft>
                <a:spcPts val="200"/>
              </a:spcAft>
              <a:buFont typeface="Wingdings" charset="0"/>
              <a:buChar char="è"/>
            </a:pPr>
            <a:r>
              <a:rPr lang="en-US" sz="1800" dirty="0"/>
              <a:t> use controls to manage fishing effort: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800" dirty="0"/>
              <a:t>number and size of fishing boats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800" dirty="0"/>
              <a:t>restrict fishing days or times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009444" y="959557"/>
            <a:ext cx="3781777" cy="3410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Fisheries managers can also</a:t>
            </a:r>
            <a:r>
              <a:rPr lang="en-US" sz="1800" dirty="0"/>
              <a:t>:</a:t>
            </a:r>
          </a:p>
          <a:p>
            <a:r>
              <a:rPr lang="en-US" sz="1800" dirty="0"/>
              <a:t>Improve or modify fishing methods</a:t>
            </a:r>
          </a:p>
          <a:p>
            <a:r>
              <a:rPr lang="en-US" sz="1800" dirty="0"/>
              <a:t>Employ fishing observers</a:t>
            </a:r>
          </a:p>
        </p:txBody>
      </p:sp>
      <p:pic>
        <p:nvPicPr>
          <p:cNvPr id="6" name="Blue_YellowSquare.png" descr="/Users/rika/Dropbox/MSC Job/2020/MSC templates and graphics/TEMPLATE FILES/MSC GRAPHIC ASSETS/SCREEN RES/Illustration_BlueAssets/PNG/Blue_YellowSquare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109" y="2505418"/>
            <a:ext cx="4430891" cy="214004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009444" y="3108286"/>
            <a:ext cx="2175282" cy="2638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Font typeface="Arial"/>
              <a:buNone/>
            </a:pPr>
            <a:endParaRPr lang="en-AU" sz="5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AU" sz="200" dirty="0">
              <a:solidFill>
                <a:srgbClr val="175EAA"/>
              </a:solidFill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1900" dirty="0"/>
              <a:t>Add new learning to the prior knowledge chart</a:t>
            </a:r>
            <a:endParaRPr lang="en-AU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AU" dirty="0"/>
          </a:p>
        </p:txBody>
      </p:sp>
      <p:pic>
        <p:nvPicPr>
          <p:cNvPr id="8" name="Picture 7" descr="Screen Shot 2020-07-30 at 1.12.50 P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0305" y="3393911"/>
            <a:ext cx="1606495" cy="97590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009444" y="2753915"/>
            <a:ext cx="3629377" cy="517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Font typeface="Arial"/>
              <a:buNone/>
            </a:pPr>
            <a:endParaRPr lang="en-AU" sz="5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AU" sz="200" dirty="0">
              <a:solidFill>
                <a:srgbClr val="175EAA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AU" sz="2400" b="1" dirty="0">
                <a:solidFill>
                  <a:srgbClr val="175EAA"/>
                </a:solidFill>
                <a:latin typeface="Arial Narrow"/>
                <a:cs typeface="Arial Narrow"/>
              </a:rPr>
              <a:t>MAHI / ACTIVITY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7474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_Yellow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0398" y="549493"/>
            <a:ext cx="9693981" cy="41624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3" y="93912"/>
            <a:ext cx="8401047" cy="758428"/>
          </a:xfrm>
        </p:spPr>
        <p:txBody>
          <a:bodyPr>
            <a:normAutofit/>
          </a:bodyPr>
          <a:lstStyle/>
          <a:p>
            <a:r>
              <a:rPr lang="en-AU" sz="3200" dirty="0"/>
              <a:t>WELL MANAGED FISHERIES</a:t>
            </a:r>
            <a:endParaRPr lang="en-AU" sz="20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3" y="1205466"/>
            <a:ext cx="3881879" cy="131591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AU" sz="2200" b="1" noProof="0" dirty="0">
                <a:solidFill>
                  <a:srgbClr val="002E6C"/>
                </a:solidFill>
                <a:latin typeface="Arial Narrow"/>
                <a:cs typeface="Arial Narrow"/>
              </a:rPr>
              <a:t>MĀTAKI TĒNEI / WATCH THIS</a:t>
            </a:r>
          </a:p>
          <a:p>
            <a:pPr marL="0" indent="0" algn="ctr">
              <a:lnSpc>
                <a:spcPct val="140000"/>
              </a:lnSpc>
              <a:buNone/>
            </a:pPr>
            <a:r>
              <a:rPr lang="en-AU" sz="2000" noProof="0" dirty="0"/>
              <a:t>Short video [2:</a:t>
            </a:r>
            <a:r>
              <a:rPr lang="en-AU" sz="2000" dirty="0"/>
              <a:t>11</a:t>
            </a:r>
            <a:r>
              <a:rPr lang="en-AU" sz="2000" noProof="0" dirty="0"/>
              <a:t>] </a:t>
            </a:r>
            <a:r>
              <a:rPr lang="en-AU" sz="2000" noProof="0" dirty="0">
                <a:hlinkClick r:id="rId4"/>
              </a:rPr>
              <a:t>The fishery is well managed (Principle Three) </a:t>
            </a:r>
            <a:endParaRPr lang="en-AU" sz="2000" noProof="0" dirty="0"/>
          </a:p>
          <a:p>
            <a:pPr marL="0" indent="0">
              <a:buNone/>
            </a:pPr>
            <a:endParaRPr lang="en-AU" sz="600" noProof="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167632" y="3112575"/>
            <a:ext cx="4760741" cy="1599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2000"/>
              </a:lnSpc>
              <a:buFont typeface="Arial"/>
              <a:buNone/>
            </a:pPr>
            <a:r>
              <a:rPr lang="en-US" sz="2000" b="1" dirty="0">
                <a:solidFill>
                  <a:srgbClr val="005DAA"/>
                </a:solidFill>
                <a:latin typeface="Arial Narrow"/>
                <a:cs typeface="Arial Narrow"/>
              </a:rPr>
              <a:t>MAHI / ACTIVITY</a:t>
            </a:r>
          </a:p>
          <a:p>
            <a:pPr marL="0" indent="0" algn="ctr">
              <a:lnSpc>
                <a:spcPct val="120000"/>
              </a:lnSpc>
              <a:spcBef>
                <a:spcPts val="200"/>
              </a:spcBef>
              <a:buFont typeface="Arial"/>
              <a:buNone/>
            </a:pPr>
            <a:r>
              <a:rPr lang="en-US" sz="1800" dirty="0"/>
              <a:t>Watch the video a second time and label the picture above (answers on next slide)</a:t>
            </a:r>
          </a:p>
        </p:txBody>
      </p:sp>
      <p:pic>
        <p:nvPicPr>
          <p:cNvPr id="4" name="Picture 3" descr="Screen Shot 2020-07-30 at 10.00.57 AM.pn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49" y="2571613"/>
            <a:ext cx="2629973" cy="1445183"/>
          </a:xfrm>
          <a:prstGeom prst="rect">
            <a:avLst/>
          </a:prstGeom>
        </p:spPr>
      </p:pic>
      <p:pic>
        <p:nvPicPr>
          <p:cNvPr id="6" name="Picture 5" descr="Screen Shot 2020-07-30 at 10.13.46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9046" y="1216602"/>
            <a:ext cx="2844259" cy="1572946"/>
          </a:xfrm>
          <a:prstGeom prst="rect">
            <a:avLst/>
          </a:prstGeom>
        </p:spPr>
      </p:pic>
      <p:pic>
        <p:nvPicPr>
          <p:cNvPr id="12" name="Picture 11" descr="Blue_Arrow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333" y="1976037"/>
            <a:ext cx="797253" cy="606712"/>
          </a:xfrm>
          <a:prstGeom prst="rect">
            <a:avLst/>
          </a:prstGeom>
        </p:spPr>
      </p:pic>
      <p:pic>
        <p:nvPicPr>
          <p:cNvPr id="13" name="Picture 12" descr="Blue_Arrow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198292" y="2486191"/>
            <a:ext cx="615080" cy="606712"/>
          </a:xfrm>
          <a:prstGeom prst="rect">
            <a:avLst/>
          </a:prstGeom>
        </p:spPr>
      </p:pic>
      <p:pic>
        <p:nvPicPr>
          <p:cNvPr id="14" name="Picture 13" descr="Blue_Arrow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805004" y="2536700"/>
            <a:ext cx="615080" cy="606712"/>
          </a:xfrm>
          <a:prstGeom prst="rect">
            <a:avLst/>
          </a:prstGeom>
        </p:spPr>
      </p:pic>
      <p:pic>
        <p:nvPicPr>
          <p:cNvPr id="15" name="Picture 14" descr="Blue_Arrow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411716" y="2501679"/>
            <a:ext cx="615080" cy="606712"/>
          </a:xfrm>
          <a:prstGeom prst="rect">
            <a:avLst/>
          </a:prstGeom>
        </p:spPr>
      </p:pic>
      <p:pic>
        <p:nvPicPr>
          <p:cNvPr id="16" name="Picture 15" descr="Blue_Arrow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25206">
            <a:off x="7871974" y="2550790"/>
            <a:ext cx="615080" cy="606712"/>
          </a:xfrm>
          <a:prstGeom prst="rect">
            <a:avLst/>
          </a:prstGeom>
        </p:spPr>
      </p:pic>
      <p:pic>
        <p:nvPicPr>
          <p:cNvPr id="17" name="Picture 16" descr="Blue_Arrow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29201" flipV="1">
            <a:off x="8353820" y="2133698"/>
            <a:ext cx="615080" cy="5185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24384" y="1469887"/>
            <a:ext cx="1534607" cy="923330"/>
          </a:xfrm>
          <a:prstGeom prst="rect">
            <a:avLst/>
          </a:prstGeom>
          <a:noFill/>
          <a:ln>
            <a:solidFill>
              <a:srgbClr val="00B194"/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Well managed </a:t>
            </a:r>
          </a:p>
          <a:p>
            <a:pPr algn="ctr"/>
            <a:r>
              <a:rPr lang="en-US" dirty="0"/>
              <a:t>fisheries</a:t>
            </a:r>
          </a:p>
          <a:p>
            <a:pPr algn="ctr"/>
            <a:r>
              <a:rPr lang="en-US" dirty="0"/>
              <a:t>ensure</a:t>
            </a:r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68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_Yellow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550" y="434968"/>
            <a:ext cx="9687133" cy="44888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154" y="93912"/>
            <a:ext cx="8460646" cy="758428"/>
          </a:xfrm>
        </p:spPr>
        <p:txBody>
          <a:bodyPr>
            <a:normAutofit/>
          </a:bodyPr>
          <a:lstStyle/>
          <a:p>
            <a:r>
              <a:rPr lang="en-AU" sz="3200" dirty="0"/>
              <a:t>WELL MANAGED FISHERIES</a:t>
            </a:r>
            <a:endParaRPr lang="en-AU" sz="2000" noProof="0" dirty="0"/>
          </a:p>
        </p:txBody>
      </p:sp>
      <p:pic>
        <p:nvPicPr>
          <p:cNvPr id="6" name="Picture 5" descr="Screen Shot 2020-07-30 at 10.13.46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4453" y="1089097"/>
            <a:ext cx="4460951" cy="2467017"/>
          </a:xfrm>
          <a:prstGeom prst="rect">
            <a:avLst/>
          </a:prstGeom>
        </p:spPr>
      </p:pic>
      <p:pic>
        <p:nvPicPr>
          <p:cNvPr id="12" name="Picture 11" descr="Blue_Arrow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824" y="2560759"/>
            <a:ext cx="1051732" cy="1192909"/>
          </a:xfrm>
          <a:prstGeom prst="rect">
            <a:avLst/>
          </a:prstGeom>
        </p:spPr>
      </p:pic>
      <p:pic>
        <p:nvPicPr>
          <p:cNvPr id="13" name="Picture 12" descr="Blue_Arrow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36268">
            <a:off x="2835655" y="2924672"/>
            <a:ext cx="1568940" cy="1056873"/>
          </a:xfrm>
          <a:prstGeom prst="rect">
            <a:avLst/>
          </a:prstGeom>
        </p:spPr>
      </p:pic>
      <p:pic>
        <p:nvPicPr>
          <p:cNvPr id="17" name="Picture 16" descr="Blue_Arrow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48815" flipV="1">
            <a:off x="6851076" y="2421154"/>
            <a:ext cx="1287211" cy="866184"/>
          </a:xfrm>
          <a:prstGeom prst="rect">
            <a:avLst/>
          </a:prstGeom>
        </p:spPr>
      </p:pic>
      <p:pic>
        <p:nvPicPr>
          <p:cNvPr id="26" name="Picture 25" descr="Blue_Arrow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01040">
            <a:off x="4077634" y="3171169"/>
            <a:ext cx="1174789" cy="1056873"/>
          </a:xfrm>
          <a:prstGeom prst="rect">
            <a:avLst/>
          </a:prstGeom>
        </p:spPr>
      </p:pic>
      <p:pic>
        <p:nvPicPr>
          <p:cNvPr id="27" name="Picture 26" descr="Blue_Arrow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072842">
            <a:off x="5478696" y="3127369"/>
            <a:ext cx="926627" cy="1056873"/>
          </a:xfrm>
          <a:prstGeom prst="rect">
            <a:avLst/>
          </a:prstGeom>
        </p:spPr>
      </p:pic>
      <p:pic>
        <p:nvPicPr>
          <p:cNvPr id="28" name="Picture 27" descr="Blue_Arrow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483011" flipV="1">
            <a:off x="6268629" y="2935650"/>
            <a:ext cx="1205921" cy="118114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306502" y="3147696"/>
            <a:ext cx="1705880" cy="646331"/>
          </a:xfrm>
          <a:prstGeom prst="rect">
            <a:avLst/>
          </a:prstGeom>
          <a:noFill/>
          <a:ln>
            <a:solidFill>
              <a:srgbClr val="00B194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Environmentally</a:t>
            </a:r>
          </a:p>
          <a:p>
            <a:pPr algn="ctr"/>
            <a:r>
              <a:rPr lang="en-US" dirty="0"/>
              <a:t>sustainable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06595" y="1876271"/>
            <a:ext cx="1415772" cy="646331"/>
          </a:xfrm>
          <a:prstGeom prst="rect">
            <a:avLst/>
          </a:prstGeom>
          <a:noFill/>
          <a:ln>
            <a:solidFill>
              <a:srgbClr val="00B194"/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Economically</a:t>
            </a:r>
          </a:p>
          <a:p>
            <a:pPr algn="ctr"/>
            <a:r>
              <a:rPr lang="en-US" dirty="0"/>
              <a:t>sustainable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33580" y="3834162"/>
            <a:ext cx="1307328" cy="646331"/>
          </a:xfrm>
          <a:prstGeom prst="rect">
            <a:avLst/>
          </a:prstGeom>
          <a:noFill/>
          <a:ln>
            <a:solidFill>
              <a:srgbClr val="00B194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Habitat </a:t>
            </a:r>
          </a:p>
          <a:p>
            <a:pPr algn="ctr"/>
            <a:r>
              <a:rPr lang="en-US" dirty="0"/>
              <a:t>preserved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7200" y="3787996"/>
            <a:ext cx="2559088" cy="369332"/>
          </a:xfrm>
          <a:prstGeom prst="rect">
            <a:avLst/>
          </a:prstGeom>
          <a:noFill/>
          <a:ln>
            <a:solidFill>
              <a:srgbClr val="00B194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Stocks fished responsibly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21196" y="3834162"/>
            <a:ext cx="3597709" cy="646331"/>
          </a:xfrm>
          <a:prstGeom prst="rect">
            <a:avLst/>
          </a:prstGeom>
          <a:noFill/>
          <a:ln>
            <a:solidFill>
              <a:srgbClr val="00B194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Informed by</a:t>
            </a:r>
          </a:p>
          <a:p>
            <a:pPr algn="ctr"/>
            <a:r>
              <a:rPr lang="en-US" dirty="0"/>
              <a:t>Knowledge / science / observation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6098" y="2102458"/>
            <a:ext cx="1984588" cy="1200328"/>
          </a:xfrm>
          <a:prstGeom prst="rect">
            <a:avLst/>
          </a:prstGeom>
          <a:noFill/>
          <a:ln>
            <a:solidFill>
              <a:srgbClr val="00B194"/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Well managed </a:t>
            </a:r>
          </a:p>
          <a:p>
            <a:pPr algn="ctr"/>
            <a:r>
              <a:rPr lang="en-US" sz="2400" dirty="0"/>
              <a:t>fisheries</a:t>
            </a:r>
          </a:p>
          <a:p>
            <a:pPr algn="ctr"/>
            <a:r>
              <a:rPr lang="en-US" sz="2400" dirty="0"/>
              <a:t>ensure</a:t>
            </a:r>
            <a:r>
              <a:rPr lang="mr-IN" sz="2400" dirty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7230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lue_YellowSquare.png" descr="/Users/rika/Dropbox/MSC Job/2020/MSC templates and graphics/TEMPLATE FILES/MSC GRAPHIC ASSETS/SCREEN RES/Illustration_BlueAssets/PNG/Blue_YellowSquare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74" y="672554"/>
            <a:ext cx="4376005" cy="416244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83171" y="1220405"/>
            <a:ext cx="3736713" cy="336570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600" b="1" noProof="0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  <a:endParaRPr lang="en-AU" sz="2600" noProof="0" dirty="0"/>
          </a:p>
          <a:p>
            <a:pPr marL="0" indent="0" algn="ctr">
              <a:lnSpc>
                <a:spcPct val="14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300" noProof="0" dirty="0"/>
              <a:t>Brainstorm indicators of well managed fisheries that are mentioned in the </a:t>
            </a:r>
            <a:r>
              <a:rPr lang="en-AU" sz="2300" dirty="0"/>
              <a:t>MSC film clip ‘The fishery is well managed’ .  </a:t>
            </a:r>
            <a:r>
              <a:rPr lang="en-AU" sz="2300" noProof="0" dirty="0"/>
              <a:t>We’ve added a couple to get you started</a:t>
            </a:r>
            <a:r>
              <a:rPr lang="en-AU" sz="2300" dirty="0"/>
              <a:t>! </a:t>
            </a:r>
          </a:p>
          <a:p>
            <a:pPr marL="0" indent="0" algn="ctr">
              <a:lnSpc>
                <a:spcPct val="14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300" i="1" noProof="0" dirty="0">
                <a:solidFill>
                  <a:srgbClr val="00B194"/>
                </a:solidFill>
              </a:rPr>
              <a:t>(Answers on next slide)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6174" y="93912"/>
            <a:ext cx="8937826" cy="758428"/>
          </a:xfrm>
        </p:spPr>
        <p:txBody>
          <a:bodyPr>
            <a:normAutofit/>
          </a:bodyPr>
          <a:lstStyle/>
          <a:p>
            <a:r>
              <a:rPr lang="en-AU" sz="3200" dirty="0"/>
              <a:t>WELL MANAGED FISHERIES</a:t>
            </a:r>
            <a:endParaRPr lang="en-AU" sz="3000" noProof="0" dirty="0"/>
          </a:p>
        </p:txBody>
      </p:sp>
      <p:sp>
        <p:nvSpPr>
          <p:cNvPr id="5" name="Oval 4"/>
          <p:cNvSpPr/>
          <p:nvPr/>
        </p:nvSpPr>
        <p:spPr>
          <a:xfrm>
            <a:off x="4957054" y="1491728"/>
            <a:ext cx="3152354" cy="2118413"/>
          </a:xfrm>
          <a:prstGeom prst="ellipse">
            <a:avLst/>
          </a:prstGeom>
          <a:solidFill>
            <a:srgbClr val="FFFFFF"/>
          </a:solidFill>
          <a:ln>
            <a:solidFill>
              <a:srgbClr val="00B19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5DAA"/>
                </a:solidFill>
                <a:latin typeface="Arial"/>
                <a:cs typeface="Arial"/>
              </a:rPr>
              <a:t>Indicators of </a:t>
            </a:r>
          </a:p>
          <a:p>
            <a:pPr algn="ctr"/>
            <a:r>
              <a:rPr lang="en-US" b="1" dirty="0">
                <a:solidFill>
                  <a:srgbClr val="005DAA"/>
                </a:solidFill>
                <a:latin typeface="Arial"/>
                <a:cs typeface="Arial"/>
              </a:rPr>
              <a:t>well managed fisheries</a:t>
            </a:r>
          </a:p>
          <a:p>
            <a:pPr algn="ctr"/>
            <a:endParaRPr lang="en-US" b="1" dirty="0">
              <a:solidFill>
                <a:srgbClr val="005DAA"/>
              </a:solidFill>
              <a:latin typeface="Arial"/>
              <a:cs typeface="Arial"/>
            </a:endParaRPr>
          </a:p>
        </p:txBody>
      </p:sp>
      <p:pic>
        <p:nvPicPr>
          <p:cNvPr id="6" name="Picture 5" descr="Blue_Arrow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70657">
            <a:off x="4360345" y="1714735"/>
            <a:ext cx="1058441" cy="1082916"/>
          </a:xfrm>
          <a:prstGeom prst="rect">
            <a:avLst/>
          </a:prstGeom>
        </p:spPr>
      </p:pic>
      <p:pic>
        <p:nvPicPr>
          <p:cNvPr id="7" name="Picture 6" descr="Blue_Arrow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4555">
            <a:off x="4708757" y="2806715"/>
            <a:ext cx="1058441" cy="1020447"/>
          </a:xfrm>
          <a:prstGeom prst="rect">
            <a:avLst/>
          </a:prstGeom>
        </p:spPr>
      </p:pic>
      <p:pic>
        <p:nvPicPr>
          <p:cNvPr id="8" name="Picture 7" descr="Blue_Arrow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91312">
            <a:off x="5733589" y="3071808"/>
            <a:ext cx="1058441" cy="1195561"/>
          </a:xfrm>
          <a:prstGeom prst="rect">
            <a:avLst/>
          </a:prstGeom>
        </p:spPr>
      </p:pic>
      <p:pic>
        <p:nvPicPr>
          <p:cNvPr id="9" name="Picture 8" descr="Blue_Arrow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562598" flipV="1">
            <a:off x="7580187" y="1367249"/>
            <a:ext cx="1058441" cy="1234654"/>
          </a:xfrm>
          <a:prstGeom prst="rect">
            <a:avLst/>
          </a:prstGeom>
        </p:spPr>
      </p:pic>
      <p:pic>
        <p:nvPicPr>
          <p:cNvPr id="10" name="Picture 9" descr="Blue_Arrow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440902" flipV="1">
            <a:off x="7994010" y="2201364"/>
            <a:ext cx="1058441" cy="1234654"/>
          </a:xfrm>
          <a:prstGeom prst="rect">
            <a:avLst/>
          </a:prstGeom>
        </p:spPr>
      </p:pic>
      <p:pic>
        <p:nvPicPr>
          <p:cNvPr id="11" name="Picture 10" descr="Blue_Arrow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534568" flipV="1">
            <a:off x="6732096" y="3081970"/>
            <a:ext cx="1058441" cy="1234654"/>
          </a:xfrm>
          <a:prstGeom prst="rect">
            <a:avLst/>
          </a:prstGeom>
        </p:spPr>
      </p:pic>
      <p:pic>
        <p:nvPicPr>
          <p:cNvPr id="12" name="Picture 11" descr="Blue_Arrow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7054">
            <a:off x="5160785" y="861647"/>
            <a:ext cx="1058441" cy="1082916"/>
          </a:xfrm>
          <a:prstGeom prst="rect">
            <a:avLst/>
          </a:prstGeom>
        </p:spPr>
      </p:pic>
      <p:pic>
        <p:nvPicPr>
          <p:cNvPr id="13" name="Picture 12" descr="Blue_Arrow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562598" flipV="1">
            <a:off x="6599342" y="752160"/>
            <a:ext cx="1058441" cy="123465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57960" y="1099037"/>
            <a:ext cx="1125240" cy="646331"/>
          </a:xfrm>
          <a:prstGeom prst="rect">
            <a:avLst/>
          </a:prstGeom>
          <a:noFill/>
          <a:ln>
            <a:solidFill>
              <a:srgbClr val="00B194"/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Habitat </a:t>
            </a:r>
          </a:p>
          <a:p>
            <a:pPr algn="ctr"/>
            <a:r>
              <a:rPr lang="en-US" dirty="0"/>
              <a:t>Preserved</a:t>
            </a:r>
          </a:p>
        </p:txBody>
      </p:sp>
      <p:pic>
        <p:nvPicPr>
          <p:cNvPr id="17" name="Picture 16" descr="Blue_Fishe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578" y="2762858"/>
            <a:ext cx="1550615" cy="73721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69515" y="3960162"/>
            <a:ext cx="2076861" cy="646331"/>
          </a:xfrm>
          <a:prstGeom prst="rect">
            <a:avLst/>
          </a:prstGeom>
          <a:noFill/>
          <a:ln>
            <a:solidFill>
              <a:srgbClr val="00B194"/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Informed by science </a:t>
            </a:r>
          </a:p>
          <a:p>
            <a:pPr algn="r"/>
            <a:r>
              <a:rPr lang="en-US" dirty="0"/>
              <a:t>/ observation</a:t>
            </a:r>
          </a:p>
        </p:txBody>
      </p:sp>
    </p:spTree>
    <p:extLst>
      <p:ext uri="{BB962C8B-B14F-4D97-AF65-F5344CB8AC3E}">
        <p14:creationId xmlns:p14="http://schemas.microsoft.com/office/powerpoint/2010/main" val="84811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6174" y="93912"/>
            <a:ext cx="8937826" cy="758428"/>
          </a:xfrm>
        </p:spPr>
        <p:txBody>
          <a:bodyPr>
            <a:normAutofit/>
          </a:bodyPr>
          <a:lstStyle/>
          <a:p>
            <a:r>
              <a:rPr lang="en-AU" sz="3200" dirty="0"/>
              <a:t>WELL MANAGED FISHERIES</a:t>
            </a:r>
            <a:endParaRPr lang="en-AU" sz="3000" noProof="0" dirty="0"/>
          </a:p>
        </p:txBody>
      </p:sp>
      <p:sp>
        <p:nvSpPr>
          <p:cNvPr id="5" name="Oval 4"/>
          <p:cNvSpPr/>
          <p:nvPr/>
        </p:nvSpPr>
        <p:spPr>
          <a:xfrm>
            <a:off x="3070968" y="1690381"/>
            <a:ext cx="3152354" cy="2118413"/>
          </a:xfrm>
          <a:prstGeom prst="ellipse">
            <a:avLst/>
          </a:prstGeom>
          <a:solidFill>
            <a:srgbClr val="FFFFFF"/>
          </a:solidFill>
          <a:ln>
            <a:solidFill>
              <a:srgbClr val="00B19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5DAA"/>
                </a:solidFill>
                <a:latin typeface="Arial"/>
                <a:cs typeface="Arial"/>
              </a:rPr>
              <a:t>Indicators of </a:t>
            </a:r>
          </a:p>
          <a:p>
            <a:pPr algn="ctr"/>
            <a:r>
              <a:rPr lang="en-US" b="1" dirty="0">
                <a:solidFill>
                  <a:srgbClr val="005DAA"/>
                </a:solidFill>
                <a:latin typeface="Arial"/>
                <a:cs typeface="Arial"/>
              </a:rPr>
              <a:t>well managed fisheries</a:t>
            </a:r>
          </a:p>
          <a:p>
            <a:pPr algn="ctr"/>
            <a:endParaRPr lang="en-US" b="1" dirty="0">
              <a:solidFill>
                <a:srgbClr val="005DAA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5DAA"/>
              </a:solidFill>
              <a:latin typeface="Arial"/>
              <a:cs typeface="Arial"/>
            </a:endParaRPr>
          </a:p>
        </p:txBody>
      </p:sp>
      <p:pic>
        <p:nvPicPr>
          <p:cNvPr id="6" name="Picture 5" descr="Blue_Arrow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70657">
            <a:off x="2474259" y="1913388"/>
            <a:ext cx="1058441" cy="1082916"/>
          </a:xfrm>
          <a:prstGeom prst="rect">
            <a:avLst/>
          </a:prstGeom>
        </p:spPr>
      </p:pic>
      <p:pic>
        <p:nvPicPr>
          <p:cNvPr id="7" name="Picture 6" descr="Blue_Arrow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4555">
            <a:off x="2822671" y="3005368"/>
            <a:ext cx="1058441" cy="1020447"/>
          </a:xfrm>
          <a:prstGeom prst="rect">
            <a:avLst/>
          </a:prstGeom>
        </p:spPr>
      </p:pic>
      <p:pic>
        <p:nvPicPr>
          <p:cNvPr id="8" name="Picture 7" descr="Blue_Arrow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91312">
            <a:off x="3847503" y="3270461"/>
            <a:ext cx="1058441" cy="1195561"/>
          </a:xfrm>
          <a:prstGeom prst="rect">
            <a:avLst/>
          </a:prstGeom>
        </p:spPr>
      </p:pic>
      <p:pic>
        <p:nvPicPr>
          <p:cNvPr id="9" name="Picture 8" descr="Blue_Arrow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946562" y="1686110"/>
            <a:ext cx="1058441" cy="1234654"/>
          </a:xfrm>
          <a:prstGeom prst="rect">
            <a:avLst/>
          </a:prstGeom>
        </p:spPr>
      </p:pic>
      <p:pic>
        <p:nvPicPr>
          <p:cNvPr id="10" name="Picture 9" descr="Blue_Arrow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440902" flipV="1">
            <a:off x="6107924" y="2400017"/>
            <a:ext cx="1058441" cy="1234654"/>
          </a:xfrm>
          <a:prstGeom prst="rect">
            <a:avLst/>
          </a:prstGeom>
        </p:spPr>
      </p:pic>
      <p:pic>
        <p:nvPicPr>
          <p:cNvPr id="11" name="Picture 10" descr="Blue_Arrow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534568" flipV="1">
            <a:off x="4846010" y="3280623"/>
            <a:ext cx="1058441" cy="1234654"/>
          </a:xfrm>
          <a:prstGeom prst="rect">
            <a:avLst/>
          </a:prstGeom>
        </p:spPr>
      </p:pic>
      <p:pic>
        <p:nvPicPr>
          <p:cNvPr id="12" name="Picture 11" descr="Blue_Arrow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7054">
            <a:off x="3213486" y="1235807"/>
            <a:ext cx="1058441" cy="1082916"/>
          </a:xfrm>
          <a:prstGeom prst="rect">
            <a:avLst/>
          </a:prstGeom>
        </p:spPr>
      </p:pic>
      <p:pic>
        <p:nvPicPr>
          <p:cNvPr id="13" name="Picture 12" descr="Blue_Arrow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732562" flipV="1">
            <a:off x="4943211" y="1068783"/>
            <a:ext cx="1058441" cy="12346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96839" y="1657106"/>
            <a:ext cx="1718214" cy="646331"/>
          </a:xfrm>
          <a:prstGeom prst="rect">
            <a:avLst/>
          </a:prstGeom>
          <a:noFill/>
          <a:ln>
            <a:solidFill>
              <a:srgbClr val="00B194"/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Environmentally</a:t>
            </a:r>
          </a:p>
          <a:p>
            <a:pPr algn="ctr"/>
            <a:r>
              <a:rPr lang="en-US" dirty="0"/>
              <a:t>sustainable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3936" y="1690381"/>
            <a:ext cx="1896594" cy="646331"/>
          </a:xfrm>
          <a:prstGeom prst="rect">
            <a:avLst/>
          </a:prstGeom>
          <a:noFill/>
          <a:ln>
            <a:solidFill>
              <a:srgbClr val="00B194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Fishing is a stable and profitable job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2871" y="3597777"/>
            <a:ext cx="2392339" cy="923330"/>
          </a:xfrm>
          <a:prstGeom prst="rect">
            <a:avLst/>
          </a:prstGeom>
          <a:noFill/>
          <a:ln>
            <a:solidFill>
              <a:srgbClr val="00B194"/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Adapts fishing methods</a:t>
            </a:r>
          </a:p>
          <a:p>
            <a:pPr algn="ctr"/>
            <a:r>
              <a:rPr lang="en-US" dirty="0"/>
              <a:t>as needed to ensure</a:t>
            </a:r>
            <a:br>
              <a:rPr lang="en-US" dirty="0"/>
            </a:br>
            <a:r>
              <a:rPr lang="en-US" dirty="0"/>
              <a:t> sustainable fishing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9059" y="2674368"/>
            <a:ext cx="2715482" cy="1200329"/>
          </a:xfrm>
          <a:prstGeom prst="rect">
            <a:avLst/>
          </a:prstGeom>
          <a:noFill/>
          <a:ln>
            <a:solidFill>
              <a:srgbClr val="00B194"/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Controls fishing effort</a:t>
            </a:r>
          </a:p>
          <a:p>
            <a:pPr algn="ctr"/>
            <a:r>
              <a:rPr lang="en-US" dirty="0"/>
              <a:t>(e.g. by limiting number of </a:t>
            </a:r>
          </a:p>
          <a:p>
            <a:pPr algn="ctr"/>
            <a:r>
              <a:rPr lang="en-US" dirty="0"/>
              <a:t>Boats/hooks or time / days</a:t>
            </a:r>
          </a:p>
          <a:p>
            <a:pPr algn="ctr"/>
            <a:r>
              <a:rPr lang="en-US" dirty="0"/>
              <a:t> fishing occurs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31662" y="3996537"/>
            <a:ext cx="1774845" cy="646331"/>
          </a:xfrm>
          <a:prstGeom prst="rect">
            <a:avLst/>
          </a:prstGeom>
          <a:noFill/>
          <a:ln>
            <a:solidFill>
              <a:srgbClr val="00B194"/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Use of</a:t>
            </a:r>
          </a:p>
          <a:p>
            <a:pPr algn="ctr"/>
            <a:r>
              <a:rPr lang="en-US" dirty="0"/>
              <a:t>fishing observers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26608" y="1054874"/>
            <a:ext cx="1307328" cy="646331"/>
          </a:xfrm>
          <a:prstGeom prst="rect">
            <a:avLst/>
          </a:prstGeom>
          <a:noFill/>
          <a:ln>
            <a:solidFill>
              <a:srgbClr val="00B194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Habitat </a:t>
            </a:r>
          </a:p>
          <a:p>
            <a:pPr algn="ctr"/>
            <a:r>
              <a:rPr lang="en-US" dirty="0"/>
              <a:t>preserved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78129" y="1063396"/>
            <a:ext cx="2559088" cy="369332"/>
          </a:xfrm>
          <a:prstGeom prst="rect">
            <a:avLst/>
          </a:prstGeom>
          <a:noFill/>
          <a:ln>
            <a:solidFill>
              <a:srgbClr val="00B194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Stocks fished responsibly</a:t>
            </a:r>
          </a:p>
        </p:txBody>
      </p:sp>
      <p:pic>
        <p:nvPicPr>
          <p:cNvPr id="26" name="Picture 25" descr="Blue_Fish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826" y="2830035"/>
            <a:ext cx="1550615" cy="73721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953670" y="2684869"/>
            <a:ext cx="2076861" cy="646331"/>
          </a:xfrm>
          <a:prstGeom prst="rect">
            <a:avLst/>
          </a:prstGeom>
          <a:noFill/>
          <a:ln>
            <a:solidFill>
              <a:srgbClr val="00B194"/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Informed by science </a:t>
            </a:r>
          </a:p>
          <a:p>
            <a:pPr algn="r"/>
            <a:r>
              <a:rPr lang="en-US" dirty="0"/>
              <a:t>/ observation</a:t>
            </a:r>
          </a:p>
        </p:txBody>
      </p:sp>
    </p:spTree>
    <p:extLst>
      <p:ext uri="{BB962C8B-B14F-4D97-AF65-F5344CB8AC3E}">
        <p14:creationId xmlns:p14="http://schemas.microsoft.com/office/powerpoint/2010/main" val="3021823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_Fish5 copy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8792" y="903779"/>
            <a:ext cx="9804195" cy="40509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89" y="41715"/>
            <a:ext cx="8906764" cy="75842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TRADITIONAL FISHERIES MANAGEMENT </a:t>
            </a:r>
            <a:br>
              <a:rPr lang="en-US" sz="3600" dirty="0"/>
            </a:br>
            <a:r>
              <a:rPr lang="en-US" sz="1900" dirty="0"/>
              <a:t>Focus Question: What are some traditional Māori fishery management tools?</a:t>
            </a:r>
          </a:p>
        </p:txBody>
      </p:sp>
      <p:sp>
        <p:nvSpPr>
          <p:cNvPr id="5" name="Rectangle 4"/>
          <p:cNvSpPr/>
          <p:nvPr/>
        </p:nvSpPr>
        <p:spPr>
          <a:xfrm>
            <a:off x="316725" y="1067039"/>
            <a:ext cx="4358822" cy="3302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AU" sz="2000" b="1" dirty="0">
                <a:solidFill>
                  <a:srgbClr val="00B194"/>
                </a:solidFill>
                <a:latin typeface="Arial Narrow"/>
                <a:cs typeface="Arial Narrow"/>
              </a:rPr>
              <a:t>KŌRERORERO / DISCUSSION</a:t>
            </a:r>
          </a:p>
          <a:p>
            <a:pPr marL="469900" indent="-285750">
              <a:lnSpc>
                <a:spcPct val="112000"/>
              </a:lnSpc>
              <a:spcAft>
                <a:spcPts val="300"/>
              </a:spcAft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Over hundreds of years Māori developed an intimate understanding (science of sorts) about fish and environment </a:t>
            </a:r>
          </a:p>
          <a:p>
            <a:pPr marL="469900" indent="-285750">
              <a:lnSpc>
                <a:spcPct val="112000"/>
              </a:lnSpc>
              <a:spcAft>
                <a:spcPts val="300"/>
              </a:spcAft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This understanding was gained through direct experience and observation</a:t>
            </a:r>
          </a:p>
          <a:p>
            <a:pPr marL="469900" indent="-285750">
              <a:lnSpc>
                <a:spcPct val="112000"/>
              </a:lnSpc>
              <a:spcAft>
                <a:spcPts val="300"/>
              </a:spcAft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For example, the cycle of the moon taught them the best times to fish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half" idx="4294967295"/>
          </p:nvPr>
        </p:nvSpPr>
        <p:spPr>
          <a:xfrm>
            <a:off x="4306307" y="1304905"/>
            <a:ext cx="4577588" cy="32182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444500" lvl="1">
              <a:buFont typeface="Arial"/>
              <a:buChar char="•"/>
            </a:pPr>
            <a:r>
              <a:rPr lang="en-US" sz="1800" dirty="0"/>
              <a:t>Māori developed fishery management techniques or Tikanga [ways of doing things] to protect fish stocks and habitat such as:</a:t>
            </a:r>
          </a:p>
          <a:p>
            <a:pPr marL="1065213" lvl="1">
              <a:buFont typeface="Arial"/>
              <a:buChar char="•"/>
            </a:pPr>
            <a:r>
              <a:rPr lang="en-US" sz="1800" dirty="0"/>
              <a:t>Not gutting fish near the sea [can deplete fish as predators are attracted]</a:t>
            </a:r>
          </a:p>
          <a:p>
            <a:pPr marL="1065213" lvl="1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Always releasing first catch of the day as a gift to Tangaroa!</a:t>
            </a:r>
          </a:p>
          <a:p>
            <a:pPr marL="400050" lvl="1" indent="0">
              <a:buNone/>
            </a:pP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9" name="Picture 8" descr="Blue_Co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8881" y="3000071"/>
            <a:ext cx="1524131" cy="101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2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_Seabre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815" y="143748"/>
            <a:ext cx="1182092" cy="849474"/>
          </a:xfrm>
          <a:prstGeom prst="rect">
            <a:avLst/>
          </a:prstGeom>
        </p:spPr>
      </p:pic>
      <p:pic>
        <p:nvPicPr>
          <p:cNvPr id="6" name="Picture 5" descr="White_Seabre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902" y="-146783"/>
            <a:ext cx="908500" cy="652865"/>
          </a:xfrm>
          <a:prstGeom prst="rect">
            <a:avLst/>
          </a:prstGeom>
        </p:spPr>
      </p:pic>
      <p:pic>
        <p:nvPicPr>
          <p:cNvPr id="7" name="Picture 6" descr="White_Seabre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128" y="78550"/>
            <a:ext cx="1382122" cy="993219"/>
          </a:xfrm>
          <a:prstGeom prst="rect">
            <a:avLst/>
          </a:prstGeom>
        </p:spPr>
      </p:pic>
      <p:pic>
        <p:nvPicPr>
          <p:cNvPr id="8" name="Picture 7" descr="White_Seabre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3" y="-185208"/>
            <a:ext cx="1091363" cy="784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D7F5E0-1008-FD22-EF07-FA23CCCE5A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09946"/>
            <a:ext cx="9144000" cy="332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14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_Fish5 copy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8792" y="903779"/>
            <a:ext cx="9804195" cy="40509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93912"/>
            <a:ext cx="8432800" cy="758428"/>
          </a:xfrm>
        </p:spPr>
        <p:txBody>
          <a:bodyPr>
            <a:normAutofit/>
          </a:bodyPr>
          <a:lstStyle/>
          <a:p>
            <a:r>
              <a:rPr lang="en-US" sz="3600" dirty="0"/>
              <a:t>TRADITIONAL FISHERIES MANAGEMENT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4307" y="1202620"/>
            <a:ext cx="4173557" cy="4024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AU" sz="2000" b="1" dirty="0">
                <a:solidFill>
                  <a:srgbClr val="00B194"/>
                </a:solidFill>
                <a:latin typeface="Arial Narrow"/>
                <a:cs typeface="Arial Narrow"/>
              </a:rPr>
              <a:t>KŌRERORERO / DISCUSSION</a:t>
            </a:r>
            <a:endParaRPr lang="en-AU" sz="2000" b="1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pPr marL="184150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AU" dirty="0">
                <a:latin typeface="Arial"/>
                <a:cs typeface="Arial"/>
              </a:rPr>
              <a:t>If there were signs of overfishing, a </a:t>
            </a:r>
            <a:r>
              <a:rPr lang="en-AU" dirty="0" err="1">
                <a:latin typeface="Arial"/>
                <a:cs typeface="Arial"/>
              </a:rPr>
              <a:t>rāhui</a:t>
            </a:r>
            <a:r>
              <a:rPr lang="en-AU" dirty="0">
                <a:latin typeface="Arial"/>
                <a:cs typeface="Arial"/>
              </a:rPr>
              <a:t> or temporary ban is put in place to allow fishery recovery</a:t>
            </a:r>
          </a:p>
          <a:p>
            <a:pPr marL="184150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</a:pPr>
            <a:endParaRPr lang="en-AU" sz="1000" dirty="0">
              <a:latin typeface="Arial"/>
              <a:cs typeface="Arial"/>
            </a:endParaRPr>
          </a:p>
          <a:p>
            <a:pPr marL="184150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 err="1">
                <a:latin typeface="Arial"/>
                <a:cs typeface="Arial"/>
              </a:rPr>
              <a:t>Rāhui</a:t>
            </a:r>
            <a:r>
              <a:rPr lang="en-US" dirty="0">
                <a:latin typeface="Arial"/>
                <a:cs typeface="Arial"/>
              </a:rPr>
              <a:t> is a traditional fishery management tool still used in Aotearoa New Zealand to help fish stocks recover when depleted</a:t>
            </a:r>
            <a:endParaRPr lang="en-AU" dirty="0">
              <a:latin typeface="Arial"/>
              <a:cs typeface="Arial"/>
            </a:endParaRPr>
          </a:p>
          <a:p>
            <a:pPr marL="184150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</a:pPr>
            <a:endParaRPr lang="en-AU" dirty="0">
              <a:latin typeface="Arial"/>
              <a:cs typeface="Arial"/>
            </a:endParaRPr>
          </a:p>
          <a:p>
            <a:pPr marL="184150" indent="-184150">
              <a:spcBef>
                <a:spcPts val="300"/>
              </a:spcBef>
              <a:spcAft>
                <a:spcPts val="300"/>
              </a:spcAft>
            </a:pP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4750345" y="1269472"/>
            <a:ext cx="3936456" cy="3468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MetaPro-Normal"/>
                <a:ea typeface="+mn-ea"/>
                <a:cs typeface="MetaPro-Normal"/>
              </a:defRPr>
            </a:lvl1pPr>
            <a:lvl2pPr marL="742950" indent="-285750" algn="l" defTabSz="457200" rtl="0" eaLnBrk="1" latinLnBrk="0" hangingPunct="1">
              <a:lnSpc>
                <a:spcPct val="112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2400" kern="1200">
                <a:solidFill>
                  <a:schemeClr val="tx1"/>
                </a:solidFill>
                <a:latin typeface="MetaPro-Normal"/>
                <a:ea typeface="+mn-ea"/>
                <a:cs typeface="MetaPro-Normal"/>
              </a:defRPr>
            </a:lvl2pPr>
            <a:lvl3pPr marL="1143000" indent="-228600" algn="l" defTabSz="457200" rtl="0" eaLnBrk="1" latinLnBrk="0" hangingPunct="1">
              <a:lnSpc>
                <a:spcPct val="112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MetaPro-Normal"/>
                <a:ea typeface="+mn-ea"/>
                <a:cs typeface="MetaPro-Normal"/>
              </a:defRPr>
            </a:lvl3pPr>
            <a:lvl4pPr marL="1600200" indent="-228600" algn="l" defTabSz="457200" rtl="0" eaLnBrk="1" latinLnBrk="0" hangingPunct="1">
              <a:lnSpc>
                <a:spcPct val="112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1800" kern="1200">
                <a:solidFill>
                  <a:schemeClr val="tx1"/>
                </a:solidFill>
                <a:latin typeface="MetaPro-Normal"/>
                <a:ea typeface="+mn-ea"/>
                <a:cs typeface="MetaPro-Normal"/>
              </a:defRPr>
            </a:lvl4pPr>
            <a:lvl5pPr marL="2057400" indent="-228600" algn="l" defTabSz="457200" rtl="0" eaLnBrk="1" latinLnBrk="0" hangingPunct="1">
              <a:lnSpc>
                <a:spcPct val="112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»"/>
              <a:defRPr sz="1800" kern="1200">
                <a:solidFill>
                  <a:schemeClr val="tx1"/>
                </a:solidFill>
                <a:latin typeface="MetaPro-Normal"/>
                <a:ea typeface="+mn-ea"/>
                <a:cs typeface="MetaPro-Norm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 dirty="0">
                <a:latin typeface="Arial"/>
                <a:cs typeface="Arial"/>
              </a:rPr>
              <a:t>Today’s fishery laws allow </a:t>
            </a:r>
            <a:r>
              <a:rPr lang="en-US" sz="1800" dirty="0" err="1">
                <a:latin typeface="Arial"/>
                <a:cs typeface="Arial"/>
              </a:rPr>
              <a:t>rāhui</a:t>
            </a:r>
            <a:r>
              <a:rPr lang="en-US" sz="1800" dirty="0">
                <a:latin typeface="Arial"/>
                <a:cs typeface="Arial"/>
              </a:rPr>
              <a:t> to be put in place by kaitiaki (guardians) of an area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500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000" b="1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x-none" sz="1800" dirty="0">
                <a:latin typeface="Arial"/>
                <a:cs typeface="Arial"/>
              </a:rPr>
              <a:t>What tikinga would or do you follow when fishing? </a:t>
            </a: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x-none" sz="1800" dirty="0">
                <a:latin typeface="Arial"/>
                <a:cs typeface="Arial"/>
              </a:rPr>
              <a:t>How </a:t>
            </a:r>
            <a:r>
              <a:rPr lang="x-none" sz="1800" u="sng" dirty="0">
                <a:solidFill>
                  <a:srgbClr val="000000"/>
                </a:solidFill>
                <a:latin typeface="Arial"/>
                <a:cs typeface="Arial"/>
              </a:rPr>
              <a:t>would</a:t>
            </a:r>
            <a:r>
              <a:rPr lang="x-none" sz="1800" dirty="0">
                <a:solidFill>
                  <a:srgbClr val="000000"/>
                </a:solidFill>
                <a:latin typeface="Arial"/>
                <a:cs typeface="Arial"/>
              </a:rPr>
              <a:t> you manage your own fishing to take care of fish stocks &amp; the sea?</a:t>
            </a:r>
          </a:p>
        </p:txBody>
      </p:sp>
      <p:pic>
        <p:nvPicPr>
          <p:cNvPr id="9" name="Picture 8" descr="Blue_Co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08739" y="2331161"/>
            <a:ext cx="1358568" cy="101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3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1869" y="952219"/>
            <a:ext cx="9648604" cy="3918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5644" y="-91665"/>
            <a:ext cx="8767055" cy="110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Local Brewery Five"/>
                <a:ea typeface="+mj-ea"/>
                <a:cs typeface="Local Brewery Five"/>
              </a:defRPr>
            </a:lvl1pPr>
          </a:lstStyle>
          <a:p>
            <a:r>
              <a:rPr lang="en-US" sz="3200" dirty="0">
                <a:latin typeface="Arial Narrow"/>
                <a:cs typeface="Arial Narrow"/>
              </a:rPr>
              <a:t>TRADITIONAL FISHERIES MANAGEMENT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2"/>
          </p:nvPr>
        </p:nvSpPr>
        <p:spPr>
          <a:xfrm>
            <a:off x="443542" y="3210190"/>
            <a:ext cx="3505450" cy="1261283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300"/>
              </a:spcAft>
              <a:buNone/>
            </a:pPr>
            <a:r>
              <a:rPr lang="en-AU" sz="2000" b="1" dirty="0">
                <a:solidFill>
                  <a:srgbClr val="002E6C"/>
                </a:solidFill>
                <a:latin typeface="Arial Narrow"/>
                <a:cs typeface="Arial Narrow"/>
              </a:rPr>
              <a:t>MĀTAKI TĒNEI / WATCH THIS</a:t>
            </a: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1800" dirty="0"/>
              <a:t>Watch the short film </a:t>
            </a: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1800" dirty="0">
                <a:hlinkClick r:id="rId4"/>
              </a:rPr>
              <a:t>’Guardianship</a:t>
            </a:r>
            <a:r>
              <a:rPr lang="en-AU" sz="1800" dirty="0"/>
              <a:t>’ [4:48]</a:t>
            </a: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endParaRPr lang="en-AU" sz="1800" dirty="0"/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endParaRPr lang="en-AU" sz="1800" dirty="0"/>
          </a:p>
          <a:p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52900" y="334938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4" descr="Screen Shot 2020-07-30 at 1.47.15 PM.pn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33" y="1189879"/>
            <a:ext cx="3362359" cy="184072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948992" y="868654"/>
            <a:ext cx="4953707" cy="37448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Font typeface="Arial"/>
              <a:buNone/>
            </a:pPr>
            <a:endParaRPr lang="en-AU" sz="5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AU" sz="200" dirty="0">
              <a:solidFill>
                <a:srgbClr val="175EAA"/>
              </a:solidFill>
            </a:endParaRP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200" b="1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  <a:endParaRPr lang="en-AU" sz="2200" dirty="0"/>
          </a:p>
          <a:p>
            <a:pPr marL="0" indent="0" algn="ctr">
              <a:lnSpc>
                <a:spcPct val="13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900" dirty="0"/>
              <a:t>Who is responsible for ensuring our fisheries are managed sustainably?</a:t>
            </a:r>
          </a:p>
          <a:p>
            <a:pPr marL="0" indent="0" algn="ctr">
              <a:lnSpc>
                <a:spcPct val="13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900" dirty="0"/>
              <a:t>What role can you play?</a:t>
            </a: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endParaRPr lang="en-US" sz="10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AU" sz="2200" b="1" dirty="0">
                <a:solidFill>
                  <a:srgbClr val="175EAA"/>
                </a:solidFill>
                <a:latin typeface="Arial Narrow"/>
                <a:cs typeface="Arial Narrow"/>
              </a:rPr>
              <a:t>MAHI / ACTIVITY</a:t>
            </a:r>
          </a:p>
          <a:p>
            <a:pPr marL="0" indent="0" algn="ctr">
              <a:lnSpc>
                <a:spcPct val="14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1900" dirty="0"/>
              <a:t>Visit </a:t>
            </a:r>
            <a:r>
              <a:rPr lang="en-AU" sz="1900" dirty="0">
                <a:hlinkClick r:id="rId6"/>
              </a:rPr>
              <a:t>Te Ara </a:t>
            </a:r>
            <a:r>
              <a:rPr lang="mr-IN" sz="1900" dirty="0">
                <a:hlinkClick r:id="rId6"/>
              </a:rPr>
              <a:t>–</a:t>
            </a:r>
            <a:r>
              <a:rPr lang="en-AU" sz="1900" dirty="0">
                <a:hlinkClick r:id="rId6"/>
              </a:rPr>
              <a:t> Traditional practices</a:t>
            </a:r>
            <a:r>
              <a:rPr lang="en-AU" sz="1900" dirty="0"/>
              <a:t>, invite a </a:t>
            </a:r>
            <a:r>
              <a:rPr lang="en-AU" sz="1900" dirty="0" err="1"/>
              <a:t>kuia</a:t>
            </a:r>
            <a:r>
              <a:rPr lang="en-AU" sz="1900" dirty="0"/>
              <a:t> or </a:t>
            </a:r>
            <a:r>
              <a:rPr lang="en-AU" sz="1900" dirty="0" err="1"/>
              <a:t>kaumātua</a:t>
            </a:r>
            <a:r>
              <a:rPr lang="en-AU" sz="1900" dirty="0"/>
              <a:t> or use your own knowledge to make a list of traditional fishery management tools used by Māori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6234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00115" y="904733"/>
            <a:ext cx="9950761" cy="38271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71" y="93912"/>
            <a:ext cx="8552329" cy="758428"/>
          </a:xfrm>
        </p:spPr>
        <p:txBody>
          <a:bodyPr>
            <a:normAutofit/>
          </a:bodyPr>
          <a:lstStyle/>
          <a:p>
            <a:r>
              <a:rPr lang="en-US" sz="3200" dirty="0"/>
              <a:t>TRADITIONAL FISHERIES MANAGEMENT</a:t>
            </a:r>
            <a:endParaRPr lang="en-US" dirty="0"/>
          </a:p>
        </p:txBody>
      </p:sp>
      <p:pic>
        <p:nvPicPr>
          <p:cNvPr id="4" name="Content Placeholder 8" descr="Screenshot 2019-10-17 13.52.59.png">
            <a:hlinkClick r:id="rId4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38" r="-862"/>
          <a:stretch/>
        </p:blipFill>
        <p:spPr>
          <a:xfrm>
            <a:off x="6638914" y="1210577"/>
            <a:ext cx="2047886" cy="197892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98638" y="3122529"/>
            <a:ext cx="4088162" cy="14260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Font typeface="Arial"/>
              <a:buNone/>
            </a:pPr>
            <a:endParaRPr lang="en-AU" sz="5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AU" sz="200" dirty="0">
              <a:solidFill>
                <a:srgbClr val="175EAA"/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AU" sz="2400" b="1" dirty="0">
                <a:solidFill>
                  <a:srgbClr val="175EAA"/>
                </a:solidFill>
                <a:latin typeface="Arial Narrow"/>
                <a:cs typeface="Arial Narrow"/>
              </a:rPr>
              <a:t>MAHI / ACTIVITY</a:t>
            </a:r>
          </a:p>
          <a:p>
            <a:pPr marL="0" indent="0" algn="r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900" dirty="0"/>
              <a:t>Read the story </a:t>
            </a:r>
            <a:r>
              <a:rPr lang="en-US" sz="1900" dirty="0">
                <a:hlinkClick r:id="rId4"/>
              </a:rPr>
              <a:t>Te Kaitiaki Toheroa</a:t>
            </a:r>
            <a:endParaRPr lang="en-US" sz="1900" dirty="0"/>
          </a:p>
          <a:p>
            <a:pPr marL="0" indent="0" algn="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1900" dirty="0"/>
              <a:t>Complete </a:t>
            </a:r>
            <a:r>
              <a:rPr lang="en-AU" sz="1900" dirty="0">
                <a:solidFill>
                  <a:srgbClr val="005DAA"/>
                </a:solidFill>
              </a:rPr>
              <a:t>Te Kaitiaki Toheroa Worksheet</a:t>
            </a:r>
            <a:endParaRPr lang="en-AU" dirty="0">
              <a:solidFill>
                <a:srgbClr val="005DAA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134471" y="3221240"/>
            <a:ext cx="420986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200" b="1" dirty="0">
                <a:solidFill>
                  <a:srgbClr val="002E6C"/>
                </a:solidFill>
                <a:latin typeface="Arial Narrow"/>
                <a:cs typeface="Arial Narrow"/>
              </a:rPr>
              <a:t>MĀTAKI TĒNEI / WATCH THIS</a:t>
            </a:r>
          </a:p>
          <a:p>
            <a:pPr algn="ctr"/>
            <a:r>
              <a:rPr lang="en-US" dirty="0" err="1">
                <a:latin typeface="Arial"/>
                <a:cs typeface="Arial"/>
              </a:rPr>
              <a:t>MaraeTV</a:t>
            </a:r>
            <a:r>
              <a:rPr lang="en-US" dirty="0">
                <a:latin typeface="Arial"/>
                <a:cs typeface="Arial"/>
              </a:rPr>
              <a:t> story [8:12] about </a:t>
            </a:r>
            <a:r>
              <a:rPr lang="en-US" dirty="0" err="1">
                <a:latin typeface="Arial"/>
                <a:cs typeface="Arial"/>
                <a:hlinkClick r:id="rId6"/>
              </a:rPr>
              <a:t>Toheroa</a:t>
            </a:r>
            <a:r>
              <a:rPr lang="en-US" dirty="0">
                <a:latin typeface="Arial"/>
                <a:cs typeface="Arial"/>
                <a:hlinkClick r:id="rId6"/>
              </a:rPr>
              <a:t> </a:t>
            </a:r>
            <a:r>
              <a:rPr lang="en-US" dirty="0">
                <a:latin typeface="Arial"/>
                <a:cs typeface="Arial"/>
              </a:rPr>
              <a:t>local kaitiaki Jim and Barry</a:t>
            </a:r>
          </a:p>
        </p:txBody>
      </p:sp>
      <p:pic>
        <p:nvPicPr>
          <p:cNvPr id="9" name="Content Placeholder 8">
            <a:hlinkClick r:id="rId6" tooltip="Toheroa Shellfish is making a comeback after nearly going extinct 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8360" y="1210578"/>
            <a:ext cx="3176327" cy="1989526"/>
          </a:xfrm>
          <a:prstGeom prst="rect">
            <a:avLst/>
          </a:prstGeom>
        </p:spPr>
      </p:pic>
      <p:pic>
        <p:nvPicPr>
          <p:cNvPr id="10" name="Picture 9" descr="Blue_Fishes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68268">
            <a:off x="3991745" y="1887297"/>
            <a:ext cx="2787724" cy="132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1869" y="952219"/>
            <a:ext cx="9648604" cy="39188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77" y="93912"/>
            <a:ext cx="8565023" cy="758428"/>
          </a:xfrm>
        </p:spPr>
        <p:txBody>
          <a:bodyPr>
            <a:normAutofit/>
          </a:bodyPr>
          <a:lstStyle/>
          <a:p>
            <a:r>
              <a:rPr lang="en-US" sz="3600" dirty="0"/>
              <a:t>TRADITIONAL FISHERIES MANAGEMENT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77" y="1200153"/>
            <a:ext cx="5949578" cy="37584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AU" b="1" dirty="0">
                <a:solidFill>
                  <a:srgbClr val="00B194"/>
                </a:solidFill>
                <a:latin typeface="Arial Narrow"/>
                <a:cs typeface="Arial Narrow"/>
              </a:rPr>
              <a:t>KŌRERORERO / DISCUSSION</a:t>
            </a:r>
            <a:endParaRPr lang="en-AU" b="1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pPr marL="192088" indent="-158750">
              <a:lnSpc>
                <a:spcPct val="120000"/>
              </a:lnSpc>
              <a:spcAft>
                <a:spcPts val="400"/>
              </a:spcAft>
            </a:pPr>
            <a:r>
              <a:rPr lang="en-US" sz="2900" dirty="0"/>
              <a:t>Traditional Māori fisheries management tools still ‘live’</a:t>
            </a:r>
          </a:p>
          <a:p>
            <a:pPr marL="192088" indent="-158750">
              <a:lnSpc>
                <a:spcPct val="120000"/>
              </a:lnSpc>
              <a:spcAft>
                <a:spcPts val="400"/>
              </a:spcAft>
            </a:pPr>
            <a:r>
              <a:rPr lang="en-US" sz="2900" dirty="0"/>
              <a:t>The Quota Management System (QMS) and Māori customary fishing regulations enable </a:t>
            </a:r>
          </a:p>
          <a:p>
            <a:pPr lvl="1">
              <a:lnSpc>
                <a:spcPct val="120000"/>
              </a:lnSpc>
              <a:spcAft>
                <a:spcPts val="400"/>
              </a:spcAft>
            </a:pPr>
            <a:r>
              <a:rPr lang="en-US" dirty="0"/>
              <a:t>Appointment of kaitiaki / </a:t>
            </a:r>
            <a:r>
              <a:rPr lang="en-US" dirty="0" err="1"/>
              <a:t>tiaki</a:t>
            </a:r>
            <a:r>
              <a:rPr lang="en-US" dirty="0"/>
              <a:t> [guardians]</a:t>
            </a:r>
          </a:p>
          <a:p>
            <a:pPr lvl="1">
              <a:lnSpc>
                <a:spcPct val="120000"/>
              </a:lnSpc>
              <a:spcAft>
                <a:spcPts val="400"/>
              </a:spcAft>
            </a:pPr>
            <a:r>
              <a:rPr lang="en-US" dirty="0" err="1"/>
              <a:t>Rāhui</a:t>
            </a:r>
            <a:r>
              <a:rPr lang="en-US" dirty="0"/>
              <a:t> [temporary bans] on fishing / fishing areas</a:t>
            </a:r>
          </a:p>
          <a:p>
            <a:pPr lvl="1">
              <a:lnSpc>
                <a:spcPct val="120000"/>
              </a:lnSpc>
              <a:spcAft>
                <a:spcPts val="400"/>
              </a:spcAft>
            </a:pPr>
            <a:r>
              <a:rPr lang="en-US" dirty="0"/>
              <a:t>Acknowledgement of </a:t>
            </a:r>
            <a:r>
              <a:rPr lang="en-US" dirty="0" err="1"/>
              <a:t>rohe</a:t>
            </a:r>
            <a:r>
              <a:rPr lang="en-US" dirty="0"/>
              <a:t> moana [traditional fishing grounds]</a:t>
            </a:r>
          </a:p>
          <a:p>
            <a:pPr lvl="1">
              <a:lnSpc>
                <a:spcPct val="120000"/>
              </a:lnSpc>
              <a:spcAft>
                <a:spcPts val="400"/>
              </a:spcAft>
            </a:pPr>
            <a:r>
              <a:rPr lang="en-US" dirty="0"/>
              <a:t>Establishment of mataitai and </a:t>
            </a:r>
            <a:r>
              <a:rPr lang="en-US" dirty="0" err="1"/>
              <a:t>taiāpure</a:t>
            </a:r>
            <a:r>
              <a:rPr lang="en-US" dirty="0"/>
              <a:t> [traditional fishery management areas]</a:t>
            </a:r>
          </a:p>
        </p:txBody>
      </p:sp>
      <p:pic>
        <p:nvPicPr>
          <p:cNvPr id="4" name="Picture 3" descr="Screen Shot 2020-08-06 at 3.14.05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291" y="1026524"/>
            <a:ext cx="2510677" cy="35423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440585" y="2865460"/>
            <a:ext cx="3037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Fisheries New Zealand</a:t>
            </a:r>
          </a:p>
        </p:txBody>
      </p:sp>
    </p:spTree>
    <p:extLst>
      <p:ext uri="{BB962C8B-B14F-4D97-AF65-F5344CB8AC3E}">
        <p14:creationId xmlns:p14="http://schemas.microsoft.com/office/powerpoint/2010/main" val="344717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1869" y="952219"/>
            <a:ext cx="9648604" cy="37454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26154" y="1021415"/>
            <a:ext cx="4269646" cy="367624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45000"/>
              </a:lnSpc>
              <a:buNone/>
            </a:pPr>
            <a:r>
              <a:rPr lang="en-AU" b="1" dirty="0">
                <a:solidFill>
                  <a:srgbClr val="00B194"/>
                </a:solidFill>
                <a:latin typeface="Arial Narrow"/>
                <a:cs typeface="Arial Narrow"/>
              </a:rPr>
              <a:t>KŌRERORERO / DISCUSSION</a:t>
            </a:r>
            <a:endParaRPr lang="en-AU" b="1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pPr marL="0" indent="0" algn="ctr">
              <a:lnSpc>
                <a:spcPct val="145000"/>
              </a:lnSpc>
              <a:buNone/>
            </a:pPr>
            <a:r>
              <a:rPr lang="en-US" sz="2600" dirty="0"/>
              <a:t>New Zealand fisheries are managed under the Quota Management System (QMS)</a:t>
            </a:r>
          </a:p>
          <a:p>
            <a:pPr>
              <a:lnSpc>
                <a:spcPct val="145000"/>
              </a:lnSpc>
            </a:pPr>
            <a:endParaRPr lang="en-US" sz="800" dirty="0"/>
          </a:p>
          <a:p>
            <a:pPr marL="0" indent="0" algn="ctr">
              <a:lnSpc>
                <a:spcPct val="145000"/>
              </a:lnSpc>
              <a:buNone/>
            </a:pPr>
            <a:r>
              <a:rPr lang="en-AU" b="1" dirty="0">
                <a:solidFill>
                  <a:srgbClr val="002E6C"/>
                </a:solidFill>
                <a:latin typeface="Arial Narrow"/>
                <a:cs typeface="Arial Narrow"/>
              </a:rPr>
              <a:t>MĀTAKI TĒNEI / WATCH THIS</a:t>
            </a:r>
          </a:p>
          <a:p>
            <a:pPr marL="0" indent="0" algn="ctr">
              <a:lnSpc>
                <a:spcPct val="145000"/>
              </a:lnSpc>
              <a:buNone/>
            </a:pPr>
            <a:r>
              <a:rPr lang="en-US" sz="2600" dirty="0"/>
              <a:t>Short Seafood New Zealand film about our system for Fisheries Management [3:52]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 descr="Screen Shot 2020-08-06 at 5.08.45 PM.png">
            <a:hlinkClick r:id="rId4"/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1685297"/>
            <a:ext cx="4038600" cy="217963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6154" y="93912"/>
            <a:ext cx="8460646" cy="758428"/>
          </a:xfrm>
        </p:spPr>
        <p:txBody>
          <a:bodyPr>
            <a:normAutofit fontScale="90000"/>
          </a:bodyPr>
          <a:lstStyle/>
          <a:p>
            <a:r>
              <a:rPr lang="en-US" dirty="0"/>
              <a:t>QUOTA MANAGEMENT SYSTEM (QMS)</a:t>
            </a:r>
            <a:br>
              <a:rPr lang="en-US" dirty="0"/>
            </a:br>
            <a:r>
              <a:rPr lang="en-US" sz="2000" dirty="0"/>
              <a:t>Focus Question: What are key features of the Quota Management System (QMS)</a:t>
            </a:r>
          </a:p>
        </p:txBody>
      </p:sp>
    </p:spTree>
    <p:extLst>
      <p:ext uri="{BB962C8B-B14F-4D97-AF65-F5344CB8AC3E}">
        <p14:creationId xmlns:p14="http://schemas.microsoft.com/office/powerpoint/2010/main" val="302291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1869" y="830426"/>
            <a:ext cx="9648604" cy="39188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61467" y="1265001"/>
            <a:ext cx="4361605" cy="3432659"/>
          </a:xfrm>
        </p:spPr>
        <p:txBody>
          <a:bodyPr>
            <a:normAutofit fontScale="55000" lnSpcReduction="20000"/>
          </a:bodyPr>
          <a:lstStyle/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en-AU" sz="4000" b="1" dirty="0">
                <a:solidFill>
                  <a:srgbClr val="00B194"/>
                </a:solidFill>
                <a:latin typeface="Arial Narrow"/>
                <a:cs typeface="Arial Narrow"/>
              </a:rPr>
              <a:t>KŌRERORERO / DISCUSSION</a:t>
            </a:r>
            <a:endParaRPr lang="en-AU" sz="4000" b="1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pPr>
              <a:lnSpc>
                <a:spcPct val="145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300" dirty="0"/>
              <a:t>Under the QMS, a yearly catch limit (the total allowable catch, TAC) is set for every fish stock </a:t>
            </a:r>
          </a:p>
          <a:p>
            <a:pPr>
              <a:lnSpc>
                <a:spcPct val="145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300" dirty="0"/>
              <a:t>By controlling the amount of fish taken from each stock, the QMS helps keep New Zealand fisheries sustainable</a:t>
            </a:r>
          </a:p>
          <a:p>
            <a:pPr>
              <a:lnSpc>
                <a:spcPct val="145000"/>
              </a:lnSpc>
              <a:spcBef>
                <a:spcPts val="500"/>
              </a:spcBef>
              <a:spcAft>
                <a:spcPts val="500"/>
              </a:spcAft>
            </a:pP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282400"/>
            <a:ext cx="4038600" cy="367624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45000"/>
              </a:lnSpc>
              <a:spcAft>
                <a:spcPts val="500"/>
              </a:spcAft>
            </a:pPr>
            <a:r>
              <a:rPr lang="en-US" sz="2300" dirty="0"/>
              <a:t>The TAC sets rules about how much fish can be caught by recreational and customary fishing as well as commercial fishers</a:t>
            </a:r>
          </a:p>
          <a:p>
            <a:pPr>
              <a:lnSpc>
                <a:spcPct val="145000"/>
              </a:lnSpc>
              <a:spcAft>
                <a:spcPts val="500"/>
              </a:spcAft>
            </a:pPr>
            <a:r>
              <a:rPr lang="en-US" sz="2300" dirty="0"/>
              <a:t>The commercial catch limits for each stock are known as the total allowable commercial catch (TACC)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6154" y="93912"/>
            <a:ext cx="8460646" cy="758428"/>
          </a:xfrm>
        </p:spPr>
        <p:txBody>
          <a:bodyPr>
            <a:normAutofit/>
          </a:bodyPr>
          <a:lstStyle/>
          <a:p>
            <a:r>
              <a:rPr lang="en-US" dirty="0"/>
              <a:t>QUOTA MANAGEMENT SYSTEM (QMS)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320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1869" y="852340"/>
            <a:ext cx="9648604" cy="40187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91994" y="1217839"/>
            <a:ext cx="2448004" cy="32402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sz="2200" b="1" dirty="0">
                <a:solidFill>
                  <a:srgbClr val="00B194"/>
                </a:solidFill>
                <a:latin typeface="Arial Narrow"/>
                <a:cs typeface="Arial Narrow"/>
              </a:rPr>
              <a:t>KŌRERORERO / DISCUSSION</a:t>
            </a:r>
            <a:endParaRPr lang="en-AU" sz="2200" b="1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pPr marL="0" indent="0">
              <a:buNone/>
            </a:pPr>
            <a:r>
              <a:rPr lang="en-US" sz="1800" dirty="0"/>
              <a:t>This diagram shows how fish stocks are shared amongst fishers under the QMS</a:t>
            </a:r>
            <a:endParaRPr lang="en-US" sz="1800" b="1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pPr marL="0" indent="0">
              <a:buNone/>
            </a:pPr>
            <a:r>
              <a:rPr lang="en-AU" sz="2200" b="1" dirty="0">
                <a:solidFill>
                  <a:srgbClr val="175EAA"/>
                </a:solidFill>
                <a:latin typeface="Arial Narrow"/>
                <a:cs typeface="Arial Narrow"/>
              </a:rPr>
              <a:t>MAHI / ACTIVITY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1800" dirty="0"/>
              <a:t>Complete </a:t>
            </a:r>
            <a:r>
              <a:rPr lang="en-AU" sz="1800" dirty="0">
                <a:solidFill>
                  <a:srgbClr val="005DAA"/>
                </a:solidFill>
              </a:rPr>
              <a:t>QMS Worksheet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235" y="93912"/>
            <a:ext cx="8492565" cy="758428"/>
          </a:xfrm>
        </p:spPr>
        <p:txBody>
          <a:bodyPr>
            <a:normAutofit/>
          </a:bodyPr>
          <a:lstStyle/>
          <a:p>
            <a:r>
              <a:rPr lang="en-US" sz="3600" dirty="0"/>
              <a:t>QUOTA MANAGEMENT SYSTEM (QMS)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5"/>
          <a:stretch/>
        </p:blipFill>
        <p:spPr>
          <a:xfrm>
            <a:off x="2939998" y="1217839"/>
            <a:ext cx="5677217" cy="3288434"/>
          </a:xfrm>
        </p:spPr>
      </p:pic>
      <p:sp>
        <p:nvSpPr>
          <p:cNvPr id="6" name="TextBox 5"/>
          <p:cNvSpPr txBox="1"/>
          <p:nvPr/>
        </p:nvSpPr>
        <p:spPr>
          <a:xfrm rot="16200000">
            <a:off x="7266625" y="2900258"/>
            <a:ext cx="3037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Fisheries New Zealand</a:t>
            </a:r>
          </a:p>
        </p:txBody>
      </p:sp>
    </p:spTree>
    <p:extLst>
      <p:ext uri="{BB962C8B-B14F-4D97-AF65-F5344CB8AC3E}">
        <p14:creationId xmlns:p14="http://schemas.microsoft.com/office/powerpoint/2010/main" val="321786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8517" y="906753"/>
            <a:ext cx="9535178" cy="404010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5648" y="-224336"/>
            <a:ext cx="8767055" cy="110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Local Brewery Five"/>
                <a:ea typeface="+mj-ea"/>
                <a:cs typeface="Local Brewery Five"/>
              </a:defRPr>
            </a:lvl1pPr>
          </a:lstStyle>
          <a:p>
            <a:r>
              <a:rPr lang="en-US" sz="3200" dirty="0">
                <a:latin typeface="Arial Narrow"/>
                <a:cs typeface="Arial Narrow"/>
              </a:rPr>
              <a:t>QUOTA MANAGEMENT SYSTEM (QMS)</a:t>
            </a:r>
            <a:endParaRPr lang="en-US" sz="3100" dirty="0">
              <a:latin typeface="Arial Narrow"/>
              <a:cs typeface="Arial Narrow"/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sz="half" idx="2"/>
          </p:nvPr>
        </p:nvSpPr>
        <p:spPr>
          <a:xfrm>
            <a:off x="264270" y="1931726"/>
            <a:ext cx="4254021" cy="2861976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000" b="1" dirty="0">
                <a:solidFill>
                  <a:srgbClr val="00B194"/>
                </a:solidFill>
                <a:latin typeface="Arial Narrow"/>
                <a:cs typeface="Arial Narrow"/>
              </a:rPr>
              <a:t>KŌRERORERO / DISCUSSION</a:t>
            </a:r>
            <a:endParaRPr lang="en-AU" sz="2000" b="1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AU" sz="1800" dirty="0"/>
              <a:t>50% of fish are allocated to COMMERCIAL fishers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AU" sz="1800" dirty="0"/>
              <a:t>They must BUY quota for each species of fish they want to catch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AU" sz="1800" dirty="0"/>
              <a:t>A commercial fisher must have quota in order to fish commercially</a:t>
            </a:r>
          </a:p>
        </p:txBody>
      </p:sp>
      <p:pic>
        <p:nvPicPr>
          <p:cNvPr id="13" name="Picture 12" descr="RS9870_4R7A5502-92-sc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7457">
            <a:off x="202988" y="735056"/>
            <a:ext cx="2154341" cy="10766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463" y="959687"/>
            <a:ext cx="2726048" cy="972039"/>
          </a:xfrm>
          <a:prstGeom prst="rect">
            <a:avLst/>
          </a:prstGeom>
        </p:spPr>
      </p:pic>
      <p:sp>
        <p:nvSpPr>
          <p:cNvPr id="17" name="Content Placeholder 6"/>
          <p:cNvSpPr>
            <a:spLocks noGrp="1"/>
          </p:cNvSpPr>
          <p:nvPr>
            <p:ph sz="half" idx="2"/>
          </p:nvPr>
        </p:nvSpPr>
        <p:spPr>
          <a:xfrm>
            <a:off x="4518291" y="1757537"/>
            <a:ext cx="4075545" cy="2478303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AU" sz="1800" dirty="0"/>
              <a:t>50% of fish are allocated to RECREATIONAL fishers and for CUSTOMARY MĀORI fishing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AU" sz="1800" dirty="0"/>
              <a:t>Recreational and customary fishers are not allowed to SELL their catch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AU" sz="1800" dirty="0"/>
              <a:t>There are size and catch limits for fish they can take</a:t>
            </a:r>
          </a:p>
        </p:txBody>
      </p:sp>
      <p:pic>
        <p:nvPicPr>
          <p:cNvPr id="19" name="Picture 18" descr="boyswithsnapperinboat lighted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749">
            <a:off x="6919874" y="623017"/>
            <a:ext cx="1892759" cy="106467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rot="601431">
            <a:off x="6285742" y="1618999"/>
            <a:ext cx="289814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/>
              <a:t>Source: Ministry for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172107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8517" y="906753"/>
            <a:ext cx="9535178" cy="404010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5648" y="-128106"/>
            <a:ext cx="8767055" cy="110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Local Brewery Five"/>
                <a:ea typeface="+mj-ea"/>
                <a:cs typeface="Local Brewery Five"/>
              </a:defRPr>
            </a:lvl1pPr>
          </a:lstStyle>
          <a:p>
            <a:r>
              <a:rPr lang="en-US" sz="3200" dirty="0">
                <a:latin typeface="Arial Narrow"/>
                <a:cs typeface="Arial Narrow"/>
              </a:rPr>
              <a:t>QUOTA MANAGEMENT SYSTEM (QMS)</a:t>
            </a:r>
            <a:endParaRPr lang="en-US" sz="3100" dirty="0">
              <a:latin typeface="Arial Narrow"/>
              <a:cs typeface="Arial Narrow"/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sz="half" idx="2"/>
          </p:nvPr>
        </p:nvSpPr>
        <p:spPr>
          <a:xfrm>
            <a:off x="264270" y="990695"/>
            <a:ext cx="6387971" cy="3590783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000" b="1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AU" sz="1800" dirty="0"/>
              <a:t>Why can’t these kids sell their fish?  Is this fair?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AU" sz="1800" dirty="0"/>
              <a:t>Imagine a commercial fisher sees a recreational fisher at the wharf selling their catch, what might they feel / say?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AU" sz="1800" dirty="0"/>
              <a:t>Have you ever caught a fish? Or thrown an undersized fish back in to the sea?</a:t>
            </a:r>
            <a:endParaRPr lang="en-AU" sz="500" dirty="0"/>
          </a:p>
          <a:p>
            <a:pPr marL="0" indent="0" algn="r">
              <a:buNone/>
            </a:pPr>
            <a:r>
              <a:rPr lang="en-AU" sz="2200" b="1" dirty="0">
                <a:solidFill>
                  <a:srgbClr val="175EAA"/>
                </a:solidFill>
                <a:latin typeface="Arial Narrow"/>
                <a:cs typeface="Arial Narrow"/>
              </a:rPr>
              <a:t>MAHI / ACTIVITY</a:t>
            </a:r>
          </a:p>
          <a:p>
            <a:pPr marL="0" indent="0" algn="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1800" dirty="0"/>
              <a:t>Complete </a:t>
            </a:r>
            <a:r>
              <a:rPr lang="en-AU" sz="1800" dirty="0">
                <a:solidFill>
                  <a:srgbClr val="005DAA"/>
                </a:solidFill>
              </a:rPr>
              <a:t>Customary</a:t>
            </a:r>
          </a:p>
          <a:p>
            <a:pPr marL="0" indent="0" algn="r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1800" dirty="0">
                <a:solidFill>
                  <a:srgbClr val="005DAA"/>
                </a:solidFill>
              </a:rPr>
              <a:t> and Recreational Fisheries Worksheet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AU" sz="180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AU" sz="1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4424" y="906753"/>
            <a:ext cx="2726048" cy="972039"/>
          </a:xfrm>
          <a:prstGeom prst="rect">
            <a:avLst/>
          </a:prstGeom>
        </p:spPr>
      </p:pic>
      <p:pic>
        <p:nvPicPr>
          <p:cNvPr id="18" name="Picture 17" descr="IMG_7690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75054">
            <a:off x="7464497" y="1421282"/>
            <a:ext cx="1573115" cy="1322519"/>
          </a:xfrm>
          <a:prstGeom prst="rect">
            <a:avLst/>
          </a:prstGeom>
        </p:spPr>
      </p:pic>
      <p:pic>
        <p:nvPicPr>
          <p:cNvPr id="19" name="Picture 18" descr="boyswithsnapperinboat lighted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74340">
            <a:off x="6669133" y="3077687"/>
            <a:ext cx="1892759" cy="1064677"/>
          </a:xfrm>
          <a:prstGeom prst="rect">
            <a:avLst/>
          </a:prstGeom>
        </p:spPr>
      </p:pic>
      <p:pic>
        <p:nvPicPr>
          <p:cNvPr id="20" name="Picture 19" descr="IMG_7708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2241" y="2082541"/>
            <a:ext cx="879513" cy="101816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rot="21045422">
            <a:off x="7645152" y="4044494"/>
            <a:ext cx="152650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dirty="0"/>
              <a:t>Source: Ministry for </a:t>
            </a:r>
          </a:p>
          <a:p>
            <a:r>
              <a:rPr lang="en-US" sz="1300" dirty="0"/>
              <a:t>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74503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8517" y="852340"/>
            <a:ext cx="9535178" cy="40945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233313" y="2794381"/>
            <a:ext cx="4656264" cy="149771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AU" sz="2600" b="1" dirty="0">
                <a:solidFill>
                  <a:srgbClr val="002E6C"/>
                </a:solidFill>
                <a:latin typeface="Arial Narrow"/>
                <a:cs typeface="Arial Narrow"/>
              </a:rPr>
              <a:t>MĀTAKI TĒNEI / WATCH THIS</a:t>
            </a:r>
          </a:p>
          <a:p>
            <a:pPr marL="0" indent="0" algn="ctr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100" dirty="0"/>
              <a:t>Short film [2:07] to find out from</a:t>
            </a:r>
            <a:r>
              <a:rPr lang="en-US" sz="2100" dirty="0">
                <a:hlinkClick r:id="rId4"/>
              </a:rPr>
              <a:t> Jim and Barry (Ngā kaitiaki </a:t>
            </a:r>
            <a:r>
              <a:rPr lang="en-US" sz="2100" dirty="0" err="1">
                <a:hlinkClick r:id="rId4"/>
              </a:rPr>
              <a:t>toheroa</a:t>
            </a:r>
            <a:r>
              <a:rPr lang="en-US" sz="2100" dirty="0">
                <a:hlinkClick r:id="rId4"/>
              </a:rPr>
              <a:t>)</a:t>
            </a:r>
            <a:r>
              <a:rPr lang="en-US" sz="2100" dirty="0"/>
              <a:t> about how illegal fishing has impacted </a:t>
            </a:r>
            <a:r>
              <a:rPr lang="en-US" sz="2100" dirty="0" err="1"/>
              <a:t>toheroa</a:t>
            </a:r>
            <a:endParaRPr lang="en-US" sz="2100" dirty="0"/>
          </a:p>
          <a:p>
            <a:pPr marL="0" indent="0" algn="ctr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endParaRPr lang="en-AU" sz="2600" b="1" dirty="0">
              <a:solidFill>
                <a:srgbClr val="002E6C"/>
              </a:solidFill>
              <a:latin typeface="Arial Narrow"/>
              <a:cs typeface="Arial Narrow"/>
            </a:endParaRPr>
          </a:p>
          <a:p>
            <a:pPr marL="0" indent="0">
              <a:buNone/>
            </a:pPr>
            <a:endParaRPr lang="en-AU" b="1" dirty="0">
              <a:solidFill>
                <a:srgbClr val="002E6C"/>
              </a:solidFill>
              <a:latin typeface="Arial Narrow"/>
              <a:cs typeface="Arial Narrow"/>
            </a:endParaRP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0501" y="1174913"/>
            <a:ext cx="3806467" cy="35302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sz="2400" b="1" dirty="0">
                <a:solidFill>
                  <a:srgbClr val="00B194"/>
                </a:solidFill>
                <a:latin typeface="Arial Narrow"/>
                <a:cs typeface="Arial Narrow"/>
              </a:rPr>
              <a:t>KŌRERORERO / DISCUSSION</a:t>
            </a:r>
            <a:endParaRPr lang="en-AU" sz="2400" b="1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r>
              <a:rPr lang="en-US" sz="1900" dirty="0"/>
              <a:t>Selling fish without quota is illegal under the QMS</a:t>
            </a:r>
          </a:p>
          <a:p>
            <a:r>
              <a:rPr lang="en-US" sz="1900" dirty="0"/>
              <a:t>Taking fish beyond the recreational limit or without a customary permit is also illegal</a:t>
            </a:r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r>
              <a:rPr lang="en-US" sz="2400" b="1" dirty="0">
                <a:solidFill>
                  <a:srgbClr val="005DAA"/>
                </a:solidFill>
              </a:rPr>
              <a:t>MAHI / ACTIVITY</a:t>
            </a:r>
          </a:p>
          <a:p>
            <a:pPr marL="0" indent="0">
              <a:buNone/>
            </a:pPr>
            <a:r>
              <a:rPr lang="en-US" sz="1900" dirty="0"/>
              <a:t>Complete the illegal fishing activity (see </a:t>
            </a:r>
            <a:r>
              <a:rPr lang="en-US" sz="1900" dirty="0">
                <a:solidFill>
                  <a:srgbClr val="005DAA"/>
                </a:solidFill>
              </a:rPr>
              <a:t>Teacher Outline</a:t>
            </a:r>
            <a:r>
              <a:rPr lang="en-US" sz="1900" dirty="0"/>
              <a:t>)</a:t>
            </a:r>
          </a:p>
          <a:p>
            <a:endParaRPr lang="en-US" sz="21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713" y="93912"/>
            <a:ext cx="8492087" cy="75842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QUOTA MANAGEMENT SYSTEM (QMS)</a:t>
            </a:r>
            <a:endParaRPr lang="en-US" dirty="0"/>
          </a:p>
        </p:txBody>
      </p:sp>
      <p:pic>
        <p:nvPicPr>
          <p:cNvPr id="5" name="Picture 4" descr="Screen Shot 2020-08-08 at 2.17.37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953" y="1310365"/>
            <a:ext cx="2389160" cy="1355647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1" y="3914502"/>
            <a:ext cx="4266968" cy="1107541"/>
          </a:xfrm>
          <a:prstGeom prst="wedgeRectCallout">
            <a:avLst>
              <a:gd name="adj1" fmla="val 20860"/>
              <a:gd name="adj2" fmla="val -83563"/>
            </a:avLst>
          </a:prstGeom>
          <a:solidFill>
            <a:schemeClr val="bg1"/>
          </a:solidFill>
          <a:ln>
            <a:solidFill>
              <a:srgbClr val="005D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963" lvl="1" algn="ctr">
              <a:lnSpc>
                <a:spcPct val="112000"/>
              </a:lnSpc>
            </a:pPr>
            <a:r>
              <a:rPr lang="en-US" sz="2000" dirty="0">
                <a:solidFill>
                  <a:srgbClr val="005DAA"/>
                </a:solidFill>
                <a:latin typeface="Arial"/>
                <a:cs typeface="Arial"/>
              </a:rPr>
              <a:t>We look at illegal fishing in more detail in Topic 6</a:t>
            </a:r>
          </a:p>
        </p:txBody>
      </p:sp>
      <p:pic>
        <p:nvPicPr>
          <p:cNvPr id="8" name="Picture 7" descr="Blue_Seabre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1214" flipH="1">
            <a:off x="3076479" y="2915274"/>
            <a:ext cx="1471871" cy="87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2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noProof="0"/>
              <a:t>HELPFUL STUFF FOR TEACHERS</a:t>
            </a:r>
          </a:p>
        </p:txBody>
      </p:sp>
      <p:sp>
        <p:nvSpPr>
          <p:cNvPr id="4" name="Content Placeholder 8"/>
          <p:cNvSpPr>
            <a:spLocks noGrp="1"/>
          </p:cNvSpPr>
          <p:nvPr>
            <p:ph sz="half" idx="1"/>
          </p:nvPr>
        </p:nvSpPr>
        <p:spPr>
          <a:xfrm>
            <a:off x="3252621" y="993587"/>
            <a:ext cx="5891379" cy="3779094"/>
          </a:xfrm>
        </p:spPr>
        <p:txBody>
          <a:bodyPr>
            <a:noAutofit/>
          </a:bodyPr>
          <a:lstStyle/>
          <a:p>
            <a:pPr marL="265113" lvl="0" indent="-179388">
              <a:spcBef>
                <a:spcPts val="300"/>
              </a:spcBef>
              <a:spcAft>
                <a:spcPts val="300"/>
              </a:spcAft>
              <a:tabLst>
                <a:tab pos="169863" algn="l"/>
              </a:tabLst>
            </a:pPr>
            <a:r>
              <a:rPr lang="en-AU" sz="1800" b="1" noProof="0" dirty="0">
                <a:solidFill>
                  <a:srgbClr val="005DAA"/>
                </a:solidFill>
                <a:latin typeface="Arial"/>
                <a:cs typeface="Arial"/>
              </a:rPr>
              <a:t>Topic focus</a:t>
            </a:r>
            <a:r>
              <a:rPr lang="en-AU" sz="1800" noProof="0" dirty="0">
                <a:solidFill>
                  <a:srgbClr val="005DAA"/>
                </a:solidFill>
                <a:latin typeface="Arial"/>
                <a:cs typeface="Arial"/>
              </a:rPr>
              <a:t>: </a:t>
            </a:r>
            <a:r>
              <a:rPr lang="en-AU" sz="1800" noProof="0" dirty="0">
                <a:latin typeface="Arial"/>
                <a:cs typeface="Arial"/>
              </a:rPr>
              <a:t>Fisheries Management</a:t>
            </a:r>
            <a:endParaRPr lang="en-AU" sz="1800" dirty="0"/>
          </a:p>
          <a:p>
            <a:pPr marL="265113" lvl="0" indent="-179388">
              <a:spcBef>
                <a:spcPts val="300"/>
              </a:spcBef>
              <a:spcAft>
                <a:spcPts val="300"/>
              </a:spcAft>
              <a:tabLst>
                <a:tab pos="169863" algn="l"/>
              </a:tabLst>
            </a:pPr>
            <a:r>
              <a:rPr lang="en-IN" sz="1800" b="1" dirty="0">
                <a:solidFill>
                  <a:srgbClr val="005DAA"/>
                </a:solidFill>
              </a:rPr>
              <a:t>Curriculum Level</a:t>
            </a:r>
            <a:r>
              <a:rPr lang="en-IN" sz="1800" b="1" dirty="0"/>
              <a:t>: </a:t>
            </a:r>
            <a:r>
              <a:rPr lang="en-IN" sz="1800" dirty="0"/>
              <a:t>Level 3 - 5+ </a:t>
            </a:r>
          </a:p>
          <a:p>
            <a:pPr marL="265113" lvl="0" indent="-179388">
              <a:spcBef>
                <a:spcPts val="300"/>
              </a:spcBef>
              <a:spcAft>
                <a:spcPts val="300"/>
              </a:spcAft>
              <a:tabLst>
                <a:tab pos="169863" algn="l"/>
              </a:tabLst>
            </a:pPr>
            <a:r>
              <a:rPr lang="en-IN" sz="1800" b="1" dirty="0">
                <a:solidFill>
                  <a:srgbClr val="005DAA"/>
                </a:solidFill>
              </a:rPr>
              <a:t>Curriculum relevance</a:t>
            </a:r>
            <a:r>
              <a:rPr lang="en-IN" sz="1800" b="1" dirty="0"/>
              <a:t>: </a:t>
            </a:r>
            <a:r>
              <a:rPr lang="en-IN" sz="1800" dirty="0"/>
              <a:t>Geography; Science; Social Science; Tikanga-ā-iwi; Pūtaiao; Hauora</a:t>
            </a:r>
            <a:endParaRPr lang="en-AU" sz="1800" dirty="0"/>
          </a:p>
          <a:p>
            <a:pPr marL="265113" lvl="0" indent="-179388">
              <a:spcBef>
                <a:spcPts val="300"/>
              </a:spcBef>
              <a:spcAft>
                <a:spcPts val="300"/>
              </a:spcAft>
              <a:tabLst>
                <a:tab pos="169863" algn="l"/>
              </a:tabLst>
            </a:pPr>
            <a:r>
              <a:rPr lang="en-AU" sz="1800" b="1" dirty="0">
                <a:solidFill>
                  <a:srgbClr val="005DAA"/>
                </a:solidFill>
              </a:rPr>
              <a:t>Key competencies</a:t>
            </a:r>
            <a:r>
              <a:rPr lang="en-IN" sz="1800" dirty="0">
                <a:solidFill>
                  <a:srgbClr val="005DAA"/>
                </a:solidFill>
              </a:rPr>
              <a:t>: </a:t>
            </a:r>
            <a:r>
              <a:rPr lang="en-AU" sz="1800" dirty="0"/>
              <a:t>Thinking; Managing Self; Using language, symbols &amp; texts; Relating to others</a:t>
            </a:r>
            <a:endParaRPr lang="en-IN" sz="1800" dirty="0"/>
          </a:p>
          <a:p>
            <a:pPr marL="265113" indent="-179388">
              <a:spcBef>
                <a:spcPts val="300"/>
              </a:spcBef>
              <a:spcAft>
                <a:spcPts val="300"/>
              </a:spcAft>
              <a:tabLst>
                <a:tab pos="185738" algn="l"/>
              </a:tabLst>
            </a:pPr>
            <a:r>
              <a:rPr lang="en-AU" sz="1800" b="1" dirty="0">
                <a:solidFill>
                  <a:srgbClr val="005DAA"/>
                </a:solidFill>
              </a:rPr>
              <a:t>Planning</a:t>
            </a:r>
            <a:r>
              <a:rPr lang="en-AU" sz="1800" dirty="0">
                <a:solidFill>
                  <a:srgbClr val="005DAA"/>
                </a:solidFill>
              </a:rPr>
              <a:t>: </a:t>
            </a:r>
            <a:r>
              <a:rPr lang="en-AU" sz="1800" dirty="0"/>
              <a:t>See also </a:t>
            </a:r>
            <a:r>
              <a:rPr lang="en-AU" sz="1800" dirty="0">
                <a:solidFill>
                  <a:srgbClr val="005DAA"/>
                </a:solidFill>
              </a:rPr>
              <a:t>Fishery Management Planner </a:t>
            </a:r>
            <a:r>
              <a:rPr lang="en-AU" sz="1800" dirty="0"/>
              <a:t>and </a:t>
            </a:r>
            <a:r>
              <a:rPr lang="en-IN" sz="1800" dirty="0"/>
              <a:t>teacher notes below slides</a:t>
            </a:r>
          </a:p>
          <a:p>
            <a:pPr marL="265113" indent="-179388">
              <a:spcBef>
                <a:spcPts val="300"/>
              </a:spcBef>
              <a:spcAft>
                <a:spcPts val="300"/>
              </a:spcAft>
              <a:tabLst>
                <a:tab pos="185738" algn="l"/>
              </a:tabLst>
            </a:pPr>
            <a:r>
              <a:rPr lang="en-IN" sz="1800" b="1" dirty="0">
                <a:solidFill>
                  <a:srgbClr val="005DAA"/>
                </a:solidFill>
              </a:rPr>
              <a:t>Extending learning</a:t>
            </a:r>
            <a:r>
              <a:rPr lang="en-IN" sz="1800" dirty="0"/>
              <a:t>: See Topic Outlines and slides labelled </a:t>
            </a:r>
            <a:r>
              <a:rPr lang="en-IN" sz="1800" dirty="0">
                <a:solidFill>
                  <a:srgbClr val="FF0000"/>
                </a:solidFill>
              </a:rPr>
              <a:t>expert</a:t>
            </a:r>
            <a:r>
              <a:rPr lang="en-IN" sz="1800" dirty="0"/>
              <a:t> [top right corner] </a:t>
            </a:r>
          </a:p>
          <a:p>
            <a:endParaRPr lang="en-IN" sz="1800" dirty="0"/>
          </a:p>
          <a:p>
            <a:pPr marL="265113" indent="-179388">
              <a:spcBef>
                <a:spcPts val="300"/>
              </a:spcBef>
              <a:spcAft>
                <a:spcPts val="300"/>
              </a:spcAft>
              <a:tabLst>
                <a:tab pos="169863" algn="l"/>
              </a:tabLst>
            </a:pPr>
            <a:endParaRPr lang="en-AU" sz="1800" noProof="0" dirty="0">
              <a:latin typeface="Arial"/>
              <a:cs typeface="Arial"/>
            </a:endParaRPr>
          </a:p>
        </p:txBody>
      </p:sp>
      <p:pic>
        <p:nvPicPr>
          <p:cNvPr id="11" name="Picture 10" descr="White_He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029" y="-80232"/>
            <a:ext cx="1147125" cy="938557"/>
          </a:xfrm>
          <a:prstGeom prst="rect">
            <a:avLst/>
          </a:prstGeom>
        </p:spPr>
      </p:pic>
      <p:pic>
        <p:nvPicPr>
          <p:cNvPr id="12" name="Picture 11" descr="White_Hea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41562">
            <a:off x="7430719" y="189865"/>
            <a:ext cx="808858" cy="66179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 rot="343789">
            <a:off x="6544053" y="-5835"/>
            <a:ext cx="1544199" cy="107592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343789">
            <a:off x="6568181" y="242736"/>
            <a:ext cx="148067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175EAA"/>
                </a:solidFill>
                <a:latin typeface="Arial Narrow"/>
                <a:cs typeface="Arial Narrow"/>
              </a:rPr>
              <a:t>Target age range: </a:t>
            </a:r>
          </a:p>
          <a:p>
            <a:pPr algn="ctr"/>
            <a:r>
              <a:rPr lang="en-US" sz="2000" dirty="0">
                <a:latin typeface="Arial Narrow"/>
                <a:cs typeface="Arial Narrow"/>
              </a:rPr>
              <a:t>10</a:t>
            </a:r>
            <a:r>
              <a:rPr lang="mr-IN" sz="2000" dirty="0">
                <a:latin typeface="Arial Narrow"/>
                <a:cs typeface="Arial Narrow"/>
              </a:rPr>
              <a:t>–</a:t>
            </a:r>
            <a:r>
              <a:rPr lang="en-US" sz="2000" dirty="0">
                <a:latin typeface="Arial Narrow"/>
                <a:cs typeface="Arial Narrow"/>
              </a:rPr>
              <a:t>15 years</a:t>
            </a:r>
          </a:p>
        </p:txBody>
      </p:sp>
      <p:pic>
        <p:nvPicPr>
          <p:cNvPr id="15" name="Picture 14" descr="Blue_Seabre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2763" flipH="1">
            <a:off x="1056717" y="3327686"/>
            <a:ext cx="1906040" cy="1680772"/>
          </a:xfrm>
          <a:prstGeom prst="rect">
            <a:avLst/>
          </a:prstGeom>
        </p:spPr>
      </p:pic>
      <p:pic>
        <p:nvPicPr>
          <p:cNvPr id="16" name="Picture 15" descr="Blue_Splash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144" y="3407834"/>
            <a:ext cx="893064" cy="792480"/>
          </a:xfrm>
          <a:prstGeom prst="rect">
            <a:avLst/>
          </a:prstGeom>
        </p:spPr>
      </p:pic>
      <p:pic>
        <p:nvPicPr>
          <p:cNvPr id="17" name="Picture 16" descr="Blue_Hear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77530">
            <a:off x="138684" y="3823644"/>
            <a:ext cx="637032" cy="521208"/>
          </a:xfrm>
          <a:prstGeom prst="rect">
            <a:avLst/>
          </a:prstGeom>
        </p:spPr>
      </p:pic>
      <p:pic>
        <p:nvPicPr>
          <p:cNvPr id="18" name="Picture 17" descr="Blue_Bubble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667" y="1220171"/>
            <a:ext cx="1244954" cy="2902452"/>
          </a:xfrm>
          <a:prstGeom prst="rect">
            <a:avLst/>
          </a:prstGeom>
        </p:spPr>
      </p:pic>
      <p:sp>
        <p:nvSpPr>
          <p:cNvPr id="19" name="Rectangular Callout 18"/>
          <p:cNvSpPr/>
          <p:nvPr/>
        </p:nvSpPr>
        <p:spPr>
          <a:xfrm>
            <a:off x="213696" y="1061639"/>
            <a:ext cx="1865625" cy="2571574"/>
          </a:xfrm>
          <a:prstGeom prst="wedgeRectCallout">
            <a:avLst>
              <a:gd name="adj1" fmla="val -3739"/>
              <a:gd name="adj2" fmla="val 74423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rgbClr val="175EAA"/>
                </a:solidFill>
                <a:latin typeface="Arial Narrow"/>
                <a:cs typeface="Arial Narrow"/>
              </a:rPr>
              <a:t>Welcome to OUR STORY!</a:t>
            </a:r>
          </a:p>
          <a:p>
            <a:pPr algn="ctr"/>
            <a:r>
              <a:rPr lang="en-US" sz="1600" dirty="0">
                <a:solidFill>
                  <a:srgbClr val="175EAA"/>
                </a:solidFill>
                <a:latin typeface="Arial Narrow"/>
                <a:cs typeface="Arial Narrow"/>
              </a:rPr>
              <a:t>This is topic five of our nine topic series:</a:t>
            </a:r>
            <a:r>
              <a:rPr lang="en-US" sz="1600" b="1" dirty="0">
                <a:solidFill>
                  <a:srgbClr val="175EAA"/>
                </a:solidFill>
                <a:latin typeface="Arial Narrow"/>
                <a:cs typeface="Arial Narrow"/>
              </a:rPr>
              <a:t> </a:t>
            </a:r>
          </a:p>
          <a:p>
            <a:pPr algn="ctr"/>
            <a:r>
              <a:rPr lang="en-US" sz="1900" b="1" dirty="0">
                <a:solidFill>
                  <a:srgbClr val="175EAA"/>
                </a:solidFill>
                <a:latin typeface="Arial Narrow"/>
                <a:cs typeface="Arial Narrow"/>
              </a:rPr>
              <a:t>Te Kawa o Tangaroa </a:t>
            </a:r>
          </a:p>
        </p:txBody>
      </p:sp>
    </p:spTree>
    <p:extLst>
      <p:ext uri="{BB962C8B-B14F-4D97-AF65-F5344CB8AC3E}">
        <p14:creationId xmlns:p14="http://schemas.microsoft.com/office/powerpoint/2010/main" val="490546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6987" y="816402"/>
            <a:ext cx="4943939" cy="3948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6" descr="6-4-4-Fisheries-areas-map-704px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1200151"/>
            <a:ext cx="4038600" cy="3394472"/>
          </a:xfr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5648" y="-91665"/>
            <a:ext cx="8767055" cy="110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Local Brewery Five"/>
                <a:ea typeface="+mj-ea"/>
                <a:cs typeface="Local Brewery Five"/>
              </a:defRPr>
            </a:lvl1pPr>
          </a:lstStyle>
          <a:p>
            <a:r>
              <a:rPr lang="en-US" sz="3200" dirty="0">
                <a:latin typeface="Arial Narrow"/>
                <a:cs typeface="Arial Narrow"/>
              </a:rPr>
              <a:t>QUOTA MANAGEMENT SYSTEM (QMS)</a:t>
            </a:r>
            <a:endParaRPr lang="en-US" sz="2000" dirty="0">
              <a:latin typeface="Arial Narrow"/>
              <a:cs typeface="Arial Narrow"/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sz="half" idx="2"/>
          </p:nvPr>
        </p:nvSpPr>
        <p:spPr>
          <a:xfrm>
            <a:off x="313338" y="1007862"/>
            <a:ext cx="4543614" cy="3810191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000" b="1" dirty="0">
                <a:solidFill>
                  <a:srgbClr val="00B194"/>
                </a:solidFill>
                <a:latin typeface="Arial Narrow"/>
                <a:cs typeface="Arial Narrow"/>
              </a:rPr>
              <a:t>KŌRERORERO / DISCUSSION</a:t>
            </a:r>
            <a:endParaRPr lang="en-AU" sz="2000" b="1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AU" sz="1800" dirty="0"/>
              <a:t>Under the Quota Management System fish stocks are separated by Quota Management Areas (QMAs)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AU" sz="1800" dirty="0"/>
              <a:t>For example, the snapper fishery is divided into 6 areas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AU" sz="1800" dirty="0"/>
              <a:t>Each QMA has rules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2000" b="1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1800" dirty="0"/>
              <a:t>Do you know fishing rules for your area?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AU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183" y="3965382"/>
            <a:ext cx="1720023" cy="6133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447719" flipH="1">
            <a:off x="4167313" y="2258506"/>
            <a:ext cx="1623729" cy="101371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6200000">
            <a:off x="7453343" y="2577641"/>
            <a:ext cx="275930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/>
              <a:t>Source: </a:t>
            </a:r>
            <a:r>
              <a:rPr lang="en-US" sz="1300" dirty="0" err="1"/>
              <a:t>MPI.govt.nz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53230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lue_Fish5 copy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019" y="1008464"/>
            <a:ext cx="9401518" cy="359560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98483" y="1339484"/>
            <a:ext cx="4144454" cy="3982916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lnSpc>
                <a:spcPct val="132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5500" b="1" dirty="0">
                <a:solidFill>
                  <a:srgbClr val="00B194"/>
                </a:solidFill>
                <a:latin typeface="Arial Narrow"/>
                <a:cs typeface="Arial Narrow"/>
              </a:rPr>
              <a:t>KŌRERORERO / DISCUSSION</a:t>
            </a:r>
            <a:endParaRPr lang="en-AU" sz="5500" b="1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pPr marL="0" indent="0" algn="ctr">
              <a:lnSpc>
                <a:spcPct val="132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x-none" sz="4500" dirty="0">
                <a:latin typeface="Arial"/>
                <a:cs typeface="Arial"/>
              </a:rPr>
              <a:t>Some people say the QMS isn’t great</a:t>
            </a:r>
          </a:p>
          <a:p>
            <a:pPr marL="0" indent="0" algn="ctr">
              <a:lnSpc>
                <a:spcPct val="132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x-none" sz="4500" dirty="0">
                <a:latin typeface="Arial"/>
                <a:cs typeface="Arial"/>
              </a:rPr>
              <a:t>Others see it as a world leading example of well managed fisheries</a:t>
            </a:r>
          </a:p>
          <a:p>
            <a:pPr marL="0" indent="0">
              <a:lnSpc>
                <a:spcPct val="132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AU" sz="2000" dirty="0">
              <a:latin typeface="Arial"/>
              <a:cs typeface="Arial"/>
            </a:endParaRPr>
          </a:p>
          <a:p>
            <a:pPr marL="265113" indent="-265113">
              <a:lnSpc>
                <a:spcPct val="132000"/>
              </a:lnSpc>
              <a:spcBef>
                <a:spcPts val="300"/>
              </a:spcBef>
              <a:spcAft>
                <a:spcPts val="300"/>
              </a:spcAft>
            </a:pPr>
            <a:endParaRPr lang="x-none" sz="1300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AU" sz="5500" b="1" dirty="0">
                <a:solidFill>
                  <a:srgbClr val="002E6C"/>
                </a:solidFill>
                <a:latin typeface="Arial Narrow"/>
                <a:cs typeface="Arial Narrow"/>
              </a:rPr>
              <a:t>MĀTAKI TĒNEI / WATCH THIS</a:t>
            </a:r>
          </a:p>
          <a:p>
            <a:pPr marL="0" indent="0" algn="ctr">
              <a:lnSpc>
                <a:spcPct val="132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x-none" sz="4500" dirty="0">
                <a:latin typeface="Arial"/>
                <a:cs typeface="Arial"/>
              </a:rPr>
              <a:t>Film [15:42] </a:t>
            </a:r>
            <a:r>
              <a:rPr lang="en-AU" sz="4500" dirty="0">
                <a:latin typeface="Arial"/>
                <a:cs typeface="Arial"/>
              </a:rPr>
              <a:t>introducing </a:t>
            </a:r>
            <a:r>
              <a:rPr lang="x-none" sz="4500" dirty="0">
                <a:latin typeface="Arial"/>
                <a:cs typeface="Arial"/>
              </a:rPr>
              <a:t>sustainable fishing in Aotearoa New Z</a:t>
            </a:r>
            <a:r>
              <a:rPr lang="en-US" sz="4500" dirty="0">
                <a:latin typeface="Arial"/>
                <a:cs typeface="Arial"/>
              </a:rPr>
              <a:t>e</a:t>
            </a:r>
            <a:r>
              <a:rPr lang="x-none" sz="4500" dirty="0">
                <a:latin typeface="Arial"/>
                <a:cs typeface="Arial"/>
              </a:rPr>
              <a:t>aland</a:t>
            </a:r>
            <a:endParaRPr lang="en-IN" sz="3200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4" name="Content Placeholder 3">
            <a:hlinkClick r:id="rId4"/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033" b="-6343"/>
          <a:stretch/>
        </p:blipFill>
        <p:spPr>
          <a:xfrm rot="312850">
            <a:off x="6125330" y="768998"/>
            <a:ext cx="2416065" cy="1383537"/>
          </a:xfrm>
        </p:spPr>
      </p:pic>
      <p:sp>
        <p:nvSpPr>
          <p:cNvPr id="13" name="Content Placeholder 5"/>
          <p:cNvSpPr txBox="1">
            <a:spLocks/>
          </p:cNvSpPr>
          <p:nvPr/>
        </p:nvSpPr>
        <p:spPr>
          <a:xfrm>
            <a:off x="4811220" y="2259457"/>
            <a:ext cx="4169668" cy="2171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Meta office pro"/>
                <a:ea typeface="+mn-ea"/>
                <a:cs typeface="Meta office pro"/>
              </a:defRPr>
            </a:lvl1pPr>
            <a:lvl2pPr marL="742950" indent="-285750" algn="l" defTabSz="457200" rtl="0" eaLnBrk="1" latinLnBrk="0" hangingPunct="1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2400" kern="1200">
                <a:solidFill>
                  <a:schemeClr val="tx1"/>
                </a:solidFill>
                <a:latin typeface="Meta office pro"/>
                <a:ea typeface="+mn-ea"/>
                <a:cs typeface="Meta office pro"/>
              </a:defRPr>
            </a:lvl2pPr>
            <a:lvl3pPr marL="1143000" indent="-228600" algn="l" defTabSz="457200" rtl="0" eaLnBrk="1" latinLnBrk="0" hangingPunct="1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Meta office pro"/>
                <a:ea typeface="+mn-ea"/>
                <a:cs typeface="Meta office pro"/>
              </a:defRPr>
            </a:lvl3pPr>
            <a:lvl4pPr marL="1600200" indent="-228600" algn="l" defTabSz="457200" rtl="0" eaLnBrk="1" latinLnBrk="0" hangingPunct="1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1800" kern="1200">
                <a:solidFill>
                  <a:schemeClr val="tx1"/>
                </a:solidFill>
                <a:latin typeface="Meta office pro"/>
                <a:ea typeface="+mn-ea"/>
                <a:cs typeface="Meta office pro"/>
              </a:defRPr>
            </a:lvl4pPr>
            <a:lvl5pPr marL="2057400" indent="-228600" algn="l" defTabSz="457200" rtl="0" eaLnBrk="1" latinLnBrk="0" hangingPunct="1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1800" kern="1200">
                <a:solidFill>
                  <a:schemeClr val="tx1"/>
                </a:solidFill>
                <a:latin typeface="Meta office pro"/>
                <a:ea typeface="+mn-ea"/>
                <a:cs typeface="Meta office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x-none" sz="2200" b="1" dirty="0">
                <a:solidFill>
                  <a:srgbClr val="175EAA"/>
                </a:solidFill>
                <a:latin typeface="Arial Narrow"/>
                <a:cs typeface="Arial Narrow"/>
              </a:rPr>
              <a:t>MAHI / ACTIVIT</a:t>
            </a:r>
            <a:r>
              <a:rPr lang="en-AU" sz="2200" b="1" dirty="0">
                <a:solidFill>
                  <a:srgbClr val="175EAA"/>
                </a:solidFill>
                <a:latin typeface="Arial Narrow"/>
                <a:cs typeface="Arial Narrow"/>
              </a:rPr>
              <a:t>Y</a:t>
            </a:r>
            <a:endParaRPr lang="x-none" sz="2200" b="1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pPr marL="0" indent="0" algn="ctr">
              <a:spcBef>
                <a:spcPts val="400"/>
              </a:spcBef>
              <a:spcAft>
                <a:spcPts val="400"/>
              </a:spcAft>
              <a:buNone/>
            </a:pPr>
            <a:r>
              <a:rPr lang="en-AU" sz="1800" dirty="0">
                <a:latin typeface="Arial"/>
                <a:cs typeface="Arial"/>
              </a:rPr>
              <a:t>Use the </a:t>
            </a:r>
            <a:r>
              <a:rPr lang="x-none" sz="1800" dirty="0">
                <a:solidFill>
                  <a:srgbClr val="175EAA"/>
                </a:solidFill>
                <a:latin typeface="Arial"/>
                <a:cs typeface="Arial"/>
              </a:rPr>
              <a:t>Sustainable Oceans </a:t>
            </a:r>
            <a:r>
              <a:rPr lang="en-AU" sz="1800" dirty="0">
                <a:solidFill>
                  <a:srgbClr val="175EAA"/>
                </a:solidFill>
                <a:latin typeface="Arial"/>
                <a:cs typeface="Arial"/>
              </a:rPr>
              <a:t>&amp; </a:t>
            </a:r>
            <a:r>
              <a:rPr lang="x-none" sz="1800" dirty="0">
                <a:solidFill>
                  <a:srgbClr val="175EAA"/>
                </a:solidFill>
                <a:latin typeface="Arial"/>
                <a:cs typeface="Arial"/>
              </a:rPr>
              <a:t>Seas Worksheet </a:t>
            </a:r>
            <a:r>
              <a:rPr lang="x-none" sz="1800" dirty="0">
                <a:solidFill>
                  <a:srgbClr val="000000"/>
                </a:solidFill>
                <a:latin typeface="Arial"/>
                <a:cs typeface="Arial"/>
              </a:rPr>
              <a:t>or play </a:t>
            </a:r>
            <a:r>
              <a:rPr lang="x-none" sz="1800" dirty="0">
                <a:latin typeface="Arial"/>
                <a:cs typeface="Arial"/>
                <a:hlinkClick r:id="rId6"/>
              </a:rPr>
              <a:t>Kahoot!</a:t>
            </a:r>
            <a:endParaRPr lang="x-none" sz="1800" dirty="0">
              <a:latin typeface="Arial"/>
              <a:cs typeface="Arial"/>
            </a:endParaRPr>
          </a:p>
          <a:p>
            <a:pPr marL="0" indent="0" algn="ctr">
              <a:spcBef>
                <a:spcPts val="400"/>
              </a:spcBef>
              <a:spcAft>
                <a:spcPts val="400"/>
              </a:spcAft>
              <a:buNone/>
            </a:pPr>
            <a:r>
              <a:rPr lang="x-none" sz="1800" dirty="0">
                <a:latin typeface="Arial"/>
                <a:cs typeface="Arial"/>
              </a:rPr>
              <a:t>Conduct a survey of people’s opinions regarding the QMS</a:t>
            </a:r>
            <a:r>
              <a:rPr lang="en-AU" sz="1800" dirty="0">
                <a:latin typeface="Arial"/>
                <a:cs typeface="Arial"/>
              </a:rPr>
              <a:t> </a:t>
            </a:r>
            <a:r>
              <a:rPr lang="x-none" sz="1800" dirty="0">
                <a:latin typeface="Arial"/>
                <a:cs typeface="Arial"/>
              </a:rPr>
              <a:t>[</a:t>
            </a:r>
            <a:r>
              <a:rPr lang="x-none" sz="1800" dirty="0">
                <a:solidFill>
                  <a:srgbClr val="005DAA"/>
                </a:solidFill>
                <a:latin typeface="Arial"/>
                <a:cs typeface="Arial"/>
              </a:rPr>
              <a:t>Teacher Outline</a:t>
            </a:r>
            <a:r>
              <a:rPr lang="x-none" sz="1800" dirty="0">
                <a:latin typeface="Arial"/>
                <a:cs typeface="Arial"/>
              </a:rPr>
              <a:t>]</a:t>
            </a:r>
            <a:endParaRPr lang="en-IN" sz="1800" dirty="0">
              <a:latin typeface="Arial"/>
              <a:cs typeface="Arial"/>
            </a:endParaRPr>
          </a:p>
          <a:p>
            <a:pPr lvl="2" algn="ctr"/>
            <a:endParaRPr lang="en-US" sz="1200" dirty="0">
              <a:latin typeface="MetaPro-Normal"/>
              <a:cs typeface="MetaPro-Norm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159881" flipH="1">
            <a:off x="3430283" y="1577340"/>
            <a:ext cx="3181856" cy="1856279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34157" y="-91665"/>
            <a:ext cx="8444231" cy="1100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Local Brewery Five"/>
                <a:ea typeface="+mj-ea"/>
                <a:cs typeface="Local Brewery Five"/>
              </a:defRPr>
            </a:lvl1pPr>
          </a:lstStyle>
          <a:p>
            <a:r>
              <a:rPr lang="en-US" sz="3200" dirty="0">
                <a:solidFill>
                  <a:srgbClr val="FFFFFF"/>
                </a:solidFill>
                <a:latin typeface="Arial Narrow"/>
              </a:rPr>
              <a:t>QUOTA MANAGEMENT SYSTEM (QMS)</a:t>
            </a:r>
            <a:endParaRPr lang="en-US" sz="3200" dirty="0">
              <a:latin typeface="Arial Narrow"/>
              <a:cs typeface="Arial Narrow"/>
            </a:endParaRPr>
          </a:p>
        </p:txBody>
      </p:sp>
      <p:pic>
        <p:nvPicPr>
          <p:cNvPr id="16" name="Picture 15" descr="White_Seabrea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149" y="-111099"/>
            <a:ext cx="1075919" cy="773176"/>
          </a:xfrm>
          <a:prstGeom prst="rect">
            <a:avLst/>
          </a:prstGeom>
        </p:spPr>
      </p:pic>
      <p:pic>
        <p:nvPicPr>
          <p:cNvPr id="18" name="Picture 17" descr="White_Seabrea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99" y="170688"/>
            <a:ext cx="1075919" cy="773176"/>
          </a:xfrm>
          <a:prstGeom prst="rect">
            <a:avLst/>
          </a:prstGeom>
        </p:spPr>
      </p:pic>
      <p:pic>
        <p:nvPicPr>
          <p:cNvPr id="20" name="Picture 19" descr="White_Seabrea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9261" y="170688"/>
            <a:ext cx="1075919" cy="7731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50262" y="3160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99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lue_Fish5 copy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889156"/>
            <a:ext cx="4695105" cy="3628320"/>
          </a:xfrm>
          <a:prstGeom prst="rect">
            <a:avLst/>
          </a:prstGeom>
        </p:spPr>
      </p:pic>
      <p:pic>
        <p:nvPicPr>
          <p:cNvPr id="10" name="Picture 9" descr="Blue_Fish5 copy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36" y="943866"/>
            <a:ext cx="4335157" cy="34671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9769" y="1962932"/>
            <a:ext cx="4086677" cy="2448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endParaRPr lang="en-NZ" sz="2000" dirty="0">
              <a:latin typeface="MetaPro-Normal"/>
              <a:cs typeface="MetaPro-Normal"/>
            </a:endParaRPr>
          </a:p>
          <a:p>
            <a:pPr>
              <a:spcAft>
                <a:spcPts val="600"/>
              </a:spcAft>
            </a:pPr>
            <a:endParaRPr lang="en-US" sz="300" dirty="0">
              <a:solidFill>
                <a:srgbClr val="175EAA"/>
              </a:solidFill>
              <a:latin typeface="Local Brewery Five"/>
              <a:cs typeface="Local Brewery Five"/>
            </a:endParaRPr>
          </a:p>
          <a:p>
            <a:pPr algn="ctr">
              <a:lnSpc>
                <a:spcPct val="145000"/>
              </a:lnSpc>
            </a:pPr>
            <a:r>
              <a:rPr lang="en-AU" sz="2400" b="1" dirty="0">
                <a:solidFill>
                  <a:srgbClr val="002E6C"/>
                </a:solidFill>
                <a:latin typeface="Arial Narrow"/>
                <a:cs typeface="Arial Narrow"/>
              </a:rPr>
              <a:t>MĀTAKI TĒNEI / WATCH THIS</a:t>
            </a:r>
          </a:p>
          <a:p>
            <a:pPr algn="ctr">
              <a:lnSpc>
                <a:spcPct val="112000"/>
              </a:lnSpc>
              <a:spcAft>
                <a:spcPts val="600"/>
              </a:spcAft>
            </a:pPr>
            <a:r>
              <a:rPr lang="en-NZ" dirty="0">
                <a:latin typeface="Arial"/>
                <a:cs typeface="Arial"/>
                <a:hlinkClick r:id="rId4"/>
              </a:rPr>
              <a:t>Fishy Business</a:t>
            </a:r>
            <a:r>
              <a:rPr lang="en-NZ" u="sng" dirty="0">
                <a:latin typeface="Arial"/>
                <a:cs typeface="Arial"/>
                <a:hlinkClick r:id="rId4"/>
              </a:rPr>
              <a:t> </a:t>
            </a:r>
            <a:r>
              <a:rPr lang="en-NZ" dirty="0">
                <a:latin typeface="Arial"/>
                <a:cs typeface="Arial"/>
              </a:rPr>
              <a:t>[13:42] </a:t>
            </a:r>
            <a:r>
              <a:rPr lang="en-NZ" dirty="0">
                <a:solidFill>
                  <a:srgbClr val="000000"/>
                </a:solidFill>
                <a:latin typeface="Arial"/>
                <a:cs typeface="Arial"/>
              </a:rPr>
              <a:t>As you watch, choose a point of view that you particularly agree or disagree with.  </a:t>
            </a:r>
          </a:p>
          <a:p>
            <a:pPr algn="ctr">
              <a:lnSpc>
                <a:spcPct val="112000"/>
              </a:lnSpc>
              <a:spcAft>
                <a:spcPts val="600"/>
              </a:spcAft>
            </a:pPr>
            <a:r>
              <a:rPr lang="en-NZ" dirty="0">
                <a:solidFill>
                  <a:srgbClr val="000000"/>
                </a:solidFill>
                <a:latin typeface="Arial"/>
                <a:cs typeface="Arial"/>
              </a:rPr>
              <a:t>Be prepared to discuss!</a:t>
            </a:r>
          </a:p>
        </p:txBody>
      </p:sp>
      <p:pic>
        <p:nvPicPr>
          <p:cNvPr id="16" name="Picture 1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88035">
            <a:off x="261458" y="1046794"/>
            <a:ext cx="2220852" cy="1286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49645" y="-91665"/>
            <a:ext cx="8444231" cy="1100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Local Brewery Five"/>
                <a:ea typeface="+mj-ea"/>
                <a:cs typeface="Local Brewery Five"/>
              </a:defRPr>
            </a:lvl1pPr>
          </a:lstStyle>
          <a:p>
            <a:r>
              <a:rPr lang="en-US" sz="3200" dirty="0">
                <a:solidFill>
                  <a:srgbClr val="FFFFFF"/>
                </a:solidFill>
                <a:latin typeface="Arial Narrow"/>
              </a:rPr>
              <a:t>QUOTA MANAGEMENT SYSTEM (QMS)</a:t>
            </a:r>
            <a:endParaRPr lang="en-US" sz="3200" dirty="0">
              <a:latin typeface="Arial Narrow"/>
              <a:cs typeface="Arial Narrow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77532" y="1315795"/>
            <a:ext cx="3259065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x-none" sz="2400" b="1" dirty="0">
                <a:solidFill>
                  <a:srgbClr val="175EAA"/>
                </a:solidFill>
                <a:latin typeface="Arial Narrow"/>
                <a:cs typeface="Arial Narrow"/>
              </a:rPr>
              <a:t>MAHI / ACTIVIT</a:t>
            </a:r>
            <a:r>
              <a:rPr lang="en-AU" sz="2400" b="1" dirty="0">
                <a:solidFill>
                  <a:srgbClr val="175EAA"/>
                </a:solidFill>
                <a:latin typeface="Arial Narrow"/>
                <a:cs typeface="Arial Narrow"/>
              </a:rPr>
              <a:t>Y</a:t>
            </a:r>
            <a:endParaRPr lang="x-none" sz="2400" b="1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pPr algn="r">
              <a:spcAft>
                <a:spcPts val="600"/>
              </a:spcAft>
            </a:pPr>
            <a:r>
              <a:rPr lang="en-NZ" dirty="0">
                <a:latin typeface="Arial"/>
                <a:cs typeface="Arial"/>
              </a:rPr>
              <a:t>“Fisheries in Aotearoa New Zealand are sustainable, healthy and well managed</a:t>
            </a:r>
            <a:r>
              <a:rPr lang="en-NZ" dirty="0">
                <a:latin typeface="MetaPro-Normal"/>
                <a:cs typeface="MetaPro-Normal"/>
              </a:rPr>
              <a:t>”</a:t>
            </a:r>
          </a:p>
          <a:p>
            <a:pPr algn="ctr">
              <a:spcAft>
                <a:spcPts val="600"/>
              </a:spcAft>
            </a:pPr>
            <a:r>
              <a:rPr lang="en-NZ" sz="500" dirty="0">
                <a:latin typeface="MetaPro-Normal"/>
                <a:cs typeface="MetaPro-Normal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NZ" dirty="0">
                <a:latin typeface="Arial"/>
                <a:cs typeface="Arial"/>
              </a:rPr>
              <a:t>Make a continuum </a:t>
            </a:r>
            <a:r>
              <a:rPr lang="mr-IN" dirty="0">
                <a:latin typeface="Arial"/>
                <a:cs typeface="Arial"/>
              </a:rPr>
              <a:t>–</a:t>
            </a:r>
            <a:r>
              <a:rPr lang="en-NZ" dirty="0">
                <a:latin typeface="Arial"/>
                <a:cs typeface="Arial"/>
              </a:rPr>
              <a:t> one side of the room is </a:t>
            </a:r>
            <a:r>
              <a:rPr lang="en-NZ" b="1" dirty="0">
                <a:solidFill>
                  <a:schemeClr val="accent3"/>
                </a:solidFill>
                <a:latin typeface="Arial"/>
                <a:cs typeface="Arial"/>
              </a:rPr>
              <a:t>YES</a:t>
            </a:r>
            <a:r>
              <a:rPr lang="en-NZ" dirty="0">
                <a:latin typeface="Arial"/>
                <a:cs typeface="Arial"/>
              </a:rPr>
              <a:t> and the other </a:t>
            </a:r>
            <a:r>
              <a:rPr lang="en-NZ" b="1" dirty="0">
                <a:solidFill>
                  <a:schemeClr val="accent2"/>
                </a:solidFill>
                <a:latin typeface="Arial"/>
                <a:cs typeface="Arial"/>
              </a:rPr>
              <a:t>NO</a:t>
            </a:r>
            <a:r>
              <a:rPr lang="en-NZ" dirty="0">
                <a:latin typeface="Arial"/>
                <a:cs typeface="Arial"/>
              </a:rPr>
              <a:t>. Where do you stand? Be prepared to justify your position!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65481" y="950338"/>
            <a:ext cx="1830966" cy="1637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2000"/>
              </a:lnSpc>
              <a:spcAft>
                <a:spcPts val="600"/>
              </a:spcAft>
            </a:pPr>
            <a:r>
              <a:rPr lang="en-NZ" dirty="0">
                <a:latin typeface="Arial"/>
                <a:cs typeface="Arial"/>
              </a:rPr>
              <a:t>Different </a:t>
            </a:r>
            <a:r>
              <a:rPr lang="en-NZ" dirty="0">
                <a:solidFill>
                  <a:srgbClr val="000000"/>
                </a:solidFill>
                <a:latin typeface="Arial"/>
                <a:cs typeface="Arial"/>
              </a:rPr>
              <a:t>viewpoints exist about fishing in Aotearoa New Zealand</a:t>
            </a:r>
            <a:endParaRPr lang="en-US" dirty="0">
              <a:solidFill>
                <a:srgbClr val="175EAA"/>
              </a:solidFill>
              <a:latin typeface="Arial"/>
              <a:cs typeface="Arial"/>
            </a:endParaRPr>
          </a:p>
        </p:txBody>
      </p:sp>
      <p:pic>
        <p:nvPicPr>
          <p:cNvPr id="21" name="Picture 20" descr="White_Seabre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149" y="-111099"/>
            <a:ext cx="1075919" cy="773176"/>
          </a:xfrm>
          <a:prstGeom prst="rect">
            <a:avLst/>
          </a:prstGeom>
        </p:spPr>
      </p:pic>
      <p:pic>
        <p:nvPicPr>
          <p:cNvPr id="22" name="Picture 21" descr="White_Seabre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99" y="170688"/>
            <a:ext cx="1075919" cy="773176"/>
          </a:xfrm>
          <a:prstGeom prst="rect">
            <a:avLst/>
          </a:prstGeom>
        </p:spPr>
      </p:pic>
      <p:pic>
        <p:nvPicPr>
          <p:cNvPr id="23" name="Picture 22" descr="White_Seabre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9261" y="170688"/>
            <a:ext cx="1075919" cy="773176"/>
          </a:xfrm>
          <a:prstGeom prst="rect">
            <a:avLst/>
          </a:prstGeom>
        </p:spPr>
      </p:pic>
      <p:pic>
        <p:nvPicPr>
          <p:cNvPr id="12" name="Picture 11" descr="Blue_Seabrea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19541" y="3531736"/>
            <a:ext cx="1315982" cy="1125472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245845" y="813096"/>
            <a:ext cx="4203421" cy="2191617"/>
          </a:xfrm>
          <a:prstGeom prst="wedgeRoundRectCallout">
            <a:avLst>
              <a:gd name="adj1" fmla="val 49331"/>
              <a:gd name="adj2" fmla="val 89816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5DAA"/>
                </a:solidFill>
              </a:rPr>
              <a:t>Now switch positions. </a:t>
            </a:r>
          </a:p>
          <a:p>
            <a:pPr algn="ctr"/>
            <a:endParaRPr lang="en-US" dirty="0">
              <a:solidFill>
                <a:srgbClr val="005DAA"/>
              </a:solidFill>
            </a:endParaRPr>
          </a:p>
          <a:p>
            <a:pPr algn="ctr"/>
            <a:r>
              <a:rPr lang="en-US" dirty="0">
                <a:solidFill>
                  <a:srgbClr val="005DAA"/>
                </a:solidFill>
              </a:rPr>
              <a:t>Go stand on the opposite side.  </a:t>
            </a:r>
          </a:p>
          <a:p>
            <a:pPr algn="ctr"/>
            <a:endParaRPr lang="en-US" dirty="0">
              <a:solidFill>
                <a:srgbClr val="005DAA"/>
              </a:solidFill>
            </a:endParaRPr>
          </a:p>
          <a:p>
            <a:pPr algn="ctr"/>
            <a:r>
              <a:rPr lang="en-US" dirty="0">
                <a:solidFill>
                  <a:srgbClr val="005DAA"/>
                </a:solidFill>
              </a:rPr>
              <a:t>Be prepared to argue the exact opposite. </a:t>
            </a:r>
          </a:p>
        </p:txBody>
      </p:sp>
    </p:spTree>
    <p:extLst>
      <p:ext uri="{BB962C8B-B14F-4D97-AF65-F5344CB8AC3E}">
        <p14:creationId xmlns:p14="http://schemas.microsoft.com/office/powerpoint/2010/main" val="151417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36208" y="1171651"/>
            <a:ext cx="3977523" cy="324020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AU" b="1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</a:p>
          <a:p>
            <a:r>
              <a:rPr lang="en-AU" dirty="0"/>
              <a:t>Can a commercial fishing boat from another country take fish (without quota) from our waters within 200 nautical miles from land?</a:t>
            </a:r>
          </a:p>
          <a:p>
            <a:r>
              <a:rPr lang="en-AU" dirty="0"/>
              <a:t>Why or why not?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3785" y="93912"/>
            <a:ext cx="8423019" cy="75842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EEZ &amp; LAW OF THE SEA</a:t>
            </a:r>
            <a:br>
              <a:rPr lang="en-US" sz="3600" dirty="0"/>
            </a:br>
            <a:r>
              <a:rPr lang="en-US" sz="2000" dirty="0"/>
              <a:t>Focus Question: What is the EEZ &amp; how is this relevant to fishery management?</a:t>
            </a:r>
          </a:p>
        </p:txBody>
      </p:sp>
      <p:pic>
        <p:nvPicPr>
          <p:cNvPr id="10" name="Picture 9" descr="Blue_Seabre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98745" y="3052838"/>
            <a:ext cx="2444550" cy="2090662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4495149" y="1171651"/>
            <a:ext cx="4448146" cy="2295990"/>
          </a:xfrm>
          <a:prstGeom prst="wedgeRoundRectCallout">
            <a:avLst>
              <a:gd name="adj1" fmla="val -7564"/>
              <a:gd name="adj2" fmla="val 87042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5DAA"/>
                </a:solidFill>
              </a:rPr>
              <a:t>NO! They can’t! They would need to purchase quota under the QMS!</a:t>
            </a:r>
          </a:p>
          <a:p>
            <a:pPr algn="ctr"/>
            <a:endParaRPr lang="en-US" sz="1000" dirty="0">
              <a:solidFill>
                <a:srgbClr val="005DAA"/>
              </a:solidFill>
            </a:endParaRPr>
          </a:p>
          <a:p>
            <a:pPr algn="ctr"/>
            <a:r>
              <a:rPr lang="en-US" dirty="0">
                <a:solidFill>
                  <a:srgbClr val="005DAA"/>
                </a:solidFill>
              </a:rPr>
              <a:t>The United Nations Convention on the Law of the Sea (UNCLOS)  gave all countries the right to manage all resources out to 200 nautical miles from land </a:t>
            </a:r>
          </a:p>
        </p:txBody>
      </p:sp>
    </p:spTree>
    <p:extLst>
      <p:ext uri="{BB962C8B-B14F-4D97-AF65-F5344CB8AC3E}">
        <p14:creationId xmlns:p14="http://schemas.microsoft.com/office/powerpoint/2010/main" val="280810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361" y="93912"/>
            <a:ext cx="8495439" cy="758428"/>
          </a:xfrm>
        </p:spPr>
        <p:txBody>
          <a:bodyPr>
            <a:normAutofit/>
          </a:bodyPr>
          <a:lstStyle/>
          <a:p>
            <a:r>
              <a:rPr lang="en-US" sz="3000" dirty="0"/>
              <a:t>EEZ &amp; LAW OF THE SEA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084649" y="878126"/>
            <a:ext cx="4198519" cy="29311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b="1" dirty="0">
                <a:solidFill>
                  <a:srgbClr val="00B6DE"/>
                </a:solidFill>
                <a:latin typeface="Arial Narrow"/>
                <a:cs typeface="Arial Narrow"/>
              </a:rPr>
              <a:t>HE PĀTAI / CONSIDER THIS</a:t>
            </a:r>
            <a:endParaRPr lang="en-AU" dirty="0"/>
          </a:p>
          <a:p>
            <a:r>
              <a:rPr lang="en-US" dirty="0"/>
              <a:t>Where do Aotearoa New Zealand waters start and stop? Which fish are included under the QMS?</a:t>
            </a:r>
          </a:p>
        </p:txBody>
      </p:sp>
      <p:pic>
        <p:nvPicPr>
          <p:cNvPr id="10" name="Picture 9" descr="Screen Shot 2020-08-03 at 1.29.00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7968" y="-121791"/>
            <a:ext cx="4525200" cy="46781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2294" y="13507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1361" y="1026880"/>
            <a:ext cx="4697037" cy="3530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963" lvl="1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n-AU" sz="2200" b="1" dirty="0">
                <a:solidFill>
                  <a:srgbClr val="00B194"/>
                </a:solidFill>
                <a:latin typeface="Arial Narrow"/>
                <a:cs typeface="Arial Narrow"/>
              </a:rPr>
              <a:t>KŌRERORERO / DISCUSSION</a:t>
            </a:r>
            <a:endParaRPr lang="en-AU" sz="2200" b="1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pPr marL="423863" lvl="1" indent="-34290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We have a territorial sea (12 miles out to sea) (green area close to land) and all our laws apply within this area</a:t>
            </a:r>
          </a:p>
          <a:p>
            <a:pPr marL="423863" lvl="1" indent="-34290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We manage all ocean resources out to 200 nautical miles (blue area) </a:t>
            </a:r>
          </a:p>
          <a:p>
            <a:pPr marL="423863" lvl="1" indent="-34290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And we manage the seafloor beyond 200 miles (yellow area)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171296" y="1483535"/>
            <a:ext cx="4553761" cy="3094689"/>
          </a:xfrm>
          <a:prstGeom prst="wedgeRectCallout">
            <a:avLst>
              <a:gd name="adj1" fmla="val 54538"/>
              <a:gd name="adj2" fmla="val 35482"/>
            </a:avLst>
          </a:prstGeom>
          <a:solidFill>
            <a:schemeClr val="bg1"/>
          </a:solidFill>
          <a:ln>
            <a:solidFill>
              <a:srgbClr val="005D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963" lvl="1" algn="ctr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x-none" sz="2200" b="1" dirty="0">
                <a:solidFill>
                  <a:srgbClr val="175EAA"/>
                </a:solidFill>
                <a:latin typeface="Arial Narrow"/>
                <a:cs typeface="Arial Narrow"/>
              </a:rPr>
              <a:t>MAHI / ACTIVIT</a:t>
            </a:r>
            <a:r>
              <a:rPr lang="en-AU" sz="2200" b="1" dirty="0">
                <a:solidFill>
                  <a:srgbClr val="175EAA"/>
                </a:solidFill>
                <a:latin typeface="Arial Narrow"/>
                <a:cs typeface="Arial Narrow"/>
              </a:rPr>
              <a:t>Y</a:t>
            </a:r>
            <a:endParaRPr lang="x-none" sz="2200" b="1" dirty="0">
              <a:solidFill>
                <a:srgbClr val="005DAA"/>
              </a:solidFill>
              <a:latin typeface="Arial Narrow"/>
              <a:cs typeface="Arial Narrow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x-none" dirty="0">
                <a:solidFill>
                  <a:srgbClr val="005DAA"/>
                </a:solidFill>
                <a:latin typeface="Arial"/>
                <a:cs typeface="Arial"/>
              </a:rPr>
              <a:t>Create your own map of Aotearoa New Zealand.  Label the EEZ, Territorial Sea and Continental shelf territory!</a:t>
            </a: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x-none" dirty="0">
                <a:solidFill>
                  <a:srgbClr val="005DAA"/>
                </a:solidFill>
                <a:latin typeface="Arial"/>
                <a:cs typeface="Arial"/>
              </a:rPr>
              <a:t>Draw pictures or write some notes to remind yourself what rights we have in each zone!</a:t>
            </a:r>
            <a:endParaRPr lang="en-AU" dirty="0">
              <a:solidFill>
                <a:srgbClr val="005DAA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dirty="0">
                <a:solidFill>
                  <a:srgbClr val="005DAA"/>
                </a:solidFill>
              </a:rPr>
              <a:t>Need Help? Visit MFE’s </a:t>
            </a:r>
            <a:r>
              <a:rPr lang="en-US" dirty="0">
                <a:solidFill>
                  <a:srgbClr val="005DAA"/>
                </a:solidFill>
                <a:hlinkClick r:id="rId4"/>
              </a:rPr>
              <a:t>marine page</a:t>
            </a:r>
            <a:endParaRPr lang="en-US" dirty="0">
              <a:solidFill>
                <a:srgbClr val="005DAA"/>
              </a:solidFill>
            </a:endParaRPr>
          </a:p>
        </p:txBody>
      </p:sp>
      <p:pic>
        <p:nvPicPr>
          <p:cNvPr id="8" name="Picture 7" descr="Blue_Seabre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88398" y="3576921"/>
            <a:ext cx="1437662" cy="122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4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lue_YellowSquare.png" descr="/Users/rika/Dropbox/MSC Job/2020/MSC templates and graphics/TEMPLATE FILES/MSC GRAPHIC ASSETS/SCREEN RES/Illustration_BlueAssets/PNG/Blue_YellowSquare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309" y="727166"/>
            <a:ext cx="4354691" cy="413156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40765" y="973634"/>
            <a:ext cx="4507438" cy="1463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200" b="1" dirty="0">
                <a:solidFill>
                  <a:srgbClr val="00B194"/>
                </a:solidFill>
                <a:latin typeface="Arial Narrow"/>
                <a:cs typeface="Arial Narrow"/>
              </a:rPr>
              <a:t>KŌRERORERO / DISCUSSION</a:t>
            </a:r>
            <a:endParaRPr lang="en-AU" sz="2200" b="1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r>
              <a:rPr lang="en-AU" sz="1800" dirty="0"/>
              <a:t>All countries with coastal boundaries manage fisheries within their EEZ (Exclusive Economic Zone) 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958774" y="1147625"/>
            <a:ext cx="3910578" cy="346198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  <a:defRPr/>
            </a:pPr>
            <a:r>
              <a:rPr lang="en-AU" sz="2200" b="1" dirty="0">
                <a:solidFill>
                  <a:srgbClr val="175EAA"/>
                </a:solidFill>
                <a:latin typeface="Arial Narrow"/>
                <a:cs typeface="Arial Narrow"/>
              </a:rPr>
              <a:t>MAHI / ACTIVITY</a:t>
            </a:r>
          </a:p>
          <a:p>
            <a:pPr indent="-16192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AU" sz="1800" dirty="0"/>
              <a:t>Open this </a:t>
            </a:r>
            <a:r>
              <a:rPr lang="en-AU" sz="1800" dirty="0">
                <a:hlinkClick r:id="rId5"/>
              </a:rPr>
              <a:t>interactive map </a:t>
            </a:r>
            <a:endParaRPr lang="en-AU" sz="1800" dirty="0"/>
          </a:p>
          <a:p>
            <a:pPr indent="-16192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AU" sz="1800" dirty="0"/>
              <a:t>Look at all the EEZs  - how does our EEZ compare to other countries? Can you see any countries that have no EEZs? Or countries with very large EEZs?</a:t>
            </a:r>
          </a:p>
          <a:p>
            <a:pPr indent="-16192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AU" sz="1800" dirty="0"/>
              <a:t>Zoom in to your home area. Can you find the part of the ocean closest to where you live?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3785" y="93912"/>
            <a:ext cx="8423019" cy="758428"/>
          </a:xfrm>
        </p:spPr>
        <p:txBody>
          <a:bodyPr>
            <a:normAutofit/>
          </a:bodyPr>
          <a:lstStyle/>
          <a:p>
            <a:r>
              <a:rPr lang="en-US" sz="3600" dirty="0"/>
              <a:t>EEZ &amp; LAW OF THE SEA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-847077" y="3345292"/>
            <a:ext cx="197568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/>
              <a:t>Source: </a:t>
            </a:r>
            <a:r>
              <a:rPr lang="en-US" sz="1300" dirty="0" err="1"/>
              <a:t>marineregions.org</a:t>
            </a:r>
            <a:endParaRPr lang="en-US" sz="1300" dirty="0"/>
          </a:p>
        </p:txBody>
      </p:sp>
      <p:pic>
        <p:nvPicPr>
          <p:cNvPr id="9" name="Content Placeholder 3">
            <a:hlinkClick r:id="rId5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5" b="-3267"/>
          <a:stretch/>
        </p:blipFill>
        <p:spPr>
          <a:xfrm>
            <a:off x="342345" y="2442998"/>
            <a:ext cx="4446964" cy="21291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595758">
            <a:off x="4303060" y="1546700"/>
            <a:ext cx="1043670" cy="93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156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lue_YellowSquare.png" descr="/Users/rika/Dropbox/MSC Job/2020/MSC templates and graphics/TEMPLATE FILES/MSC GRAPHIC ASSETS/SCREEN RES/Illustration_BlueAssets/PNG/Blue_YellowSquare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1616"/>
            <a:ext cx="4652272" cy="38422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0889" y="1583285"/>
            <a:ext cx="3893197" cy="31968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2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200" b="1" dirty="0">
                <a:solidFill>
                  <a:srgbClr val="175EAA"/>
                </a:solidFill>
                <a:latin typeface="Arial Narrow"/>
                <a:cs typeface="Arial Narrow"/>
              </a:rPr>
              <a:t>MAHI / ACTIVITY</a:t>
            </a:r>
          </a:p>
          <a:p>
            <a:pPr marL="0" indent="0" algn="ctr">
              <a:lnSpc>
                <a:spcPct val="122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1800" noProof="0" dirty="0"/>
              <a:t>This is a great summary of this </a:t>
            </a:r>
            <a:r>
              <a:rPr lang="en-AU" sz="1800" dirty="0"/>
              <a:t>fisheries management</a:t>
            </a:r>
          </a:p>
          <a:p>
            <a:pPr marL="0" indent="0" algn="ctr">
              <a:lnSpc>
                <a:spcPct val="122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AU" sz="1800" noProof="0" dirty="0"/>
          </a:p>
          <a:p>
            <a:pPr marL="0" indent="0" algn="ctr">
              <a:lnSpc>
                <a:spcPct val="122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AU" sz="1800" noProof="0" dirty="0"/>
              <a:t>Review the summary of much covered in this topic on the global </a:t>
            </a:r>
            <a:r>
              <a:rPr lang="en-AU" sz="1800" noProof="0" dirty="0">
                <a:hlinkClick r:id="rId5"/>
              </a:rPr>
              <a:t>MSC website</a:t>
            </a:r>
            <a:endParaRPr lang="en-AU" sz="1800" noProof="0" dirty="0"/>
          </a:p>
        </p:txBody>
      </p:sp>
      <p:pic>
        <p:nvPicPr>
          <p:cNvPr id="6" name="Content Placeholder 5">
            <a:hlinkClick r:id="rId6"/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46"/>
          <a:stretch/>
        </p:blipFill>
        <p:spPr>
          <a:xfrm rot="21059317">
            <a:off x="5758299" y="2599489"/>
            <a:ext cx="2845949" cy="1762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5">
            <a:hlinkClick r:id="rId8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8" b="-3483"/>
          <a:stretch/>
        </p:blipFill>
        <p:spPr>
          <a:xfrm>
            <a:off x="4482934" y="1692556"/>
            <a:ext cx="2762673" cy="1556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4441" y="-119079"/>
            <a:ext cx="7876035" cy="110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Local Brewery Five"/>
                <a:ea typeface="+mj-ea"/>
                <a:cs typeface="Local Brewery Five"/>
              </a:defRPr>
            </a:lvl1pPr>
          </a:lstStyle>
          <a:p>
            <a:r>
              <a:rPr lang="en-US" sz="2800" dirty="0">
                <a:latin typeface="Arial Narrow"/>
                <a:cs typeface="Arial Narrow"/>
              </a:rPr>
              <a:t>R</a:t>
            </a:r>
            <a:r>
              <a:rPr lang="x-none" sz="2800" dirty="0">
                <a:latin typeface="Arial Narrow"/>
                <a:cs typeface="Arial Narrow"/>
              </a:rPr>
              <a:t>EV</a:t>
            </a:r>
            <a:r>
              <a:rPr lang="en-US" sz="2800" dirty="0">
                <a:latin typeface="Arial Narrow"/>
                <a:cs typeface="Arial Narrow"/>
              </a:rPr>
              <a:t>IE</a:t>
            </a:r>
            <a:r>
              <a:rPr lang="x-none" sz="2800" dirty="0">
                <a:latin typeface="Arial Narrow"/>
                <a:cs typeface="Arial Narrow"/>
              </a:rPr>
              <a:t>WING </a:t>
            </a:r>
            <a:r>
              <a:rPr lang="x-none" sz="2800">
                <a:latin typeface="Arial Narrow"/>
                <a:cs typeface="Arial Narrow"/>
              </a:rPr>
              <a:t>KEY CONCEPTS</a:t>
            </a:r>
            <a:r>
              <a:rPr lang="mi-NZ" sz="2800" dirty="0">
                <a:latin typeface="Arial Narrow"/>
                <a:cs typeface="Arial Narrow"/>
              </a:rPr>
              <a:t> – FISHERY MANAGEMENT</a:t>
            </a:r>
            <a:endParaRPr lang="en-US" sz="2800" dirty="0">
              <a:latin typeface="Arial Narrow"/>
              <a:cs typeface="Arial Narrow"/>
            </a:endParaRPr>
          </a:p>
          <a:p>
            <a:r>
              <a:rPr lang="en-US" sz="2300" dirty="0">
                <a:latin typeface="Arial Narrow"/>
                <a:cs typeface="Arial Narrow"/>
              </a:rPr>
              <a:t>Focusing Question: What have we learnt? </a:t>
            </a:r>
          </a:p>
        </p:txBody>
      </p:sp>
      <p:pic>
        <p:nvPicPr>
          <p:cNvPr id="5" name="Picture 4" descr="White_Seagull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70656" y="-65409"/>
            <a:ext cx="768997" cy="807084"/>
          </a:xfrm>
          <a:prstGeom prst="rect">
            <a:avLst/>
          </a:prstGeom>
        </p:spPr>
      </p:pic>
      <p:pic>
        <p:nvPicPr>
          <p:cNvPr id="14" name="Picture 13" descr="White_Seagull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01659" y="338133"/>
            <a:ext cx="768997" cy="807084"/>
          </a:xfrm>
          <a:prstGeom prst="rect">
            <a:avLst/>
          </a:prstGeom>
        </p:spPr>
      </p:pic>
      <p:pic>
        <p:nvPicPr>
          <p:cNvPr id="7" name="Content Placeholder 5">
            <a:hlinkClick r:id="rId11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54" b="-3578"/>
          <a:stretch/>
        </p:blipFill>
        <p:spPr>
          <a:xfrm rot="590559">
            <a:off x="6091638" y="847549"/>
            <a:ext cx="2674558" cy="1542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388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54441" y="-119079"/>
            <a:ext cx="7876035" cy="110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Local Brewery Five"/>
                <a:ea typeface="+mj-ea"/>
                <a:cs typeface="Local Brewery Five"/>
              </a:defRPr>
            </a:lvl1pPr>
          </a:lstStyle>
          <a:p>
            <a:r>
              <a:rPr lang="en-US" sz="3300">
                <a:latin typeface="Arial Narrow"/>
                <a:cs typeface="Arial Narrow"/>
              </a:rPr>
              <a:t>R</a:t>
            </a:r>
            <a:r>
              <a:rPr lang="x-none" sz="3300" dirty="0">
                <a:latin typeface="Arial Narrow"/>
                <a:cs typeface="Arial Narrow"/>
              </a:rPr>
              <a:t>EV</a:t>
            </a:r>
            <a:r>
              <a:rPr lang="en-US" sz="3300" dirty="0">
                <a:latin typeface="Arial Narrow"/>
                <a:cs typeface="Arial Narrow"/>
              </a:rPr>
              <a:t>IE</a:t>
            </a:r>
            <a:r>
              <a:rPr lang="x-none" sz="3300" dirty="0">
                <a:latin typeface="Arial Narrow"/>
                <a:cs typeface="Arial Narrow"/>
              </a:rPr>
              <a:t>WING KEY CONCEPTS</a:t>
            </a:r>
            <a:endParaRPr lang="en-US" sz="3300" dirty="0">
              <a:latin typeface="Arial Narrow"/>
              <a:cs typeface="Arial Narrow"/>
            </a:endParaRPr>
          </a:p>
        </p:txBody>
      </p:sp>
      <p:pic>
        <p:nvPicPr>
          <p:cNvPr id="12" name="Blue_YellowSquare.png" descr="/Users/rika/Dropbox/MSC Job/2020/MSC templates and graphics/TEMPLATE FILES/MSC GRAPHIC ASSETS/SCREEN RES/Illustration_BlueAssets/PNG/Blue_YellowSquare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40" y="981047"/>
            <a:ext cx="7285617" cy="3666324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751906" y="1405931"/>
            <a:ext cx="6065366" cy="3998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MetaPro-Normal"/>
                <a:ea typeface="+mn-ea"/>
                <a:cs typeface="MetaPro-Normal"/>
              </a:defRPr>
            </a:lvl1pPr>
            <a:lvl2pPr marL="742950" indent="-285750" algn="l" defTabSz="457200" rtl="0" eaLnBrk="1" latinLnBrk="0" hangingPunct="1">
              <a:lnSpc>
                <a:spcPct val="112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2400" kern="1200">
                <a:solidFill>
                  <a:schemeClr val="tx1"/>
                </a:solidFill>
                <a:latin typeface="MetaPro-Normal"/>
                <a:ea typeface="+mn-ea"/>
                <a:cs typeface="MetaPro-Normal"/>
              </a:defRPr>
            </a:lvl2pPr>
            <a:lvl3pPr marL="1143000" indent="-228600" algn="l" defTabSz="457200" rtl="0" eaLnBrk="1" latinLnBrk="0" hangingPunct="1">
              <a:lnSpc>
                <a:spcPct val="112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MetaPro-Normal"/>
                <a:ea typeface="+mn-ea"/>
                <a:cs typeface="MetaPro-Normal"/>
              </a:defRPr>
            </a:lvl3pPr>
            <a:lvl4pPr marL="1600200" indent="-228600" algn="l" defTabSz="457200" rtl="0" eaLnBrk="1" latinLnBrk="0" hangingPunct="1">
              <a:lnSpc>
                <a:spcPct val="112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1800" kern="1200">
                <a:solidFill>
                  <a:schemeClr val="tx1"/>
                </a:solidFill>
                <a:latin typeface="MetaPro-Normal"/>
                <a:ea typeface="+mn-ea"/>
                <a:cs typeface="MetaPro-Normal"/>
              </a:defRPr>
            </a:lvl4pPr>
            <a:lvl5pPr marL="2057400" indent="-228600" algn="l" defTabSz="457200" rtl="0" eaLnBrk="1" latinLnBrk="0" hangingPunct="1">
              <a:lnSpc>
                <a:spcPct val="112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»"/>
              <a:defRPr sz="1800" kern="1200">
                <a:solidFill>
                  <a:schemeClr val="tx1"/>
                </a:solidFill>
                <a:latin typeface="MetaPro-Normal"/>
                <a:ea typeface="+mn-ea"/>
                <a:cs typeface="MetaPro-Norm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2000"/>
              </a:lnSpc>
              <a:spcBef>
                <a:spcPts val="300"/>
              </a:spcBef>
              <a:spcAft>
                <a:spcPts val="300"/>
              </a:spcAft>
              <a:buFont typeface="Arial"/>
              <a:buNone/>
            </a:pPr>
            <a:r>
              <a:rPr lang="en-US" sz="2200" b="1" dirty="0">
                <a:solidFill>
                  <a:srgbClr val="175EAA"/>
                </a:solidFill>
                <a:latin typeface="Arial Narrow"/>
                <a:cs typeface="Arial Narrow"/>
              </a:rPr>
              <a:t>MAHI / ACTIVITY</a:t>
            </a:r>
          </a:p>
          <a:p>
            <a:pPr marL="0" indent="0" algn="ctr">
              <a:lnSpc>
                <a:spcPct val="120000"/>
              </a:lnSpc>
              <a:buFont typeface="Arial"/>
              <a:buNone/>
            </a:pPr>
            <a:r>
              <a:rPr lang="en-US" sz="1900" dirty="0">
                <a:latin typeface="Arial"/>
                <a:cs typeface="Arial"/>
              </a:rPr>
              <a:t>Play the </a:t>
            </a:r>
            <a:r>
              <a:rPr lang="en-US" sz="1900" dirty="0">
                <a:solidFill>
                  <a:srgbClr val="005DAA"/>
                </a:solidFill>
                <a:latin typeface="Arial"/>
                <a:cs typeface="Arial"/>
              </a:rPr>
              <a:t>fisheries management game</a:t>
            </a:r>
            <a:r>
              <a:rPr lang="en-US" sz="1900" dirty="0">
                <a:latin typeface="Arial"/>
                <a:cs typeface="Arial"/>
              </a:rPr>
              <a:t>! This is fun and a great way to </a:t>
            </a:r>
            <a:r>
              <a:rPr lang="en-US" sz="1900" dirty="0" err="1">
                <a:latin typeface="Arial"/>
                <a:cs typeface="Arial"/>
              </a:rPr>
              <a:t>summarise</a:t>
            </a:r>
            <a:r>
              <a:rPr lang="en-US" sz="1900" dirty="0">
                <a:latin typeface="Arial"/>
                <a:cs typeface="Arial"/>
              </a:rPr>
              <a:t> and reflect on learning! </a:t>
            </a:r>
          </a:p>
          <a:p>
            <a:pPr marL="0" indent="0" algn="ctr">
              <a:lnSpc>
                <a:spcPct val="120000"/>
              </a:lnSpc>
              <a:buFont typeface="Arial"/>
              <a:buNone/>
            </a:pPr>
            <a:r>
              <a:rPr lang="en-US" sz="1900" dirty="0">
                <a:latin typeface="Arial"/>
                <a:cs typeface="Arial"/>
              </a:rPr>
              <a:t>[see </a:t>
            </a:r>
            <a:r>
              <a:rPr lang="en-US" sz="1900" dirty="0">
                <a:solidFill>
                  <a:srgbClr val="005DAA"/>
                </a:solidFill>
                <a:latin typeface="Arial"/>
                <a:cs typeface="Arial"/>
              </a:rPr>
              <a:t>teacher outline</a:t>
            </a:r>
            <a:r>
              <a:rPr lang="en-US" sz="1900" dirty="0">
                <a:latin typeface="Arial"/>
                <a:cs typeface="Arial"/>
              </a:rPr>
              <a:t>]</a:t>
            </a:r>
          </a:p>
          <a:p>
            <a:pPr marL="0" indent="0" algn="ctr">
              <a:lnSpc>
                <a:spcPct val="120000"/>
              </a:lnSpc>
              <a:buFont typeface="Arial"/>
              <a:buNone/>
            </a:pPr>
            <a:r>
              <a:rPr lang="en-US" sz="1900" dirty="0">
                <a:latin typeface="Arial"/>
                <a:cs typeface="Arial"/>
              </a:rPr>
              <a:t>Make a quiz! Reflect on what you have learnt </a:t>
            </a:r>
            <a:r>
              <a:rPr lang="mr-IN" sz="1900" dirty="0">
                <a:latin typeface="Arial"/>
                <a:cs typeface="Arial"/>
              </a:rPr>
              <a:t>–</a:t>
            </a:r>
            <a:r>
              <a:rPr lang="en-US" sz="1900" dirty="0">
                <a:latin typeface="Arial"/>
                <a:cs typeface="Arial"/>
              </a:rPr>
              <a:t> write two questions and answers and hand them in to your teacher! </a:t>
            </a:r>
          </a:p>
        </p:txBody>
      </p:sp>
      <p:pic>
        <p:nvPicPr>
          <p:cNvPr id="5" name="Picture 4" descr="White_Seagull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70656" y="-65409"/>
            <a:ext cx="768997" cy="807084"/>
          </a:xfrm>
          <a:prstGeom prst="rect">
            <a:avLst/>
          </a:prstGeom>
        </p:spPr>
      </p:pic>
      <p:pic>
        <p:nvPicPr>
          <p:cNvPr id="14" name="Picture 13" descr="White_Seagull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61479" y="173963"/>
            <a:ext cx="768997" cy="807084"/>
          </a:xfrm>
          <a:prstGeom prst="rect">
            <a:avLst/>
          </a:prstGeom>
        </p:spPr>
      </p:pic>
      <p:pic>
        <p:nvPicPr>
          <p:cNvPr id="15" name="Picture 14" descr="Blue_Bubble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0058" y="981047"/>
            <a:ext cx="1703941" cy="403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9351A903-F47A-3EC4-B05A-2F2C058AB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18" y="1008073"/>
            <a:ext cx="5389398" cy="3600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666" y="93912"/>
            <a:ext cx="7655133" cy="758428"/>
          </a:xfrm>
        </p:spPr>
        <p:txBody>
          <a:bodyPr>
            <a:normAutofit/>
          </a:bodyPr>
          <a:lstStyle/>
          <a:p>
            <a:r>
              <a:rPr lang="en-AU" sz="3200" noProof="0" dirty="0"/>
              <a:t>HELPFUL STUFF FOR TEACHERS </a:t>
            </a:r>
          </a:p>
        </p:txBody>
      </p:sp>
      <p:pic>
        <p:nvPicPr>
          <p:cNvPr id="6" name="Picture 5" descr="White_Hear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5067">
            <a:off x="198522" y="160378"/>
            <a:ext cx="808858" cy="661793"/>
          </a:xfrm>
          <a:prstGeom prst="rect">
            <a:avLst/>
          </a:prstGeom>
        </p:spPr>
      </p:pic>
      <p:pic>
        <p:nvPicPr>
          <p:cNvPr id="10" name="Picture 9" descr="Blue_Bubble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6053" y="1650711"/>
            <a:ext cx="1287720" cy="2990506"/>
          </a:xfrm>
          <a:prstGeom prst="rect">
            <a:avLst/>
          </a:prstGeom>
        </p:spPr>
      </p:pic>
      <p:pic>
        <p:nvPicPr>
          <p:cNvPr id="14" name="Picture 13" descr="Blue_Seabre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2763" flipH="1">
            <a:off x="7202994" y="3356287"/>
            <a:ext cx="1982126" cy="1726951"/>
          </a:xfrm>
          <a:prstGeom prst="rect">
            <a:avLst/>
          </a:prstGeom>
        </p:spPr>
      </p:pic>
      <p:pic>
        <p:nvPicPr>
          <p:cNvPr id="15" name="Picture 14" descr="Blue_Splash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66970" flipH="1">
            <a:off x="8429238" y="3321735"/>
            <a:ext cx="845862" cy="792480"/>
          </a:xfrm>
          <a:prstGeom prst="rect">
            <a:avLst/>
          </a:prstGeom>
        </p:spPr>
      </p:pic>
      <p:pic>
        <p:nvPicPr>
          <p:cNvPr id="16" name="Picture 15" descr="Blue_Hear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56069">
            <a:off x="8321841" y="1053731"/>
            <a:ext cx="889886" cy="728089"/>
          </a:xfrm>
          <a:prstGeom prst="rect">
            <a:avLst/>
          </a:prstGeom>
        </p:spPr>
      </p:pic>
      <p:sp>
        <p:nvSpPr>
          <p:cNvPr id="17" name="Rectangular Callout 16"/>
          <p:cNvSpPr/>
          <p:nvPr/>
        </p:nvSpPr>
        <p:spPr>
          <a:xfrm>
            <a:off x="6492552" y="1280451"/>
            <a:ext cx="1854010" cy="2281156"/>
          </a:xfrm>
          <a:prstGeom prst="wedgeRectCallout">
            <a:avLst>
              <a:gd name="adj1" fmla="val -16554"/>
              <a:gd name="adj2" fmla="val 86408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rgbClr val="175EAA"/>
                </a:solidFill>
                <a:latin typeface="Arial Narrow"/>
                <a:cs typeface="Arial Narrow"/>
              </a:rPr>
              <a:t>Welcome to OUR STORY!</a:t>
            </a:r>
          </a:p>
          <a:p>
            <a:pPr algn="ctr"/>
            <a:r>
              <a:rPr lang="en-US" sz="1700" dirty="0">
                <a:solidFill>
                  <a:srgbClr val="175EAA"/>
                </a:solidFill>
                <a:latin typeface="Arial Narrow"/>
                <a:cs typeface="Arial Narrow"/>
              </a:rPr>
              <a:t>In this topic we explore fishery management</a:t>
            </a:r>
          </a:p>
        </p:txBody>
      </p:sp>
      <p:pic>
        <p:nvPicPr>
          <p:cNvPr id="18" name="Picture 17" descr="Blue_Arrow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61733" y="2097257"/>
            <a:ext cx="2849588" cy="219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31666" y="93912"/>
            <a:ext cx="7655133" cy="758428"/>
          </a:xfrm>
        </p:spPr>
        <p:txBody>
          <a:bodyPr>
            <a:normAutofit/>
          </a:bodyPr>
          <a:lstStyle/>
          <a:p>
            <a:r>
              <a:rPr lang="en-AU" sz="3200" noProof="0" dirty="0"/>
              <a:t>HELPFUL STUFF FOR TEACHERS </a:t>
            </a:r>
          </a:p>
        </p:txBody>
      </p:sp>
      <p:pic>
        <p:nvPicPr>
          <p:cNvPr id="8" name="Picture 7" descr="White_Hea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5067">
            <a:off x="198522" y="160378"/>
            <a:ext cx="808858" cy="661793"/>
          </a:xfrm>
          <a:prstGeom prst="rect">
            <a:avLst/>
          </a:prstGeom>
        </p:spPr>
      </p:pic>
      <p:pic>
        <p:nvPicPr>
          <p:cNvPr id="5" name="Picture 4" descr="Screen Shot 2020-12-19 at 4.19.19 PM.png">
            <a:extLst>
              <a:ext uri="{FF2B5EF4-FFF2-40B4-BE49-F238E27FC236}">
                <a16:creationId xmlns:a16="http://schemas.microsoft.com/office/drawing/2014/main" id="{BE695B0C-37F5-F943-98C5-09045D8E82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342" y="1028094"/>
            <a:ext cx="5580991" cy="341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5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noProof="0" dirty="0"/>
              <a:t>IN THIS TOPIC WE WILL LEARN ABOUT…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9626" flipH="1">
            <a:off x="7758349" y="2259208"/>
            <a:ext cx="1749586" cy="1424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23763">
            <a:off x="8084274" y="4150880"/>
            <a:ext cx="746730" cy="50294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70564" y="1041525"/>
            <a:ext cx="7880469" cy="3403476"/>
          </a:xfrm>
          <a:prstGeom prst="wedgeRoundRectCallout">
            <a:avLst>
              <a:gd name="adj1" fmla="val 51764"/>
              <a:gd name="adj2" fmla="val -2857"/>
              <a:gd name="adj3" fmla="val 16667"/>
            </a:avLst>
          </a:prstGeom>
          <a:solidFill>
            <a:srgbClr val="175EA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AU" sz="2200" dirty="0">
                <a:solidFill>
                  <a:schemeClr val="bg1"/>
                </a:solidFill>
                <a:latin typeface="Arial Narrow"/>
                <a:cs typeface="Arial Narrow"/>
              </a:rPr>
              <a:t>Indicators of good (sustainable) fisheries management? </a:t>
            </a:r>
          </a:p>
          <a:p>
            <a:pPr marL="268288" indent="-268288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AU" sz="2200" dirty="0">
                <a:solidFill>
                  <a:schemeClr val="bg1"/>
                </a:solidFill>
                <a:latin typeface="Arial Narrow"/>
                <a:cs typeface="Arial Narrow"/>
              </a:rPr>
              <a:t>Traditional fishery management tools used to manage fisheries sustainably in Aotearoa New Zealand </a:t>
            </a:r>
          </a:p>
          <a:p>
            <a:pPr marL="268288" indent="-268288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AU" sz="2200" dirty="0">
                <a:solidFill>
                  <a:schemeClr val="bg1"/>
                </a:solidFill>
                <a:latin typeface="Arial Narrow"/>
                <a:cs typeface="Arial Narrow"/>
              </a:rPr>
              <a:t>Key features of Aotearoa New Zealand’s Quota Management System QMS</a:t>
            </a:r>
          </a:p>
          <a:p>
            <a:pPr marL="268288" indent="-268288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AU" sz="2200" dirty="0">
                <a:solidFill>
                  <a:schemeClr val="bg1"/>
                </a:solidFill>
                <a:latin typeface="Arial Narrow"/>
                <a:cs typeface="Arial Narrow"/>
              </a:rPr>
              <a:t>The concept of EEZ (Exclusive Economic Zone) and its relevance to fisheries management </a:t>
            </a:r>
          </a:p>
          <a:p>
            <a:pPr marL="268288" indent="-268288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AU" sz="2200" dirty="0">
                <a:solidFill>
                  <a:schemeClr val="bg1"/>
                </a:solidFill>
                <a:latin typeface="Arial Narrow"/>
                <a:cs typeface="Arial Narrow"/>
              </a:rPr>
              <a:t>Scientific and fishery related vocabulary</a:t>
            </a:r>
          </a:p>
        </p:txBody>
      </p:sp>
    </p:spTree>
    <p:extLst>
      <p:ext uri="{BB962C8B-B14F-4D97-AF65-F5344CB8AC3E}">
        <p14:creationId xmlns:p14="http://schemas.microsoft.com/office/powerpoint/2010/main" val="3239858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noProof="0"/>
              <a:t>MIHI / INTRODUCTION</a:t>
            </a:r>
            <a:endParaRPr lang="en-AU" noProof="0"/>
          </a:p>
        </p:txBody>
      </p:sp>
      <p:pic>
        <p:nvPicPr>
          <p:cNvPr id="4" name="Picture 3" descr="Blue_Seabre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18494" y="663153"/>
            <a:ext cx="1719264" cy="1318991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147229" y="3190249"/>
            <a:ext cx="5071792" cy="931802"/>
          </a:xfrm>
          <a:prstGeom prst="wedgeEllipseCallout">
            <a:avLst>
              <a:gd name="adj1" fmla="val 57305"/>
              <a:gd name="adj2" fmla="val 40090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75EAA"/>
                </a:solidFill>
                <a:latin typeface="Arial Narrow"/>
                <a:cs typeface="Arial Narrow"/>
              </a:rPr>
              <a:t>No more sushi! No more fishing! </a:t>
            </a:r>
          </a:p>
          <a:p>
            <a:pPr algn="ctr"/>
            <a:r>
              <a:rPr lang="en-US" sz="2000" dirty="0">
                <a:solidFill>
                  <a:srgbClr val="175EAA"/>
                </a:solidFill>
                <a:latin typeface="Arial Narrow"/>
                <a:cs typeface="Arial Narrow"/>
              </a:rPr>
              <a:t>No more fish &amp; chips! No more</a:t>
            </a:r>
            <a:r>
              <a:rPr lang="mr-IN" sz="2000" dirty="0">
                <a:solidFill>
                  <a:srgbClr val="175EAA"/>
                </a:solidFill>
                <a:latin typeface="Arial Narrow"/>
                <a:cs typeface="Arial Narrow"/>
              </a:rPr>
              <a:t>…</a:t>
            </a:r>
            <a:r>
              <a:rPr lang="mi-NZ" sz="2000" dirty="0">
                <a:solidFill>
                  <a:srgbClr val="175EAA"/>
                </a:solidFill>
                <a:latin typeface="Arial Narrow"/>
                <a:cs typeface="Arial Narrow"/>
              </a:rPr>
              <a:t>.?</a:t>
            </a:r>
            <a:endParaRPr lang="en-US" sz="2000" dirty="0">
              <a:solidFill>
                <a:srgbClr val="175EAA"/>
              </a:solidFill>
              <a:latin typeface="Arial Narrow"/>
              <a:cs typeface="Arial Narrow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139396" y="1050280"/>
            <a:ext cx="4770446" cy="1945063"/>
          </a:xfrm>
          <a:prstGeom prst="wedgeEllipseCallout">
            <a:avLst>
              <a:gd name="adj1" fmla="val 54653"/>
              <a:gd name="adj2" fmla="val -29963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175EAA"/>
                </a:solidFill>
                <a:latin typeface="Arial"/>
                <a:cs typeface="Arial"/>
              </a:rPr>
              <a:t>Can you imagine a world without fish?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5791861" y="1640207"/>
            <a:ext cx="3352143" cy="1550042"/>
          </a:xfrm>
          <a:prstGeom prst="wedgeEllipseCallout">
            <a:avLst>
              <a:gd name="adj1" fmla="val -56447"/>
              <a:gd name="adj2" fmla="val 36764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75EAA"/>
                </a:solidFill>
                <a:latin typeface="Arial"/>
                <a:cs typeface="Arial"/>
              </a:rPr>
              <a:t>What would that be like?</a:t>
            </a:r>
          </a:p>
        </p:txBody>
      </p:sp>
      <p:pic>
        <p:nvPicPr>
          <p:cNvPr id="8" name="Picture 7" descr="Blue_Seabre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846" y="2167960"/>
            <a:ext cx="1514879" cy="1318991"/>
          </a:xfrm>
          <a:prstGeom prst="rect">
            <a:avLst/>
          </a:prstGeom>
        </p:spPr>
      </p:pic>
      <p:pic>
        <p:nvPicPr>
          <p:cNvPr id="9" name="Picture 8" descr="Blue_Seabre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03725" y="3412762"/>
            <a:ext cx="1173137" cy="104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9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noProof="0" dirty="0"/>
              <a:t>MIHI / INTRODUCTION</a:t>
            </a:r>
            <a:endParaRPr lang="en-AU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57204" y="1023832"/>
            <a:ext cx="7844615" cy="37973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2700" noProof="0" dirty="0">
                <a:solidFill>
                  <a:srgbClr val="175EAA"/>
                </a:solidFill>
                <a:latin typeface="Arial"/>
                <a:cs typeface="Arial"/>
              </a:rPr>
              <a:t>The good news is… </a:t>
            </a:r>
            <a:r>
              <a:rPr lang="en-AU" sz="2300" noProof="0" dirty="0">
                <a:latin typeface="Arial"/>
                <a:cs typeface="Arial"/>
              </a:rPr>
              <a:t>some special people are working hard to make sure this doesn’t happen!</a:t>
            </a:r>
          </a:p>
          <a:p>
            <a:pPr marL="0" indent="0" algn="ctr">
              <a:buNone/>
            </a:pPr>
            <a:endParaRPr lang="en-AU" sz="1100" noProof="0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AU" sz="2600" noProof="0" dirty="0">
                <a:solidFill>
                  <a:srgbClr val="175EAA"/>
                </a:solidFill>
                <a:latin typeface="Arial Narrow"/>
                <a:cs typeface="Arial Narrow"/>
              </a:rPr>
              <a:t>In this topic look </a:t>
            </a:r>
            <a:r>
              <a:rPr lang="en-AU" sz="2600" noProof="0" dirty="0">
                <a:solidFill>
                  <a:srgbClr val="005DAA"/>
                </a:solidFill>
                <a:latin typeface="Arial Narrow"/>
                <a:cs typeface="Arial Narrow"/>
              </a:rPr>
              <a:t>more closely at fisheries management including how fisheries are managed in </a:t>
            </a:r>
            <a:r>
              <a:rPr lang="en-AU" sz="2600" noProof="0" dirty="0" err="1">
                <a:solidFill>
                  <a:srgbClr val="005DAA"/>
                </a:solidFill>
                <a:latin typeface="Arial Narrow"/>
                <a:cs typeface="Arial Narrow"/>
              </a:rPr>
              <a:t>Aotea</a:t>
            </a:r>
            <a:r>
              <a:rPr lang="en-AU" sz="2600" dirty="0" err="1">
                <a:solidFill>
                  <a:srgbClr val="005DAA"/>
                </a:solidFill>
                <a:latin typeface="Arial Narrow"/>
                <a:cs typeface="Arial Narrow"/>
              </a:rPr>
              <a:t>roa</a:t>
            </a:r>
            <a:r>
              <a:rPr lang="en-AU" sz="2600" dirty="0">
                <a:solidFill>
                  <a:srgbClr val="005DAA"/>
                </a:solidFill>
                <a:latin typeface="Arial Narrow"/>
                <a:cs typeface="Arial Narrow"/>
              </a:rPr>
              <a:t> New Zealand</a:t>
            </a:r>
            <a:endParaRPr lang="en-AU" sz="2600" noProof="0" dirty="0">
              <a:solidFill>
                <a:srgbClr val="005DAA"/>
              </a:solidFill>
              <a:latin typeface="Arial Narrow"/>
              <a:cs typeface="Arial Narrow"/>
            </a:endParaRPr>
          </a:p>
          <a:p>
            <a:pPr marL="0" indent="0" algn="ctr">
              <a:buNone/>
            </a:pPr>
            <a:endParaRPr lang="en-AU" sz="1100" noProof="0" dirty="0"/>
          </a:p>
          <a:p>
            <a:pPr marL="0" indent="0" algn="ctr">
              <a:buNone/>
            </a:pPr>
            <a:r>
              <a:rPr lang="en-AU" sz="2000" noProof="0" dirty="0"/>
              <a:t>Let’s take a moment to think about our responsibility as kaitiaki [guardians] of our marine environment</a:t>
            </a:r>
            <a:r>
              <a:rPr lang="en-AU" sz="2000" dirty="0"/>
              <a:t>?</a:t>
            </a:r>
            <a:endParaRPr lang="en-AU" sz="2000" noProof="0" dirty="0">
              <a:solidFill>
                <a:srgbClr val="FF0000"/>
              </a:solidFill>
            </a:endParaRPr>
          </a:p>
        </p:txBody>
      </p:sp>
      <p:pic>
        <p:nvPicPr>
          <p:cNvPr id="5" name="Picture 4" descr="Blue_Seabre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0106" flipH="1">
            <a:off x="7657207" y="3500934"/>
            <a:ext cx="1394421" cy="139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0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26526"/>
            <a:ext cx="5532066" cy="35667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068" y="1165718"/>
            <a:ext cx="5009441" cy="3427547"/>
          </a:xfrm>
        </p:spPr>
        <p:txBody>
          <a:bodyPr>
            <a:normAutofit fontScale="55000" lnSpcReduction="2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4000" b="1" dirty="0">
                <a:solidFill>
                  <a:srgbClr val="00B194"/>
                </a:solidFill>
                <a:latin typeface="Arial Narrow"/>
                <a:cs typeface="Arial Narrow"/>
              </a:rPr>
              <a:t>KŌRERORERO / DISCUSSION</a:t>
            </a:r>
            <a:endParaRPr lang="en-AU" sz="4000" b="1" dirty="0">
              <a:solidFill>
                <a:srgbClr val="175EAA"/>
              </a:solidFill>
              <a:latin typeface="Arial Narrow"/>
              <a:cs typeface="Arial Narrow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Kaitiakitanga is the idea of guardianship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As kaitiaki [guardians] it is our responsibility to care for our environment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Kaitiakitanga [guardianship] is an important part of well managed [looked after] fisheries in Aotearoa New Zealand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We are responsible for managing the ocean and fish that live there out to 200 nautical miles from land (blue area on map)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027569" y="1200153"/>
            <a:ext cx="3728817" cy="3039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12000"/>
              </a:lnSpc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4821" y="37527"/>
            <a:ext cx="8645302" cy="9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AU" dirty="0"/>
              <a:t>WELL MANAGED FISHERIES </a:t>
            </a:r>
            <a:br>
              <a:rPr lang="en-AU" dirty="0"/>
            </a:br>
            <a:r>
              <a:rPr lang="en-AU" sz="2000" dirty="0"/>
              <a:t>Focus question: What are some indicators of ‘well managed’ </a:t>
            </a:r>
          </a:p>
          <a:p>
            <a:r>
              <a:rPr lang="en-AU" sz="2000" dirty="0"/>
              <a:t>(sustainable) fisheries</a:t>
            </a:r>
          </a:p>
        </p:txBody>
      </p:sp>
      <p:pic>
        <p:nvPicPr>
          <p:cNvPr id="7" name="Picture 6" descr="Screen Shot 2020-08-03 at 1.29.00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9400" y="1009127"/>
            <a:ext cx="3466986" cy="3584138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5288509" y="1009126"/>
            <a:ext cx="3501614" cy="3584139"/>
          </a:xfrm>
          <a:prstGeom prst="wedgeEllipseCallout">
            <a:avLst>
              <a:gd name="adj1" fmla="val -41663"/>
              <a:gd name="adj2" fmla="val -41103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>
                <a:solidFill>
                  <a:srgbClr val="005DAA"/>
                </a:solidFill>
              </a:rPr>
              <a:t>What is fisheries management?</a:t>
            </a:r>
          </a:p>
          <a:p>
            <a:pPr algn="ctr"/>
            <a:r>
              <a:rPr lang="en-US" sz="1900" dirty="0">
                <a:solidFill>
                  <a:srgbClr val="005DAA"/>
                </a:solidFill>
              </a:rPr>
              <a:t> </a:t>
            </a:r>
            <a:r>
              <a:rPr lang="mr-IN" sz="1900" dirty="0">
                <a:solidFill>
                  <a:srgbClr val="005DAA"/>
                </a:solidFill>
              </a:rPr>
              <a:t>…</a:t>
            </a:r>
            <a:r>
              <a:rPr lang="en-US" sz="1900" dirty="0">
                <a:solidFill>
                  <a:srgbClr val="005DAA"/>
                </a:solidFill>
              </a:rPr>
              <a:t> the process that creates and enforces the rules that prevent overfishing and help recovery of overfished fish stocks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6590481" y="2589982"/>
            <a:ext cx="47838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5DAA"/>
                </a:solidFill>
              </a:rPr>
              <a:t>See final slide for larger map!</a:t>
            </a:r>
          </a:p>
        </p:txBody>
      </p:sp>
      <p:pic>
        <p:nvPicPr>
          <p:cNvPr id="11" name="Picture 10" descr="Blue_Co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5536" y="860993"/>
            <a:ext cx="1492973" cy="92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2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82936</TotalTime>
  <Words>3864</Words>
  <Application>Microsoft Macintosh PowerPoint</Application>
  <PresentationFormat>On-screen Show (16:9)</PresentationFormat>
  <Paragraphs>526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Arial Narrow</vt:lpstr>
      <vt:lpstr>Calibri</vt:lpstr>
      <vt:lpstr>Local Brewery Five</vt:lpstr>
      <vt:lpstr>MetaPro-Normal</vt:lpstr>
      <vt:lpstr>Wingdings</vt:lpstr>
      <vt:lpstr>Office Theme</vt:lpstr>
      <vt:lpstr>Insert heading page Topic 3</vt:lpstr>
      <vt:lpstr>PowerPoint Presentation</vt:lpstr>
      <vt:lpstr>HELPFUL STUFF FOR TEACHERS</vt:lpstr>
      <vt:lpstr>HELPFUL STUFF FOR TEACHERS </vt:lpstr>
      <vt:lpstr>HELPFUL STUFF FOR TEACHERS </vt:lpstr>
      <vt:lpstr>IN THIS TOPIC WE WILL LEARN ABOUT…</vt:lpstr>
      <vt:lpstr>MIHI / INTRODUCTION</vt:lpstr>
      <vt:lpstr>MIHI / INTRODUCTION</vt:lpstr>
      <vt:lpstr>PowerPoint Presentation</vt:lpstr>
      <vt:lpstr>WELL MANAGED FISHERIES</vt:lpstr>
      <vt:lpstr>WELL MANAGED FISHERIES</vt:lpstr>
      <vt:lpstr>WELL MANAGED FISHERIES</vt:lpstr>
      <vt:lpstr>PowerPoint Presentation</vt:lpstr>
      <vt:lpstr>WELL MANAGED FISHERIES</vt:lpstr>
      <vt:lpstr>WELL MANAGED FISHERIES</vt:lpstr>
      <vt:lpstr>WELL MANAGED FISHERIES</vt:lpstr>
      <vt:lpstr>WELL MANAGED FISHERIES</vt:lpstr>
      <vt:lpstr>WELL MANAGED FISHERIES</vt:lpstr>
      <vt:lpstr>TRADITIONAL FISHERIES MANAGEMENT  Focus Question: What are some traditional Māori fishery management tools?</vt:lpstr>
      <vt:lpstr>TRADITIONAL FISHERIES MANAGEMENT </vt:lpstr>
      <vt:lpstr>PowerPoint Presentation</vt:lpstr>
      <vt:lpstr>TRADITIONAL FISHERIES MANAGEMENT</vt:lpstr>
      <vt:lpstr>TRADITIONAL FISHERIES MANAGEMENT</vt:lpstr>
      <vt:lpstr>QUOTA MANAGEMENT SYSTEM (QMS) Focus Question: What are key features of the Quota Management System (QMS)</vt:lpstr>
      <vt:lpstr>QUOTA MANAGEMENT SYSTEM (QMS)</vt:lpstr>
      <vt:lpstr>QUOTA MANAGEMENT SYSTEM (QMS)</vt:lpstr>
      <vt:lpstr>PowerPoint Presentation</vt:lpstr>
      <vt:lpstr>PowerPoint Presentation</vt:lpstr>
      <vt:lpstr>QUOTA MANAGEMENT SYSTEM (QMS)</vt:lpstr>
      <vt:lpstr>PowerPoint Presentation</vt:lpstr>
      <vt:lpstr>PowerPoint Presentation</vt:lpstr>
      <vt:lpstr>PowerPoint Presentation</vt:lpstr>
      <vt:lpstr>EEZ &amp; LAW OF THE SEA Focus Question: What is the EEZ &amp; how is this relevant to fishery management?</vt:lpstr>
      <vt:lpstr>EEZ &amp; LAW OF THE SEA</vt:lpstr>
      <vt:lpstr>EEZ &amp; LAW OF THE SEA</vt:lpstr>
      <vt:lpstr>PowerPoint Presentation</vt:lpstr>
      <vt:lpstr>PowerPoint Presentation</vt:lpstr>
    </vt:vector>
  </TitlesOfParts>
  <Company>Indigo Pacific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Rika Milne</dc:creator>
  <cp:lastModifiedBy>Rika Milne</cp:lastModifiedBy>
  <cp:revision>343</cp:revision>
  <cp:lastPrinted>2021-08-28T22:13:34Z</cp:lastPrinted>
  <dcterms:created xsi:type="dcterms:W3CDTF">2020-04-01T02:04:56Z</dcterms:created>
  <dcterms:modified xsi:type="dcterms:W3CDTF">2022-07-16T21:45:55Z</dcterms:modified>
</cp:coreProperties>
</file>