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9" saveSubsetFonts="1" autoCompressPictures="0">
  <p:sldMasterIdLst>
    <p:sldMasterId id="2147483648" r:id="rId1"/>
  </p:sldMasterIdLst>
  <p:notesMasterIdLst>
    <p:notesMasterId r:id="rId7"/>
  </p:notesMasterIdLst>
  <p:sldIdLst>
    <p:sldId id="316" r:id="rId2"/>
    <p:sldId id="339" r:id="rId3"/>
    <p:sldId id="338" r:id="rId4"/>
    <p:sldId id="325" r:id="rId5"/>
    <p:sldId id="352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5DAA"/>
    <a:srgbClr val="002E6C"/>
    <a:srgbClr val="00B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83" autoAdjust="0"/>
    <p:restoredTop sz="66483" autoAdjust="0"/>
  </p:normalViewPr>
  <p:slideViewPr>
    <p:cSldViewPr snapToGrid="0" snapToObjects="1">
      <p:cViewPr varScale="1">
        <p:scale>
          <a:sx n="85" d="100"/>
          <a:sy n="85" d="100"/>
        </p:scale>
        <p:origin x="184" y="3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9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 snapToGrid="0" snapToObjects="1">
      <p:cViewPr varScale="1">
        <p:scale>
          <a:sx n="82" d="100"/>
          <a:sy n="82" d="100"/>
        </p:scale>
        <p:origin x="-3656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AA122-7A35-9745-A26A-EE8C50CA7602}" type="datetimeFigureOut">
              <a:rPr lang="en-US" smtClean="0"/>
              <a:t>6/7/22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mi-NZ" dirty="0"/>
              <a:t>Click to edit Master text styles</a:t>
            </a:r>
          </a:p>
          <a:p>
            <a:pPr lvl="1"/>
            <a:r>
              <a:rPr lang="mi-NZ" dirty="0"/>
              <a:t>Second level</a:t>
            </a:r>
          </a:p>
          <a:p>
            <a:pPr lvl="2"/>
            <a:r>
              <a:rPr lang="mi-NZ" dirty="0"/>
              <a:t>Third level</a:t>
            </a:r>
          </a:p>
          <a:p>
            <a:pPr lvl="3"/>
            <a:r>
              <a:rPr lang="mi-NZ" dirty="0"/>
              <a:t>Fourth level</a:t>
            </a:r>
          </a:p>
          <a:p>
            <a:pPr lvl="4"/>
            <a:r>
              <a:rPr lang="mi-NZ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DFFE2-AB0B-A546-BA03-FA78CA74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46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z.org.nz/sustainableseas181/bg-standard-f/kaitiakitanga-o-te-moana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z.org.nz/sustainableseas181/bg-standard-f/kaitiakitanga-o-te-moana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learn.org.nz/videos/565-toheroa-rejuvenating-a-delicacy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</a:rPr>
              <a:t>TEACHER NOTES</a:t>
            </a:r>
            <a:endParaRPr lang="en-US" b="1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rgbClr val="175EAA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sz="1200" b="1" baseline="0" dirty="0">
              <a:latin typeface="MetaPro-Normal"/>
              <a:cs typeface="MetaPro-Normal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For more information on tikanga</a:t>
            </a:r>
            <a:r>
              <a:rPr lang="en-US" baseline="0" dirty="0"/>
              <a:t> and </a:t>
            </a:r>
            <a:r>
              <a:rPr lang="en-US" baseline="0" dirty="0" err="1"/>
              <a:t>rāhui</a:t>
            </a:r>
            <a:r>
              <a:rPr lang="en-US" baseline="0" dirty="0"/>
              <a:t> etc see 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http://www.learnz.org.nz/sustainableseas181/bg-standard-f/kaitiakitanga-o-te-moana</a:t>
            </a: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information on current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rāhui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see: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https://</a:t>
            </a:r>
            <a:r>
              <a:rPr lang="en-US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www.rahui.org.nz</a:t>
            </a:r>
            <a:endParaRPr lang="en-US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general </a:t>
            </a:r>
            <a:r>
              <a:rPr lang="en-US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rāhui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information see: https://</a:t>
            </a:r>
            <a:r>
              <a:rPr lang="en-US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teara.govt.nz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/en/kaitiakitanga-guardianship-and-conservation/page-6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98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</a:rPr>
              <a:t>TEACHER NOTES</a:t>
            </a:r>
            <a:endParaRPr lang="en-US" b="1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rgbClr val="175EAA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sz="1200" b="1" baseline="0" dirty="0">
              <a:latin typeface="MetaPro-Normal"/>
              <a:cs typeface="MetaPro-Normal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For more information on tikanga</a:t>
            </a:r>
            <a:r>
              <a:rPr lang="en-US" baseline="0" dirty="0"/>
              <a:t> and </a:t>
            </a:r>
            <a:r>
              <a:rPr lang="en-US" baseline="0" dirty="0" err="1"/>
              <a:t>rāhui</a:t>
            </a:r>
            <a:r>
              <a:rPr lang="en-US" baseline="0" dirty="0"/>
              <a:t> etc see 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http://www.learnz.org.nz/sustainableseas181/bg-standard-f/kaitiakitanga-o-te-moana</a:t>
            </a: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information on current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rāhui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see: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https://</a:t>
            </a:r>
            <a:r>
              <a:rPr lang="en-US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www.rahui.org.nz</a:t>
            </a:r>
            <a:endParaRPr lang="en-US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general </a:t>
            </a:r>
            <a:r>
              <a:rPr lang="en-US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rāhui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information see: https://</a:t>
            </a:r>
            <a:r>
              <a:rPr lang="en-US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teara.govt.nz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/en/kaitiakitanga-guardianship-and-conservation/page-6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98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</a:rPr>
              <a:t>TEACHER NOTES</a:t>
            </a:r>
            <a:endParaRPr lang="en-US" b="1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175EAA"/>
              </a:solidFill>
              <a:latin typeface="MetaPro-Normal"/>
              <a:cs typeface="MetaPro-Norm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MĀTAKI TĒNEI / WATCH THIS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https://</a:t>
            </a:r>
            <a:r>
              <a:rPr lang="en-US" sz="1200" dirty="0" err="1"/>
              <a:t>www.youtube.com</a:t>
            </a:r>
            <a:r>
              <a:rPr lang="en-US" sz="1200" dirty="0"/>
              <a:t>/</a:t>
            </a:r>
            <a:r>
              <a:rPr lang="en-US" sz="1200" dirty="0" err="1"/>
              <a:t>watch?v</a:t>
            </a:r>
            <a:r>
              <a:rPr lang="en-US" sz="1200" dirty="0"/>
              <a:t>=Obp4SU4zd8o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MAHI / ACTIVITY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Te Ara page</a:t>
            </a:r>
            <a:r>
              <a:rPr lang="en-US" sz="1200" baseline="0" dirty="0"/>
              <a:t> is part of the story Te </a:t>
            </a:r>
            <a:r>
              <a:rPr lang="en-US" sz="1200" baseline="0" dirty="0" err="1"/>
              <a:t>hī</a:t>
            </a:r>
            <a:r>
              <a:rPr lang="en-US" sz="1200" baseline="0" dirty="0"/>
              <a:t> ika Māori fishing </a:t>
            </a:r>
            <a:r>
              <a:rPr lang="mr-IN" sz="1200" baseline="0" dirty="0"/>
              <a:t>–</a:t>
            </a:r>
            <a:r>
              <a:rPr lang="en-US" sz="1200" baseline="0" dirty="0"/>
              <a:t> Traditional Practices located at: </a:t>
            </a:r>
            <a:r>
              <a:rPr lang="en-US" sz="1200" dirty="0"/>
              <a:t>https://</a:t>
            </a:r>
            <a:r>
              <a:rPr lang="en-US" sz="1200" dirty="0" err="1"/>
              <a:t>teara.govt.nz</a:t>
            </a:r>
            <a:r>
              <a:rPr lang="en-US" sz="1200" dirty="0"/>
              <a:t>/en/te-hi-ika-</a:t>
            </a:r>
            <a:r>
              <a:rPr lang="en-US" sz="1200" dirty="0" err="1"/>
              <a:t>maori</a:t>
            </a:r>
            <a:r>
              <a:rPr lang="en-US" sz="1200" dirty="0"/>
              <a:t>-fishing/page-3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Traditional fishery</a:t>
            </a:r>
            <a:r>
              <a:rPr lang="en-US" sz="1200" baseline="0" dirty="0"/>
              <a:t> management tools include: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/>
              <a:t>Karakia</a:t>
            </a:r>
            <a:endParaRPr lang="en-US" sz="1200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/>
              <a:t>Te ika </a:t>
            </a:r>
            <a:r>
              <a:rPr lang="en-US" sz="1200" baseline="0" dirty="0" err="1"/>
              <a:t>whaktaki</a:t>
            </a:r>
            <a:r>
              <a:rPr lang="en-US" sz="1200" baseline="0" dirty="0"/>
              <a:t> </a:t>
            </a:r>
            <a:r>
              <a:rPr lang="mr-IN" sz="1200" baseline="0" dirty="0"/>
              <a:t>–</a:t>
            </a:r>
            <a:r>
              <a:rPr lang="en-US" sz="1200" baseline="0" dirty="0"/>
              <a:t> the first fish thrown back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/>
              <a:t>Maui / Talismans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/>
              <a:t>Prohibitions / </a:t>
            </a:r>
            <a:r>
              <a:rPr lang="en-US" sz="1200" baseline="0" dirty="0" err="1"/>
              <a:t>Rāhui</a:t>
            </a:r>
            <a:br>
              <a:rPr lang="en-US" sz="1200" baseline="0" dirty="0"/>
            </a:br>
            <a:endParaRPr lang="en-US" sz="1200" baseline="0" dirty="0"/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59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</a:rPr>
              <a:t>TEACHER NOTES</a:t>
            </a:r>
            <a:endParaRPr lang="en-US" b="1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solidFill>
                <a:srgbClr val="005DAA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5DAA"/>
                </a:solidFill>
              </a:rPr>
              <a:t>MĀTAKI TĒNEI</a:t>
            </a:r>
            <a:r>
              <a:rPr lang="en-US" b="1" baseline="0" dirty="0">
                <a:solidFill>
                  <a:srgbClr val="005DAA"/>
                </a:solidFill>
              </a:rPr>
              <a:t> / WATCH THIS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>
              <a:solidFill>
                <a:schemeClr val="tx1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chemeClr val="tx1"/>
                </a:solidFill>
              </a:rPr>
              <a:t>https://</a:t>
            </a:r>
            <a:r>
              <a:rPr lang="en-US" b="0" dirty="0" err="1">
                <a:solidFill>
                  <a:schemeClr val="tx1"/>
                </a:solidFill>
              </a:rPr>
              <a:t>www.youtube.com</a:t>
            </a:r>
            <a:r>
              <a:rPr lang="en-US" b="0" dirty="0">
                <a:solidFill>
                  <a:schemeClr val="tx1"/>
                </a:solidFill>
              </a:rPr>
              <a:t>/</a:t>
            </a:r>
            <a:r>
              <a:rPr lang="en-US" b="0" dirty="0" err="1">
                <a:solidFill>
                  <a:schemeClr val="tx1"/>
                </a:solidFill>
              </a:rPr>
              <a:t>watch?v</a:t>
            </a:r>
            <a:r>
              <a:rPr lang="en-US" b="0" dirty="0">
                <a:solidFill>
                  <a:schemeClr val="tx1"/>
                </a:solidFill>
              </a:rPr>
              <a:t>=x0GcneKoT18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solidFill>
                <a:srgbClr val="005DAA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5DAA"/>
                </a:solidFill>
              </a:rPr>
              <a:t>MAHI / ACTIVITY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solidFill>
                <a:schemeClr val="tx1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chemeClr val="tx1"/>
                </a:solidFill>
              </a:rPr>
              <a:t>https://</a:t>
            </a:r>
            <a:r>
              <a:rPr lang="en-US" b="0" dirty="0" err="1">
                <a:solidFill>
                  <a:schemeClr val="tx1"/>
                </a:solidFill>
              </a:rPr>
              <a:t>www.nzgeo.com</a:t>
            </a:r>
            <a:r>
              <a:rPr lang="en-US" b="0" dirty="0">
                <a:solidFill>
                  <a:schemeClr val="tx1"/>
                </a:solidFill>
              </a:rPr>
              <a:t>/stories/te-kaitiaki-</a:t>
            </a:r>
            <a:r>
              <a:rPr lang="en-US" b="0" dirty="0" err="1">
                <a:solidFill>
                  <a:schemeClr val="tx1"/>
                </a:solidFill>
              </a:rPr>
              <a:t>toheroa</a:t>
            </a:r>
            <a:r>
              <a:rPr lang="en-US" b="0" dirty="0">
                <a:solidFill>
                  <a:schemeClr val="tx1"/>
                </a:solidFill>
              </a:rPr>
              <a:t>/#https://</a:t>
            </a:r>
            <a:r>
              <a:rPr lang="en-US" b="0" dirty="0" err="1">
                <a:solidFill>
                  <a:schemeClr val="tx1"/>
                </a:solidFill>
              </a:rPr>
              <a:t>www.nzgeo.com</a:t>
            </a:r>
            <a:r>
              <a:rPr lang="en-US" b="0" dirty="0">
                <a:solidFill>
                  <a:schemeClr val="tx1"/>
                </a:solidFill>
              </a:rPr>
              <a:t>/stories/te-kaitiaki-</a:t>
            </a:r>
            <a:r>
              <a:rPr lang="en-US" b="0" dirty="0" err="1">
                <a:solidFill>
                  <a:schemeClr val="tx1"/>
                </a:solidFill>
              </a:rPr>
              <a:t>toheroa</a:t>
            </a:r>
            <a:r>
              <a:rPr lang="en-US" b="0" dirty="0">
                <a:solidFill>
                  <a:schemeClr val="tx1"/>
                </a:solidFill>
              </a:rPr>
              <a:t>/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solidFill>
                <a:schemeClr val="tx1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chemeClr val="tx1"/>
                </a:solidFill>
              </a:rPr>
              <a:t>Complete the Te Kaitiaki</a:t>
            </a:r>
            <a:r>
              <a:rPr lang="en-US" b="0" baseline="0" dirty="0">
                <a:solidFill>
                  <a:schemeClr val="tx1"/>
                </a:solidFill>
              </a:rPr>
              <a:t> </a:t>
            </a:r>
            <a:r>
              <a:rPr lang="en-US" b="0" baseline="0" dirty="0" err="1">
                <a:solidFill>
                  <a:schemeClr val="tx1"/>
                </a:solidFill>
              </a:rPr>
              <a:t>Toheroa</a:t>
            </a:r>
            <a:r>
              <a:rPr lang="en-US" b="0" baseline="0" dirty="0">
                <a:solidFill>
                  <a:schemeClr val="tx1"/>
                </a:solidFill>
              </a:rPr>
              <a:t> Worksheet and discuss answers.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>
              <a:solidFill>
                <a:schemeClr val="tx1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rgbClr val="175EAA"/>
                </a:solidFill>
              </a:rPr>
              <a:t>USEFUL RESOURCES / RĀRANGI PUKAPUKA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>
              <a:solidFill>
                <a:srgbClr val="175EAA"/>
              </a:solidFill>
              <a:latin typeface="MetaPro-Normal"/>
              <a:cs typeface="MetaPro-Norm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>
                <a:solidFill>
                  <a:srgbClr val="175EAA"/>
                </a:solidFill>
                <a:latin typeface="MetaPro-Normal"/>
                <a:cs typeface="MetaPro-Normal"/>
              </a:rPr>
              <a:t>For a more detailed and up to date article see: Decades of fishing bans have not rescued seafood delicacy </a:t>
            </a:r>
            <a:r>
              <a:rPr lang="en-US" sz="1200" b="0" baseline="0" dirty="0" err="1">
                <a:solidFill>
                  <a:srgbClr val="175EAA"/>
                </a:solidFill>
                <a:latin typeface="MetaPro-Normal"/>
                <a:cs typeface="MetaPro-Normal"/>
              </a:rPr>
              <a:t>toheroa</a:t>
            </a:r>
            <a:r>
              <a:rPr lang="en-US" sz="1200" b="0" baseline="0" dirty="0">
                <a:solidFill>
                  <a:srgbClr val="175EAA"/>
                </a:solidFill>
                <a:latin typeface="MetaPro-Normal"/>
                <a:cs typeface="MetaPro-Normal"/>
              </a:rPr>
              <a:t> at https://</a:t>
            </a:r>
            <a:r>
              <a:rPr lang="en-US" sz="1200" b="0" baseline="0" dirty="0" err="1">
                <a:solidFill>
                  <a:srgbClr val="175EAA"/>
                </a:solidFill>
                <a:latin typeface="MetaPro-Normal"/>
                <a:cs typeface="MetaPro-Normal"/>
              </a:rPr>
              <a:t>www.stuff.co.nz</a:t>
            </a:r>
            <a:r>
              <a:rPr lang="en-US" sz="1200" b="0" baseline="0" dirty="0">
                <a:solidFill>
                  <a:srgbClr val="175EAA"/>
                </a:solidFill>
                <a:latin typeface="MetaPro-Normal"/>
                <a:cs typeface="MetaPro-Normal"/>
              </a:rPr>
              <a:t>/environment/110671140/decades-of-fishing-bans-have-not-rescued-seafood-delicacy-toheroa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>
              <a:solidFill>
                <a:srgbClr val="175EAA"/>
              </a:solidFill>
              <a:latin typeface="MetaPro-Normal"/>
              <a:cs typeface="MetaPro-Norm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deepen learning about toheroa and the role of mātauranga Māori and science in fisheries management WATCH </a:t>
            </a:r>
            <a:r>
              <a:rPr lang="en-A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Toheroa: Rejuvinating a Delicacy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[26:05] (https://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www.sciencelearn.org.nz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/videos/565-toheroa-rejuvenating-a-delicacy)</a:t>
            </a:r>
            <a:endParaRPr lang="en-I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>
              <a:solidFill>
                <a:srgbClr val="175EAA"/>
              </a:solidFill>
              <a:latin typeface="MetaPro-Normal"/>
              <a:cs typeface="MetaPro-Norm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rgbClr val="175EAA"/>
              </a:solidFill>
              <a:latin typeface="MetaPro-Normal"/>
              <a:cs typeface="MetaPro-Norm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latin typeface="MetaPro-Normal"/>
              <a:cs typeface="MetaPro-Norm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8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</a:rPr>
              <a:t>TEACHER NOTES</a:t>
            </a:r>
            <a:endParaRPr lang="en-US" b="1" dirty="0"/>
          </a:p>
          <a:p>
            <a:endParaRPr lang="en-US" baseline="0" dirty="0"/>
          </a:p>
          <a:p>
            <a:r>
              <a:rPr lang="en-US" baseline="0" dirty="0"/>
              <a:t>We will explore customary fisheries today under the QMS in more detail in 5.3</a:t>
            </a:r>
          </a:p>
          <a:p>
            <a:endParaRPr lang="en-US" baseline="0" dirty="0"/>
          </a:p>
          <a:p>
            <a:r>
              <a:rPr lang="en-US" baseline="0" dirty="0"/>
              <a:t>For more detailed information on Customary Fisheries under the QMS see the Customary Fisheries Manual: https://</a:t>
            </a:r>
            <a:r>
              <a:rPr lang="en-US" baseline="0" dirty="0" err="1"/>
              <a:t>openseas.org.nz</a:t>
            </a:r>
            <a:r>
              <a:rPr lang="en-US" baseline="0" dirty="0"/>
              <a:t>/</a:t>
            </a:r>
            <a:r>
              <a:rPr lang="en-US" baseline="0" dirty="0" err="1"/>
              <a:t>wp</a:t>
            </a:r>
            <a:r>
              <a:rPr lang="en-US" baseline="0" dirty="0"/>
              <a:t>-content/uploads/2017/06/MPI_CustomaryFishingManual_2009.pdf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96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mi-NZ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mi-NZ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3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5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5405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dirty="0"/>
              <a:t>Click to edit Master text styles</a:t>
            </a:r>
          </a:p>
          <a:p>
            <a:pPr lvl="1"/>
            <a:r>
              <a:rPr lang="mi-NZ" dirty="0"/>
              <a:t>Second level</a:t>
            </a:r>
          </a:p>
          <a:p>
            <a:pPr lvl="2"/>
            <a:r>
              <a:rPr lang="mi-NZ" dirty="0"/>
              <a:t>Third level</a:t>
            </a:r>
          </a:p>
          <a:p>
            <a:pPr lvl="3"/>
            <a:r>
              <a:rPr lang="mi-NZ" dirty="0"/>
              <a:t>Fourth level</a:t>
            </a:r>
          </a:p>
          <a:p>
            <a:pPr lvl="4"/>
            <a:r>
              <a:rPr lang="mi-NZ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5405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9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3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rika/Dropbox/MSC%20Job/2020/MSC%20templates%20and%20graphics/FISH%20SWIRL/Rika%20final%20banner%20files/Rect%20Banner%20Fish%20Swirl%20SMALL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1268"/>
            <a:ext cx="8229600" cy="75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i-N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039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  <p:pic>
        <p:nvPicPr>
          <p:cNvPr id="7" name="Rect Banner Fish Swirl SMALL.png" descr="/Users/rika/Dropbox/MSC Job/2020/MSC templates and graphics/FISH SWIRL/Rika final banner files/Rect Banner Fish Swirl SMALL.png"/>
          <p:cNvPicPr>
            <a:picLocks noChangeAspect="1"/>
          </p:cNvPicPr>
          <p:nvPr userDrawn="1"/>
        </p:nvPicPr>
        <p:blipFill rotWithShape="1">
          <a:blip r:embed="rId7" r:link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15"/>
          <a:stretch/>
        </p:blipFill>
        <p:spPr>
          <a:xfrm>
            <a:off x="1734" y="-94079"/>
            <a:ext cx="9142275" cy="1058486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31682" y="4665975"/>
            <a:ext cx="482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545C6F-B84F-9E45-99FB-1A159270FA95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pic>
        <p:nvPicPr>
          <p:cNvPr id="10" name="Picture 9" descr="White_Seabream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6699" y="356320"/>
            <a:ext cx="846188" cy="608087"/>
          </a:xfrm>
          <a:prstGeom prst="rect">
            <a:avLst/>
          </a:prstGeom>
        </p:spPr>
      </p:pic>
      <p:pic>
        <p:nvPicPr>
          <p:cNvPr id="11" name="Picture 10" descr="White_Seabream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658" y="77162"/>
            <a:ext cx="674013" cy="4843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DE259A-1AD7-6130-47FB-896B1A134EB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4316048"/>
            <a:ext cx="8554065" cy="82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6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eara.govt.nz/en/te-hi-ika-maori-fishing/page-3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Obp4SU4zd8o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x0GcneKoT18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www.nzgeo.com/stories/te-kaitiaki-toheroa/%23https:/www.nzgeo.com/stories/te-kaitiaki-toheroa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_Fish5 copy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8792" y="903779"/>
            <a:ext cx="9804195" cy="4050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89" y="41715"/>
            <a:ext cx="8906764" cy="75842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TRADITIONAL FISHERIES MANAGEMENT </a:t>
            </a:r>
            <a:br>
              <a:rPr lang="en-US" sz="3600" dirty="0"/>
            </a:br>
            <a:r>
              <a:rPr lang="en-US" sz="1900" dirty="0"/>
              <a:t>Focus Question: What are some traditional Māori fishery management tools?</a:t>
            </a:r>
          </a:p>
        </p:txBody>
      </p:sp>
      <p:sp>
        <p:nvSpPr>
          <p:cNvPr id="5" name="Rectangle 4"/>
          <p:cNvSpPr/>
          <p:nvPr/>
        </p:nvSpPr>
        <p:spPr>
          <a:xfrm>
            <a:off x="316725" y="1067039"/>
            <a:ext cx="4358822" cy="3302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20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</a:p>
          <a:p>
            <a:pPr marL="469900" indent="-285750">
              <a:lnSpc>
                <a:spcPct val="112000"/>
              </a:lnSpc>
              <a:spcAft>
                <a:spcPts val="300"/>
              </a:spcAft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Over hundreds of years Māori developed an intimate understanding (science of sorts) about fish and environment </a:t>
            </a:r>
          </a:p>
          <a:p>
            <a:pPr marL="469900" indent="-285750">
              <a:lnSpc>
                <a:spcPct val="112000"/>
              </a:lnSpc>
              <a:spcAft>
                <a:spcPts val="300"/>
              </a:spcAft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This understanding was gained through direct experience and observation</a:t>
            </a:r>
          </a:p>
          <a:p>
            <a:pPr marL="469900" indent="-285750">
              <a:lnSpc>
                <a:spcPct val="112000"/>
              </a:lnSpc>
              <a:spcAft>
                <a:spcPts val="300"/>
              </a:spcAft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For example, the cycle of the moon taught them the best times to fish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half" idx="4294967295"/>
          </p:nvPr>
        </p:nvSpPr>
        <p:spPr>
          <a:xfrm>
            <a:off x="4306307" y="1304905"/>
            <a:ext cx="4577588" cy="3218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4500" lvl="1">
              <a:buFont typeface="Arial"/>
              <a:buChar char="•"/>
            </a:pPr>
            <a:r>
              <a:rPr lang="en-US" sz="1800" dirty="0"/>
              <a:t>Māori developed fishery management techniques or Tikanga [ways of doing things] to protect fish stocks and habitat such as:</a:t>
            </a:r>
          </a:p>
          <a:p>
            <a:pPr marL="1065213" lvl="1">
              <a:buFont typeface="Arial"/>
              <a:buChar char="•"/>
            </a:pPr>
            <a:r>
              <a:rPr lang="en-US" sz="1800" dirty="0"/>
              <a:t>Not gutting fish near the sea [can deplete fish as predators are attracted]</a:t>
            </a:r>
          </a:p>
          <a:p>
            <a:pPr marL="1065213" lvl="1"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Always releasing first catch of the day as a gift to Tangaroa!</a:t>
            </a:r>
          </a:p>
          <a:p>
            <a:pPr marL="400050" lvl="1" indent="0">
              <a:buNone/>
            </a:pP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9" name="Picture 8" descr="Blue_Co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8881" y="3000071"/>
            <a:ext cx="1524131" cy="101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2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_Fish5 copy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8792" y="903779"/>
            <a:ext cx="9804195" cy="4050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93912"/>
            <a:ext cx="8432800" cy="758428"/>
          </a:xfrm>
        </p:spPr>
        <p:txBody>
          <a:bodyPr>
            <a:normAutofit/>
          </a:bodyPr>
          <a:lstStyle/>
          <a:p>
            <a:r>
              <a:rPr lang="en-US" sz="3600" dirty="0"/>
              <a:t>TRADITIONAL FISHERIES MANAGEMENT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4307" y="1202620"/>
            <a:ext cx="4173557" cy="4024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20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20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184150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AU" dirty="0">
                <a:latin typeface="Arial"/>
                <a:cs typeface="Arial"/>
              </a:rPr>
              <a:t>If there were signs of overfishing, a </a:t>
            </a:r>
            <a:r>
              <a:rPr lang="en-AU" dirty="0" err="1">
                <a:latin typeface="Arial"/>
                <a:cs typeface="Arial"/>
              </a:rPr>
              <a:t>rāhui</a:t>
            </a:r>
            <a:r>
              <a:rPr lang="en-AU" dirty="0">
                <a:latin typeface="Arial"/>
                <a:cs typeface="Arial"/>
              </a:rPr>
              <a:t> or temporary ban is put in place to allow fishery recovery</a:t>
            </a:r>
          </a:p>
          <a:p>
            <a:pPr marL="184150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</a:pPr>
            <a:endParaRPr lang="en-AU" sz="1000" dirty="0">
              <a:latin typeface="Arial"/>
              <a:cs typeface="Arial"/>
            </a:endParaRPr>
          </a:p>
          <a:p>
            <a:pPr marL="184150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 err="1">
                <a:latin typeface="Arial"/>
                <a:cs typeface="Arial"/>
              </a:rPr>
              <a:t>Rāhui</a:t>
            </a:r>
            <a:r>
              <a:rPr lang="en-US" dirty="0">
                <a:latin typeface="Arial"/>
                <a:cs typeface="Arial"/>
              </a:rPr>
              <a:t> is a traditional fishery management tool still used in Aotearoa New Zealand to help fish stocks recover when depleted</a:t>
            </a:r>
            <a:endParaRPr lang="en-AU" dirty="0">
              <a:latin typeface="Arial"/>
              <a:cs typeface="Arial"/>
            </a:endParaRPr>
          </a:p>
          <a:p>
            <a:pPr marL="184150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</a:pPr>
            <a:endParaRPr lang="en-AU" dirty="0">
              <a:latin typeface="Arial"/>
              <a:cs typeface="Arial"/>
            </a:endParaRPr>
          </a:p>
          <a:p>
            <a:pPr marL="184150" indent="-184150">
              <a:spcBef>
                <a:spcPts val="300"/>
              </a:spcBef>
              <a:spcAft>
                <a:spcPts val="300"/>
              </a:spcAft>
            </a:pP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750345" y="1269472"/>
            <a:ext cx="3936456" cy="3468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MetaPro-Normal"/>
                <a:ea typeface="+mn-ea"/>
                <a:cs typeface="MetaPro-Norm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MetaPro-Normal"/>
                <a:ea typeface="+mn-ea"/>
                <a:cs typeface="MetaPro-Norm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MetaPro-Normal"/>
                <a:ea typeface="+mn-ea"/>
                <a:cs typeface="MetaPro-Norm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MetaPro-Normal"/>
                <a:ea typeface="+mn-ea"/>
                <a:cs typeface="MetaPro-Norm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»"/>
              <a:defRPr sz="1800" kern="1200">
                <a:solidFill>
                  <a:schemeClr val="tx1"/>
                </a:solidFill>
                <a:latin typeface="MetaPro-Normal"/>
                <a:ea typeface="+mn-ea"/>
                <a:cs typeface="MetaPro-Norm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>
                <a:latin typeface="Arial"/>
                <a:cs typeface="Arial"/>
              </a:rPr>
              <a:t>Today’s fishery laws allow </a:t>
            </a:r>
            <a:r>
              <a:rPr lang="en-US" sz="1800" dirty="0" err="1">
                <a:latin typeface="Arial"/>
                <a:cs typeface="Arial"/>
              </a:rPr>
              <a:t>rāhui</a:t>
            </a:r>
            <a:r>
              <a:rPr lang="en-US" sz="1800" dirty="0">
                <a:latin typeface="Arial"/>
                <a:cs typeface="Arial"/>
              </a:rPr>
              <a:t> to be put in place by kaitiaki (guardians) of an area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500" dirty="0">
              <a:solidFill>
                <a:schemeClr val="accent2"/>
              </a:solidFill>
              <a:latin typeface="Arial"/>
              <a:cs typeface="Arial"/>
            </a:endParaRP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000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sz="1800" dirty="0">
                <a:latin typeface="Arial"/>
                <a:cs typeface="Arial"/>
              </a:rPr>
              <a:t>What tikinga would or do you follow when fishing? 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sz="1800" dirty="0">
                <a:latin typeface="Arial"/>
                <a:cs typeface="Arial"/>
              </a:rPr>
              <a:t>How </a:t>
            </a:r>
            <a:r>
              <a:rPr lang="x-none" sz="1800" u="sng" dirty="0">
                <a:solidFill>
                  <a:srgbClr val="000000"/>
                </a:solidFill>
                <a:latin typeface="Arial"/>
                <a:cs typeface="Arial"/>
              </a:rPr>
              <a:t>would</a:t>
            </a:r>
            <a:r>
              <a:rPr lang="x-none" sz="1800" dirty="0">
                <a:solidFill>
                  <a:srgbClr val="000000"/>
                </a:solidFill>
                <a:latin typeface="Arial"/>
                <a:cs typeface="Arial"/>
              </a:rPr>
              <a:t> you manage your own fishing to take care of fish stocks &amp; the sea?</a:t>
            </a:r>
          </a:p>
        </p:txBody>
      </p:sp>
      <p:pic>
        <p:nvPicPr>
          <p:cNvPr id="9" name="Picture 8" descr="Blue_Co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508739" y="2331161"/>
            <a:ext cx="1358568" cy="101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3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1869" y="952219"/>
            <a:ext cx="9648604" cy="391882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35644" y="-91665"/>
            <a:ext cx="8767055" cy="110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US" sz="3200" dirty="0">
                <a:latin typeface="Arial Narrow"/>
                <a:cs typeface="Arial Narrow"/>
              </a:rPr>
              <a:t>TRADITIONAL FISHERIES MANAGEMENT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2"/>
          </p:nvPr>
        </p:nvSpPr>
        <p:spPr>
          <a:xfrm>
            <a:off x="443542" y="3210190"/>
            <a:ext cx="3505450" cy="1261283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300"/>
              </a:spcAft>
              <a:buNone/>
            </a:pPr>
            <a:r>
              <a:rPr lang="en-AU" sz="2000" b="1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dirty="0"/>
              <a:t>Watch the short film 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dirty="0">
                <a:hlinkClick r:id="rId4"/>
              </a:rPr>
              <a:t>’Guardianship</a:t>
            </a:r>
            <a:r>
              <a:rPr lang="en-AU" sz="1800" dirty="0"/>
              <a:t>’ [4:48]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endParaRPr lang="en-AU" sz="1800" dirty="0"/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endParaRPr lang="en-AU" sz="1800" dirty="0"/>
          </a:p>
          <a:p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52900" y="334938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dirty="0">
              <a:latin typeface="Arial"/>
              <a:cs typeface="Arial"/>
            </a:endParaRPr>
          </a:p>
        </p:txBody>
      </p:sp>
      <p:pic>
        <p:nvPicPr>
          <p:cNvPr id="5" name="Picture 4" descr="Screen Shot 2020-07-30 at 1.47.15 PM.png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33" y="1189879"/>
            <a:ext cx="3362359" cy="184072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948992" y="868654"/>
            <a:ext cx="4953707" cy="37448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endParaRPr lang="en-AU" sz="5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endParaRPr lang="en-AU" sz="200" dirty="0">
              <a:solidFill>
                <a:srgbClr val="175EAA"/>
              </a:solidFill>
            </a:endParaRP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200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  <a:endParaRPr lang="en-AU" sz="2200" dirty="0"/>
          </a:p>
          <a:p>
            <a:pPr marL="0" indent="0" algn="ctr">
              <a:lnSpc>
                <a:spcPct val="13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900" dirty="0"/>
              <a:t>Who is responsible for ensuring our fisheries are managed sustainably?</a:t>
            </a:r>
          </a:p>
          <a:p>
            <a:pPr marL="0" indent="0" algn="ctr">
              <a:lnSpc>
                <a:spcPct val="13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900" dirty="0"/>
              <a:t>What role can you play?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endParaRPr lang="en-US" sz="1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en-AU" sz="22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ACTIVITY</a:t>
            </a:r>
          </a:p>
          <a:p>
            <a:pPr marL="0" indent="0" algn="ctr">
              <a:lnSpc>
                <a:spcPct val="14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900" dirty="0"/>
              <a:t>Visit </a:t>
            </a:r>
            <a:r>
              <a:rPr lang="en-AU" sz="1900" dirty="0">
                <a:hlinkClick r:id="rId6"/>
              </a:rPr>
              <a:t>Te Ara </a:t>
            </a:r>
            <a:r>
              <a:rPr lang="mr-IN" sz="1900" dirty="0">
                <a:hlinkClick r:id="rId6"/>
              </a:rPr>
              <a:t>–</a:t>
            </a:r>
            <a:r>
              <a:rPr lang="en-AU" sz="1900" dirty="0">
                <a:hlinkClick r:id="rId6"/>
              </a:rPr>
              <a:t> Traditional practices</a:t>
            </a:r>
            <a:r>
              <a:rPr lang="en-AU" sz="1900" dirty="0"/>
              <a:t>, invite a </a:t>
            </a:r>
            <a:r>
              <a:rPr lang="en-AU" sz="1900" dirty="0" err="1"/>
              <a:t>kuia</a:t>
            </a:r>
            <a:r>
              <a:rPr lang="en-AU" sz="1900" dirty="0"/>
              <a:t> or </a:t>
            </a:r>
            <a:r>
              <a:rPr lang="en-AU" sz="1900" dirty="0" err="1"/>
              <a:t>kaumātua</a:t>
            </a:r>
            <a:r>
              <a:rPr lang="en-AU" sz="1900" dirty="0"/>
              <a:t> or use your own knowledge to make a list of traditional fishery management tools used by Māori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234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00115" y="904733"/>
            <a:ext cx="9950761" cy="38271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71" y="93912"/>
            <a:ext cx="8552329" cy="758428"/>
          </a:xfrm>
        </p:spPr>
        <p:txBody>
          <a:bodyPr>
            <a:normAutofit/>
          </a:bodyPr>
          <a:lstStyle/>
          <a:p>
            <a:r>
              <a:rPr lang="en-US" sz="3200" dirty="0"/>
              <a:t>TRADITIONAL FISHERIES MANAGEMENT</a:t>
            </a:r>
            <a:endParaRPr lang="en-US" dirty="0"/>
          </a:p>
        </p:txBody>
      </p:sp>
      <p:pic>
        <p:nvPicPr>
          <p:cNvPr id="4" name="Content Placeholder 8" descr="Screenshot 2019-10-17 13.52.59.png">
            <a:hlinkClick r:id="rId4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38" r="-862"/>
          <a:stretch/>
        </p:blipFill>
        <p:spPr>
          <a:xfrm>
            <a:off x="6638914" y="1210577"/>
            <a:ext cx="2047886" cy="197892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98638" y="3122529"/>
            <a:ext cx="4088162" cy="14260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endParaRPr lang="en-AU" sz="5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endParaRPr lang="en-AU" sz="200" dirty="0">
              <a:solidFill>
                <a:srgbClr val="175EAA"/>
              </a:solidFill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en-AU" sz="24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ACTIVITY</a:t>
            </a:r>
          </a:p>
          <a:p>
            <a:pPr marL="0" indent="0" algn="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900" dirty="0"/>
              <a:t>Read the story </a:t>
            </a:r>
            <a:r>
              <a:rPr lang="en-US" sz="1900" dirty="0">
                <a:hlinkClick r:id="rId4"/>
              </a:rPr>
              <a:t>Te Kaitiaki Toheroa</a:t>
            </a:r>
            <a:endParaRPr lang="en-US" sz="1900" dirty="0"/>
          </a:p>
          <a:p>
            <a:pPr marL="0" indent="0" algn="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900" dirty="0"/>
              <a:t>Complete </a:t>
            </a:r>
            <a:r>
              <a:rPr lang="en-AU" sz="1900" dirty="0">
                <a:solidFill>
                  <a:srgbClr val="005DAA"/>
                </a:solidFill>
              </a:rPr>
              <a:t>Te Kaitiaki Toheroa Worksheet</a:t>
            </a:r>
            <a:endParaRPr lang="en-AU" dirty="0">
              <a:solidFill>
                <a:srgbClr val="005DAA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134471" y="3221240"/>
            <a:ext cx="420986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200" b="1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algn="ctr"/>
            <a:r>
              <a:rPr lang="en-US" dirty="0" err="1">
                <a:latin typeface="Arial"/>
                <a:cs typeface="Arial"/>
              </a:rPr>
              <a:t>MaraeTV</a:t>
            </a:r>
            <a:r>
              <a:rPr lang="en-US" dirty="0">
                <a:latin typeface="Arial"/>
                <a:cs typeface="Arial"/>
              </a:rPr>
              <a:t> story [8:12] about </a:t>
            </a:r>
            <a:r>
              <a:rPr lang="en-US" dirty="0" err="1">
                <a:latin typeface="Arial"/>
                <a:cs typeface="Arial"/>
                <a:hlinkClick r:id="rId6"/>
              </a:rPr>
              <a:t>Toheroa</a:t>
            </a:r>
            <a:r>
              <a:rPr lang="en-US" dirty="0">
                <a:latin typeface="Arial"/>
                <a:cs typeface="Arial"/>
                <a:hlinkClick r:id="rId6"/>
              </a:rPr>
              <a:t> </a:t>
            </a:r>
            <a:r>
              <a:rPr lang="en-US" dirty="0">
                <a:latin typeface="Arial"/>
                <a:cs typeface="Arial"/>
              </a:rPr>
              <a:t>local kaitiaki Jim and Barry</a:t>
            </a:r>
          </a:p>
        </p:txBody>
      </p:sp>
      <p:pic>
        <p:nvPicPr>
          <p:cNvPr id="9" name="Content Placeholder 8">
            <a:hlinkClick r:id="rId6" tooltip="Toheroa Shellfish is making a comeback after nearly going extinct 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8360" y="1210578"/>
            <a:ext cx="3176327" cy="1989526"/>
          </a:xfrm>
          <a:prstGeom prst="rect">
            <a:avLst/>
          </a:prstGeom>
        </p:spPr>
      </p:pic>
      <p:pic>
        <p:nvPicPr>
          <p:cNvPr id="10" name="Picture 9" descr="Blue_Fishes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68268">
            <a:off x="3991745" y="1887297"/>
            <a:ext cx="2787724" cy="132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1869" y="952219"/>
            <a:ext cx="9648604" cy="39188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77" y="93912"/>
            <a:ext cx="8565023" cy="758428"/>
          </a:xfrm>
        </p:spPr>
        <p:txBody>
          <a:bodyPr>
            <a:normAutofit/>
          </a:bodyPr>
          <a:lstStyle/>
          <a:p>
            <a:r>
              <a:rPr lang="en-US" sz="3600" dirty="0"/>
              <a:t>TRADITIONAL FISHERIES MANAGEMENT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77" y="1200153"/>
            <a:ext cx="5949578" cy="375848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AU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192088" indent="-158750">
              <a:lnSpc>
                <a:spcPct val="120000"/>
              </a:lnSpc>
              <a:spcAft>
                <a:spcPts val="400"/>
              </a:spcAft>
            </a:pPr>
            <a:r>
              <a:rPr lang="en-US" sz="2900" dirty="0"/>
              <a:t>Traditional Māori fisheries management tools still ‘live’</a:t>
            </a:r>
          </a:p>
          <a:p>
            <a:pPr marL="192088" indent="-158750">
              <a:lnSpc>
                <a:spcPct val="120000"/>
              </a:lnSpc>
              <a:spcAft>
                <a:spcPts val="400"/>
              </a:spcAft>
            </a:pPr>
            <a:r>
              <a:rPr lang="en-US" sz="2900" dirty="0"/>
              <a:t>The Quota Management System (QMS) and Māori customary fishing regulations enable </a:t>
            </a:r>
          </a:p>
          <a:p>
            <a:pPr lvl="1">
              <a:lnSpc>
                <a:spcPct val="120000"/>
              </a:lnSpc>
              <a:spcAft>
                <a:spcPts val="400"/>
              </a:spcAft>
            </a:pPr>
            <a:r>
              <a:rPr lang="en-US" dirty="0"/>
              <a:t>Appointment of kaitiaki / </a:t>
            </a:r>
            <a:r>
              <a:rPr lang="en-US" dirty="0" err="1"/>
              <a:t>tiaki</a:t>
            </a:r>
            <a:r>
              <a:rPr lang="en-US" dirty="0"/>
              <a:t> [guardians]</a:t>
            </a:r>
          </a:p>
          <a:p>
            <a:pPr lvl="1">
              <a:lnSpc>
                <a:spcPct val="120000"/>
              </a:lnSpc>
              <a:spcAft>
                <a:spcPts val="400"/>
              </a:spcAft>
            </a:pPr>
            <a:r>
              <a:rPr lang="en-US" dirty="0" err="1"/>
              <a:t>Rāhui</a:t>
            </a:r>
            <a:r>
              <a:rPr lang="en-US" dirty="0"/>
              <a:t> [temporary bans] on fishing / fishing areas</a:t>
            </a:r>
          </a:p>
          <a:p>
            <a:pPr lvl="1">
              <a:lnSpc>
                <a:spcPct val="120000"/>
              </a:lnSpc>
              <a:spcAft>
                <a:spcPts val="400"/>
              </a:spcAft>
            </a:pPr>
            <a:r>
              <a:rPr lang="en-US" dirty="0"/>
              <a:t>Acknowledgement of </a:t>
            </a:r>
            <a:r>
              <a:rPr lang="en-US" dirty="0" err="1"/>
              <a:t>rohe</a:t>
            </a:r>
            <a:r>
              <a:rPr lang="en-US" dirty="0"/>
              <a:t> moana [traditional fishing grounds]</a:t>
            </a:r>
          </a:p>
          <a:p>
            <a:pPr lvl="1">
              <a:lnSpc>
                <a:spcPct val="120000"/>
              </a:lnSpc>
              <a:spcAft>
                <a:spcPts val="400"/>
              </a:spcAft>
            </a:pPr>
            <a:r>
              <a:rPr lang="en-US" dirty="0"/>
              <a:t>Establishment of mataitai and </a:t>
            </a:r>
            <a:r>
              <a:rPr lang="en-US" dirty="0" err="1"/>
              <a:t>taiāpure</a:t>
            </a:r>
            <a:r>
              <a:rPr lang="en-US" dirty="0"/>
              <a:t> [traditional fishery management areas]</a:t>
            </a:r>
          </a:p>
        </p:txBody>
      </p:sp>
      <p:pic>
        <p:nvPicPr>
          <p:cNvPr id="4" name="Picture 3" descr="Screen Shot 2020-08-06 at 3.14.05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291" y="1026524"/>
            <a:ext cx="2510677" cy="35423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7440585" y="2865460"/>
            <a:ext cx="3037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Fisheries New Zealand</a:t>
            </a:r>
          </a:p>
        </p:txBody>
      </p:sp>
    </p:spTree>
    <p:extLst>
      <p:ext uri="{BB962C8B-B14F-4D97-AF65-F5344CB8AC3E}">
        <p14:creationId xmlns:p14="http://schemas.microsoft.com/office/powerpoint/2010/main" val="344717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82921</TotalTime>
  <Words>792</Words>
  <Application>Microsoft Macintosh PowerPoint</Application>
  <PresentationFormat>On-screen Show (16:9)</PresentationFormat>
  <Paragraphs>103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Narrow</vt:lpstr>
      <vt:lpstr>Calibri</vt:lpstr>
      <vt:lpstr>MetaPro-Normal</vt:lpstr>
      <vt:lpstr>Office Theme</vt:lpstr>
      <vt:lpstr>TRADITIONAL FISHERIES MANAGEMENT  Focus Question: What are some traditional Māori fishery management tools?</vt:lpstr>
      <vt:lpstr>TRADITIONAL FISHERIES MANAGEMENT </vt:lpstr>
      <vt:lpstr>PowerPoint Presentation</vt:lpstr>
      <vt:lpstr>TRADITIONAL FISHERIES MANAGEMENT</vt:lpstr>
      <vt:lpstr>TRADITIONAL FISHERIES MANAGEMENT</vt:lpstr>
    </vt:vector>
  </TitlesOfParts>
  <Company>Indigo Pacific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Rika Milne</dc:creator>
  <cp:lastModifiedBy>Rika Milne</cp:lastModifiedBy>
  <cp:revision>343</cp:revision>
  <cp:lastPrinted>2021-08-28T22:13:34Z</cp:lastPrinted>
  <dcterms:created xsi:type="dcterms:W3CDTF">2020-04-01T02:04:56Z</dcterms:created>
  <dcterms:modified xsi:type="dcterms:W3CDTF">2022-06-06T22:44:15Z</dcterms:modified>
</cp:coreProperties>
</file>