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9" r:id="rId3"/>
    <p:sldId id="333" r:id="rId4"/>
    <p:sldId id="260" r:id="rId5"/>
    <p:sldId id="417" r:id="rId6"/>
    <p:sldId id="263" r:id="rId7"/>
    <p:sldId id="335" r:id="rId8"/>
    <p:sldId id="267" r:id="rId9"/>
    <p:sldId id="281" r:id="rId10"/>
    <p:sldId id="310" r:id="rId11"/>
    <p:sldId id="317" r:id="rId12"/>
    <p:sldId id="293" r:id="rId13"/>
    <p:sldId id="274" r:id="rId14"/>
    <p:sldId id="314" r:id="rId15"/>
    <p:sldId id="266" r:id="rId16"/>
    <p:sldId id="258" r:id="rId17"/>
    <p:sldId id="269" r:id="rId18"/>
    <p:sldId id="309" r:id="rId19"/>
    <p:sldId id="294" r:id="rId20"/>
    <p:sldId id="304" r:id="rId21"/>
    <p:sldId id="307" r:id="rId22"/>
    <p:sldId id="283" r:id="rId23"/>
    <p:sldId id="287" r:id="rId24"/>
    <p:sldId id="288" r:id="rId25"/>
    <p:sldId id="296" r:id="rId26"/>
    <p:sldId id="297" r:id="rId27"/>
    <p:sldId id="295" r:id="rId28"/>
    <p:sldId id="316" r:id="rId29"/>
    <p:sldId id="298" r:id="rId30"/>
    <p:sldId id="299" r:id="rId31"/>
    <p:sldId id="301" r:id="rId32"/>
    <p:sldId id="300" r:id="rId33"/>
    <p:sldId id="271" r:id="rId34"/>
    <p:sldId id="280" r:id="rId35"/>
    <p:sldId id="284" r:id="rId36"/>
    <p:sldId id="328" r:id="rId37"/>
    <p:sldId id="329" r:id="rId38"/>
    <p:sldId id="330" r:id="rId39"/>
    <p:sldId id="331" r:id="rId40"/>
    <p:sldId id="332" r:id="rId41"/>
    <p:sldId id="323" r:id="rId42"/>
    <p:sldId id="324" r:id="rId43"/>
    <p:sldId id="325" r:id="rId44"/>
    <p:sldId id="326" r:id="rId45"/>
    <p:sldId id="327"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B194"/>
    <a:srgbClr val="005DAA"/>
    <a:srgbClr val="002E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D0910-4CDE-FF4F-8520-EA3172613E94}" v="4" dt="2024-05-19T07:53:07.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82" autoAdjust="0"/>
    <p:restoredTop sz="72205" autoAdjust="0"/>
  </p:normalViewPr>
  <p:slideViewPr>
    <p:cSldViewPr snapToGrid="0" snapToObjects="1">
      <p:cViewPr varScale="1">
        <p:scale>
          <a:sx n="84" d="100"/>
          <a:sy n="84" d="100"/>
        </p:scale>
        <p:origin x="200" y="560"/>
      </p:cViewPr>
      <p:guideLst>
        <p:guide orient="horz" pos="1620"/>
        <p:guide pos="2880"/>
      </p:guideLst>
    </p:cSldViewPr>
  </p:slideViewPr>
  <p:outlineViewPr>
    <p:cViewPr>
      <p:scale>
        <a:sx n="33" d="100"/>
        <a:sy n="33" d="100"/>
      </p:scale>
      <p:origin x="0" y="2724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13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a Milne" userId="d5d520ec-da04-4164-b1f6-43a48e255efa" providerId="ADAL" clId="{227D0910-4CDE-FF4F-8520-EA3172613E94}"/>
    <pc:docChg chg="modSld">
      <pc:chgData name="Rika Milne" userId="d5d520ec-da04-4164-b1f6-43a48e255efa" providerId="ADAL" clId="{227D0910-4CDE-FF4F-8520-EA3172613E94}" dt="2024-05-19T08:06:26.435" v="53"/>
      <pc:docMkLst>
        <pc:docMk/>
      </pc:docMkLst>
      <pc:sldChg chg="modNotesTx">
        <pc:chgData name="Rika Milne" userId="d5d520ec-da04-4164-b1f6-43a48e255efa" providerId="ADAL" clId="{227D0910-4CDE-FF4F-8520-EA3172613E94}" dt="2024-05-19T07:52:18.351" v="5" actId="113"/>
        <pc:sldMkLst>
          <pc:docMk/>
          <pc:sldMk cId="4009692256" sldId="287"/>
        </pc:sldMkLst>
      </pc:sldChg>
      <pc:sldChg chg="modNotesTx">
        <pc:chgData name="Rika Milne" userId="d5d520ec-da04-4164-b1f6-43a48e255efa" providerId="ADAL" clId="{227D0910-4CDE-FF4F-8520-EA3172613E94}" dt="2024-05-19T08:06:17.599" v="49" actId="20577"/>
        <pc:sldMkLst>
          <pc:docMk/>
          <pc:sldMk cId="1006736469" sldId="295"/>
        </pc:sldMkLst>
      </pc:sldChg>
      <pc:sldChg chg="modSp modNotesTx">
        <pc:chgData name="Rika Milne" userId="d5d520ec-da04-4164-b1f6-43a48e255efa" providerId="ADAL" clId="{227D0910-4CDE-FF4F-8520-EA3172613E94}" dt="2024-05-19T08:05:32.101" v="19"/>
        <pc:sldMkLst>
          <pc:docMk/>
          <pc:sldMk cId="1062442089" sldId="296"/>
        </pc:sldMkLst>
        <pc:spChg chg="mod">
          <ac:chgData name="Rika Milne" userId="d5d520ec-da04-4164-b1f6-43a48e255efa" providerId="ADAL" clId="{227D0910-4CDE-FF4F-8520-EA3172613E94}" dt="2024-05-19T07:53:07.470" v="9" actId="20577"/>
          <ac:spMkLst>
            <pc:docMk/>
            <pc:sldMk cId="1062442089" sldId="296"/>
            <ac:spMk id="3" creationId="{00000000-0000-0000-0000-000000000000}"/>
          </ac:spMkLst>
        </pc:spChg>
      </pc:sldChg>
      <pc:sldChg chg="modNotesTx">
        <pc:chgData name="Rika Milne" userId="d5d520ec-da04-4164-b1f6-43a48e255efa" providerId="ADAL" clId="{227D0910-4CDE-FF4F-8520-EA3172613E94}" dt="2024-05-19T08:06:08.296" v="47"/>
        <pc:sldMkLst>
          <pc:docMk/>
          <pc:sldMk cId="397404927" sldId="297"/>
        </pc:sldMkLst>
      </pc:sldChg>
      <pc:sldChg chg="modNotesTx">
        <pc:chgData name="Rika Milne" userId="d5d520ec-da04-4164-b1f6-43a48e255efa" providerId="ADAL" clId="{227D0910-4CDE-FF4F-8520-EA3172613E94}" dt="2024-05-19T08:06:26.435" v="53"/>
        <pc:sldMkLst>
          <pc:docMk/>
          <pc:sldMk cId="3138200028" sldId="316"/>
        </pc:sldMkLst>
      </pc:sldChg>
      <pc:sldChg chg="modNotesTx">
        <pc:chgData name="Rika Milne" userId="d5d520ec-da04-4164-b1f6-43a48e255efa" providerId="ADAL" clId="{227D0910-4CDE-FF4F-8520-EA3172613E94}" dt="2024-05-19T07:43:09.652" v="3" actId="2"/>
        <pc:sldMkLst>
          <pc:docMk/>
          <pc:sldMk cId="2591963818"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5/19/24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niwa.co.nz/fisheries/research-projects/determining-the-age-of-fish"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fisheries.govt.nz/dmsdocument/11950-the-status-of-new-zealands-fisheries-2019"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a:t>
            </a:fld>
            <a:endParaRPr lang="en-US" dirty="0"/>
          </a:p>
        </p:txBody>
      </p:sp>
    </p:spTree>
    <p:extLst>
      <p:ext uri="{BB962C8B-B14F-4D97-AF65-F5344CB8AC3E}">
        <p14:creationId xmlns:p14="http://schemas.microsoft.com/office/powerpoint/2010/main" val="358272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a:solidFill>
                  <a:srgbClr val="175EAA"/>
                </a:solidFill>
                <a:latin typeface="Arial"/>
                <a:cs typeface="Arial"/>
              </a:rPr>
              <a:t>TEACHER NOTES</a:t>
            </a:r>
            <a:endParaRPr lang="en-US">
              <a:latin typeface="Arial"/>
              <a:cs typeface="Arial"/>
            </a:endParaRPr>
          </a:p>
          <a:p>
            <a:endParaRPr lang="en-US">
              <a:solidFill>
                <a:srgbClr val="000000"/>
              </a:solidFill>
              <a:latin typeface="Arial"/>
              <a:cs typeface="Arial"/>
            </a:endParaRPr>
          </a:p>
          <a:p>
            <a:r>
              <a:rPr lang="en-US">
                <a:solidFill>
                  <a:srgbClr val="000000"/>
                </a:solidFill>
                <a:latin typeface="Arial"/>
                <a:cs typeface="Arial"/>
              </a:rPr>
              <a:t>For more information see the Overfishing and Sustainable fishing topic :]</a:t>
            </a:r>
            <a:endParaRPr lang="en-US" baseline="0">
              <a:solidFill>
                <a:srgbClr val="000000"/>
              </a:solidFill>
              <a:latin typeface="Arial"/>
              <a:cs typeface="Arial"/>
            </a:endParaRPr>
          </a:p>
          <a:p>
            <a:endParaRPr lang="en-US" baseline="0">
              <a:solidFill>
                <a:srgbClr val="000000"/>
              </a:solidFill>
              <a:latin typeface="Arial"/>
              <a:cs typeface="Arial"/>
            </a:endParaRPr>
          </a:p>
          <a:p>
            <a:r>
              <a:rPr lang="en-US" baseline="0">
                <a:solidFill>
                  <a:srgbClr val="000000"/>
                </a:solidFill>
                <a:latin typeface="Arial"/>
                <a:cs typeface="Arial"/>
              </a:rPr>
              <a:t>Start to define the difference between the concept of sustainable fishing (includes care for the ecosystem) and sustainable catch (the number of fish caught)</a:t>
            </a:r>
          </a:p>
          <a:p>
            <a:endParaRPr lang="en-US">
              <a:solidFill>
                <a:srgbClr val="000000"/>
              </a:solidFill>
              <a:latin typeface="Arial"/>
              <a:cs typeface="Arial"/>
            </a:endParaRPr>
          </a:p>
          <a:p>
            <a:endParaRPr lang="en-US">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10</a:t>
            </a:fld>
            <a:endParaRPr lang="en-US"/>
          </a:p>
        </p:txBody>
      </p:sp>
    </p:spTree>
    <p:extLst>
      <p:ext uri="{BB962C8B-B14F-4D97-AF65-F5344CB8AC3E}">
        <p14:creationId xmlns:p14="http://schemas.microsoft.com/office/powerpoint/2010/main" val="199795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57912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175EAA"/>
                </a:solidFill>
                <a:latin typeface="Arial"/>
                <a:cs typeface="Arial"/>
              </a:rPr>
              <a:t>TEACHER NOTES</a:t>
            </a:r>
            <a:endParaRPr lang="en-US" sz="1200" dirty="0">
              <a:latin typeface="Arial"/>
              <a:cs typeface="Arial"/>
            </a:endParaRPr>
          </a:p>
          <a:p>
            <a:endParaRPr lang="en-US" dirty="0">
              <a:solidFill>
                <a:srgbClr val="000000"/>
              </a:solidFill>
              <a:latin typeface="Arial"/>
              <a:cs typeface="Arial"/>
            </a:endParaRPr>
          </a:p>
          <a:p>
            <a:pPr marL="228600" indent="-228600">
              <a:buAutoNum type="arabicPeriod"/>
            </a:pPr>
            <a:r>
              <a:rPr lang="en-US" baseline="0" dirty="0">
                <a:solidFill>
                  <a:srgbClr val="000000"/>
                </a:solidFill>
                <a:latin typeface="Arial"/>
                <a:cs typeface="Arial"/>
              </a:rPr>
              <a:t>Invite a kaumātua or grandparent to visit and get them to talk about how fishing has changed over time and what measures have been used locally over time to ensure sustainable fishing.</a:t>
            </a:r>
          </a:p>
          <a:p>
            <a:pPr marL="228600" indent="-228600">
              <a:buAutoNum type="arabicPeriod"/>
            </a:pPr>
            <a:r>
              <a:rPr lang="en-US" baseline="0" dirty="0">
                <a:solidFill>
                  <a:srgbClr val="000000"/>
                </a:solidFill>
                <a:latin typeface="Arial"/>
                <a:cs typeface="Arial"/>
              </a:rPr>
              <a:t>Homework activity </a:t>
            </a:r>
            <a:r>
              <a:rPr lang="mr-IN" baseline="0" dirty="0">
                <a:solidFill>
                  <a:srgbClr val="000000"/>
                </a:solidFill>
                <a:latin typeface="Arial"/>
                <a:cs typeface="Arial"/>
              </a:rPr>
              <a:t>–</a:t>
            </a:r>
            <a:r>
              <a:rPr lang="en-US" baseline="0" dirty="0">
                <a:solidFill>
                  <a:srgbClr val="000000"/>
                </a:solidFill>
                <a:latin typeface="Arial"/>
                <a:cs typeface="Arial"/>
              </a:rPr>
              <a:t> learners interview a member of their whānau, family or community about their fishing practices (can adapt questions from this slide)</a:t>
            </a:r>
          </a:p>
          <a:p>
            <a:pPr marL="228600" indent="-228600">
              <a:buAutoNum type="arabicPeriod"/>
            </a:pPr>
            <a:r>
              <a:rPr lang="en-US" baseline="0" dirty="0">
                <a:solidFill>
                  <a:srgbClr val="000000"/>
                </a:solidFill>
                <a:latin typeface="Arial"/>
                <a:cs typeface="Arial"/>
              </a:rPr>
              <a:t>Learners share their own fishing stories or those from family, whānau or community to share</a:t>
            </a:r>
          </a:p>
          <a:p>
            <a:endParaRPr lang="en-US" dirty="0">
              <a:solidFill>
                <a:srgbClr val="000000"/>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000000"/>
                </a:solidFill>
                <a:latin typeface="Arial"/>
                <a:cs typeface="Arial"/>
              </a:rPr>
              <a:t>Start to define the difference between the concept of sustainable fishing (includes care for the ecosystem) and sustainable catch (the number of fish caught)</a:t>
            </a: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11</a:t>
            </a:fld>
            <a:endParaRPr lang="en-US" dirty="0"/>
          </a:p>
        </p:txBody>
      </p:sp>
    </p:spTree>
    <p:extLst>
      <p:ext uri="{BB962C8B-B14F-4D97-AF65-F5344CB8AC3E}">
        <p14:creationId xmlns:p14="http://schemas.microsoft.com/office/powerpoint/2010/main" val="199795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MetaPro-Normal"/>
                <a:cs typeface="MetaPro-Normal"/>
              </a:rPr>
              <a:t>TEACHER NOTES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12</a:t>
            </a:fld>
            <a:endParaRPr lang="en-US" dirty="0"/>
          </a:p>
        </p:txBody>
      </p:sp>
    </p:spTree>
    <p:extLst>
      <p:ext uri="{BB962C8B-B14F-4D97-AF65-F5344CB8AC3E}">
        <p14:creationId xmlns:p14="http://schemas.microsoft.com/office/powerpoint/2010/main" val="142313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sz="1400" dirty="0">
                <a:solidFill>
                  <a:srgbClr val="175EAA"/>
                </a:solidFill>
                <a:latin typeface="Arial"/>
                <a:cs typeface="Arial"/>
              </a:rPr>
              <a:t>TEACHER NOTES</a:t>
            </a:r>
            <a:endParaRPr lang="en-US" sz="1400" dirty="0">
              <a:latin typeface="Arial"/>
              <a:cs typeface="Arial"/>
            </a:endParaRPr>
          </a:p>
          <a:p>
            <a:pPr marL="171450" indent="-171450">
              <a:buFont typeface="Arial"/>
              <a:buChar char="•"/>
            </a:pPr>
            <a:r>
              <a:rPr lang="en-US" sz="1200" dirty="0">
                <a:latin typeface="Arial"/>
                <a:cs typeface="Arial"/>
              </a:rPr>
              <a:t>Film</a:t>
            </a:r>
            <a:r>
              <a:rPr lang="en-US" sz="1200" baseline="0" dirty="0">
                <a:latin typeface="Arial"/>
                <a:cs typeface="Arial"/>
              </a:rPr>
              <a:t> clips are cut sections from My Dad the Fisherman and can be found at: https://</a:t>
            </a:r>
            <a:r>
              <a:rPr lang="en-US" sz="1200" baseline="0" dirty="0" err="1">
                <a:latin typeface="Arial"/>
                <a:cs typeface="Arial"/>
              </a:rPr>
              <a:t>www.youtube.com</a:t>
            </a:r>
            <a:r>
              <a:rPr lang="en-US" sz="1200" baseline="0" dirty="0">
                <a:latin typeface="Arial"/>
                <a:cs typeface="Arial"/>
              </a:rPr>
              <a:t>/</a:t>
            </a:r>
            <a:r>
              <a:rPr lang="en-US" sz="1200" baseline="0" dirty="0" err="1">
                <a:latin typeface="Arial"/>
                <a:cs typeface="Arial"/>
              </a:rPr>
              <a:t>watch?v</a:t>
            </a:r>
            <a:r>
              <a:rPr lang="en-US" sz="1200" baseline="0" dirty="0">
                <a:latin typeface="Arial"/>
                <a:cs typeface="Arial"/>
              </a:rPr>
              <a:t>=OIsA8xQ7WbQ</a:t>
            </a:r>
          </a:p>
          <a:p>
            <a:pPr marL="171450" indent="-171450">
              <a:buFont typeface="Arial"/>
              <a:buChar char="•"/>
            </a:pPr>
            <a:r>
              <a:rPr lang="en-US" sz="1200" b="1" dirty="0">
                <a:latin typeface="Arial"/>
                <a:cs typeface="Arial"/>
              </a:rPr>
              <a:t>NOTE.</a:t>
            </a:r>
            <a:r>
              <a:rPr lang="en-US" sz="1200" b="1" baseline="0" dirty="0">
                <a:latin typeface="Arial"/>
                <a:cs typeface="Arial"/>
              </a:rPr>
              <a:t> </a:t>
            </a:r>
            <a:r>
              <a:rPr lang="en-US" sz="1200" baseline="0" dirty="0">
                <a:latin typeface="Arial"/>
                <a:cs typeface="Arial"/>
              </a:rPr>
              <a:t>These film clips can take a long time to download (up to 30 minutes) so best to download prior to class!</a:t>
            </a:r>
            <a:endParaRPr lang="en-US" dirty="0">
              <a:solidFill>
                <a:srgbClr val="175EAA"/>
              </a:solidFill>
              <a:latin typeface="Arial"/>
              <a:cs typeface="Arial"/>
            </a:endParaRPr>
          </a:p>
          <a:p>
            <a:endParaRPr lang="en-US" baseline="0" dirty="0">
              <a:latin typeface="Arial"/>
              <a:cs typeface="Arial"/>
            </a:endParaRPr>
          </a:p>
          <a:p>
            <a:r>
              <a:rPr lang="en-US" baseline="0" dirty="0">
                <a:solidFill>
                  <a:srgbClr val="175EAA"/>
                </a:solidFill>
                <a:latin typeface="Arial"/>
                <a:cs typeface="Arial"/>
              </a:rPr>
              <a:t>MAHI / ACTIVITY</a:t>
            </a:r>
          </a:p>
          <a:p>
            <a:pPr marL="171450" indent="-171450">
              <a:buFont typeface="Arial"/>
              <a:buChar char="•"/>
            </a:pPr>
            <a:r>
              <a:rPr lang="en-US" sz="1100" baseline="0" dirty="0">
                <a:latin typeface="Arial"/>
                <a:cs typeface="Arial"/>
              </a:rPr>
              <a:t>Estimated time to complete is 20+ minutes</a:t>
            </a:r>
          </a:p>
          <a:p>
            <a:pPr marL="171450" indent="-171450">
              <a:buFont typeface="Arial"/>
              <a:buChar char="•"/>
            </a:pPr>
            <a:r>
              <a:rPr lang="en-US" sz="1100" baseline="0" dirty="0">
                <a:latin typeface="Arial"/>
                <a:cs typeface="Arial"/>
              </a:rPr>
              <a:t>Use concept cards or the Kahoot quiz to reinforce key learning </a:t>
            </a:r>
          </a:p>
          <a:p>
            <a:pPr marL="171450" indent="-171450">
              <a:buFont typeface="Arial"/>
              <a:buChar char="•"/>
            </a:pPr>
            <a:r>
              <a:rPr lang="en-US" sz="1100" baseline="0" dirty="0">
                <a:latin typeface="Arial"/>
                <a:cs typeface="Arial"/>
              </a:rPr>
              <a:t>See Sustainable Fishing Concept Cards for extension activities</a:t>
            </a:r>
          </a:p>
          <a:p>
            <a:endParaRPr lang="en-US" dirty="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Arial"/>
                <a:cs typeface="Arial"/>
              </a:rPr>
              <a:t>HOW TO PLAY KAHOOT</a:t>
            </a:r>
            <a:endParaRPr lang="en-US" sz="1200" b="0" baseline="0" dirty="0">
              <a:solidFill>
                <a:srgbClr val="175EAA"/>
              </a:solidFill>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Arial"/>
                <a:cs typeface="Arial"/>
              </a:rPr>
              <a:t>Connect a device to a projector or screen in front of the classroom.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Arial"/>
                <a:cs typeface="Arial"/>
              </a:rPr>
              <a:t>Navigate to the game called </a:t>
            </a:r>
            <a:r>
              <a:rPr lang="en-US" sz="1100" b="1" baseline="0" dirty="0">
                <a:latin typeface="Arial"/>
                <a:cs typeface="Arial"/>
              </a:rPr>
              <a:t>Marine Stewardship Council NZ Sustainable Fishing Concepts </a:t>
            </a:r>
            <a:r>
              <a:rPr lang="en-US" sz="1100" b="0" baseline="0" dirty="0">
                <a:latin typeface="Arial"/>
                <a:cs typeface="Arial"/>
              </a:rPr>
              <a:t>via the Kahoot page https://</a:t>
            </a:r>
            <a:r>
              <a:rPr lang="en-US" sz="1100" b="0" baseline="0" dirty="0" err="1">
                <a:latin typeface="Arial"/>
                <a:cs typeface="Arial"/>
              </a:rPr>
              <a:t>www.msc.org</a:t>
            </a:r>
            <a:r>
              <a:rPr lang="en-US" sz="1100" b="0" baseline="0" dirty="0">
                <a:latin typeface="Arial"/>
                <a:cs typeface="Arial"/>
              </a:rPr>
              <a:t>/</a:t>
            </a:r>
            <a:r>
              <a:rPr lang="en-US" sz="1100" b="0" baseline="0" dirty="0" err="1">
                <a:latin typeface="Arial"/>
                <a:cs typeface="Arial"/>
              </a:rPr>
              <a:t>en</a:t>
            </a:r>
            <a:r>
              <a:rPr lang="en-US" sz="1100" b="0" baseline="0" dirty="0">
                <a:latin typeface="Arial"/>
                <a:cs typeface="Arial"/>
              </a:rPr>
              <a:t>-au/for-teachers/ocean-literacy/new-</a:t>
            </a:r>
            <a:r>
              <a:rPr lang="en-US" sz="1100" b="0" baseline="0" dirty="0" err="1">
                <a:latin typeface="Arial"/>
                <a:cs typeface="Arial"/>
              </a:rPr>
              <a:t>zealand</a:t>
            </a:r>
            <a:r>
              <a:rPr lang="en-US" sz="1100" b="0" baseline="0" dirty="0">
                <a:latin typeface="Arial"/>
                <a:cs typeface="Arial"/>
              </a:rPr>
              <a:t>-education-curriculum/</a:t>
            </a:r>
            <a:r>
              <a:rPr lang="en-US" sz="1100" b="0" baseline="0" dirty="0" err="1">
                <a:latin typeface="Arial"/>
                <a:cs typeface="Arial"/>
              </a:rPr>
              <a:t>kahoot</a:t>
            </a:r>
            <a:r>
              <a:rPr lang="en-US" sz="1100" b="0" baseline="0" dirty="0">
                <a:latin typeface="Arial"/>
                <a:cs typeface="Arial"/>
              </a:rPr>
              <a:t>-quizzes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Arial"/>
                <a:cs typeface="Arial"/>
              </a:rPr>
              <a:t>Select settings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Arial"/>
                <a:cs typeface="Arial"/>
              </a:rPr>
              <a:t>At </a:t>
            </a:r>
            <a:r>
              <a:rPr lang="en-US" sz="1100" b="0" baseline="0" dirty="0" err="1">
                <a:latin typeface="Arial"/>
                <a:cs typeface="Arial"/>
              </a:rPr>
              <a:t>Kahoot.it</a:t>
            </a:r>
            <a:r>
              <a:rPr lang="en-US" sz="1100" b="0" baseline="0" dirty="0">
                <a:latin typeface="Arial"/>
                <a:cs typeface="Arial"/>
              </a:rPr>
              <a:t>, learners enter game-pin and nickname on their own devices (phone, tablet, or computer).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Arial"/>
                <a:cs typeface="Arial"/>
              </a:rPr>
              <a:t>Press “Start now”. The fun begins!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Arial"/>
                <a:cs typeface="Arial"/>
              </a:rPr>
              <a:t>Learners answer questions on their own devices by selecting one of the four answer buttons.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Arial"/>
                <a:cs typeface="Arial"/>
              </a:rPr>
              <a:t>See additional instructions, options, and how to make your own Kahoot at: https://</a:t>
            </a:r>
            <a:r>
              <a:rPr lang="en-US" sz="1100" b="0" baseline="0" dirty="0" err="1">
                <a:latin typeface="Arial"/>
                <a:cs typeface="Arial"/>
              </a:rPr>
              <a:t>kahoot.com</a:t>
            </a:r>
            <a:endParaRPr lang="en-US" sz="1100" b="0" baseline="0" dirty="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a:solidFill>
                  <a:srgbClr val="175EAA"/>
                </a:solidFill>
                <a:latin typeface="Arial"/>
                <a:cs typeface="Arial"/>
              </a:rPr>
              <a:t>TEACHER NOTES</a:t>
            </a:r>
            <a:endParaRPr lang="en-US">
              <a:latin typeface="Arial"/>
              <a:cs typeface="Arial"/>
            </a:endParaRPr>
          </a:p>
          <a:p>
            <a:endParaRPr lang="en-US">
              <a:latin typeface="Arial"/>
              <a:cs typeface="Arial"/>
            </a:endParaRPr>
          </a:p>
          <a:p>
            <a:r>
              <a:rPr lang="en-US">
                <a:latin typeface="Arial"/>
                <a:cs typeface="Arial"/>
              </a:rPr>
              <a:t>Film clip URL is:</a:t>
            </a:r>
            <a:r>
              <a:rPr lang="en-US" baseline="0">
                <a:latin typeface="Arial"/>
                <a:cs typeface="Arial"/>
              </a:rPr>
              <a:t> https://</a:t>
            </a:r>
            <a:r>
              <a:rPr lang="en-US" baseline="0" err="1">
                <a:latin typeface="Arial"/>
                <a:cs typeface="Arial"/>
              </a:rPr>
              <a:t>www.youtube.com</a:t>
            </a:r>
            <a:r>
              <a:rPr lang="en-US" baseline="0">
                <a:latin typeface="Arial"/>
                <a:cs typeface="Arial"/>
              </a:rPr>
              <a:t>/</a:t>
            </a:r>
            <a:r>
              <a:rPr lang="en-US" baseline="0" err="1">
                <a:latin typeface="Arial"/>
                <a:cs typeface="Arial"/>
              </a:rPr>
              <a:t>watch?time_continue</a:t>
            </a:r>
            <a:r>
              <a:rPr lang="en-US" baseline="0">
                <a:latin typeface="Arial"/>
                <a:cs typeface="Arial"/>
              </a:rPr>
              <a:t>=1&amp;v=qEE3iUIbm7U&amp;feature=</a:t>
            </a:r>
            <a:r>
              <a:rPr lang="en-US" baseline="0" err="1">
                <a:latin typeface="Arial"/>
                <a:cs typeface="Arial"/>
              </a:rPr>
              <a:t>emb_logo</a:t>
            </a:r>
            <a:endParaRPr lang="en-US" baseline="0">
              <a:latin typeface="Arial"/>
              <a:cs typeface="Arial"/>
            </a:endParaRPr>
          </a:p>
          <a:p>
            <a:endParaRPr lang="en-US">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14</a:t>
            </a:fld>
            <a:endParaRPr lang="en-US"/>
          </a:p>
        </p:txBody>
      </p:sp>
    </p:spTree>
    <p:extLst>
      <p:ext uri="{BB962C8B-B14F-4D97-AF65-F5344CB8AC3E}">
        <p14:creationId xmlns:p14="http://schemas.microsoft.com/office/powerpoint/2010/main" val="1423139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a:solidFill>
                  <a:srgbClr val="175EAA"/>
                </a:solidFill>
                <a:latin typeface="Arial"/>
                <a:cs typeface="Arial"/>
              </a:rPr>
              <a:t>TEACHER </a:t>
            </a:r>
            <a:r>
              <a:rPr lang="en-US" sz="1200">
                <a:solidFill>
                  <a:srgbClr val="005DAA"/>
                </a:solidFill>
                <a:latin typeface="Arial"/>
                <a:cs typeface="Arial"/>
              </a:rPr>
              <a:t>NOTES</a:t>
            </a:r>
            <a:endParaRPr lang="en-US">
              <a:solidFill>
                <a:srgbClr val="005DAA"/>
              </a:solidFill>
              <a:latin typeface="Arial"/>
              <a:cs typeface="Arial"/>
            </a:endParaRPr>
          </a:p>
          <a:p>
            <a:endParaRPr lang="en-US">
              <a:latin typeface="Arial"/>
              <a:cs typeface="Arial"/>
            </a:endParaRPr>
          </a:p>
          <a:p>
            <a:r>
              <a:rPr lang="en-US">
                <a:latin typeface="Arial"/>
                <a:cs typeface="Arial"/>
              </a:rPr>
              <a:t>Film URL: https://</a:t>
            </a:r>
            <a:r>
              <a:rPr lang="en-US" err="1">
                <a:latin typeface="Arial"/>
                <a:cs typeface="Arial"/>
              </a:rPr>
              <a:t>www.youtube.com</a:t>
            </a:r>
            <a:r>
              <a:rPr lang="en-US">
                <a:latin typeface="Arial"/>
                <a:cs typeface="Arial"/>
              </a:rPr>
              <a:t>/</a:t>
            </a:r>
            <a:r>
              <a:rPr lang="en-US" err="1">
                <a:latin typeface="Arial"/>
                <a:cs typeface="Arial"/>
              </a:rPr>
              <a:t>watch?v</a:t>
            </a:r>
            <a:r>
              <a:rPr lang="en-US">
                <a:latin typeface="Arial"/>
                <a:cs typeface="Arial"/>
              </a:rPr>
              <a:t>=</a:t>
            </a:r>
            <a:r>
              <a:rPr lang="en-US" err="1">
                <a:latin typeface="Arial"/>
                <a:cs typeface="Arial"/>
              </a:rPr>
              <a:t>EhosdSmvWrI</a:t>
            </a:r>
            <a:endParaRPr lang="en-US">
              <a:latin typeface="Arial"/>
              <a:cs typeface="Arial"/>
            </a:endParaRPr>
          </a:p>
          <a:p>
            <a:endParaRPr lang="en-US">
              <a:latin typeface="Arial"/>
              <a:cs typeface="Arial"/>
            </a:endParaRPr>
          </a:p>
          <a:p>
            <a:r>
              <a:rPr lang="en-US">
                <a:solidFill>
                  <a:srgbClr val="005DAA"/>
                </a:solidFill>
                <a:latin typeface="Arial"/>
                <a:cs typeface="Arial"/>
              </a:rPr>
              <a:t>MAHI / ACTIVITY</a:t>
            </a:r>
          </a:p>
          <a:p>
            <a:endParaRPr lang="en-US">
              <a:latin typeface="Arial"/>
              <a:cs typeface="Arial"/>
            </a:endParaRPr>
          </a:p>
          <a:p>
            <a:r>
              <a:rPr lang="en-US">
                <a:latin typeface="Arial"/>
                <a:cs typeface="Arial"/>
              </a:rPr>
              <a:t>Answers</a:t>
            </a:r>
            <a:r>
              <a:rPr lang="en-US" baseline="0">
                <a:latin typeface="Arial"/>
                <a:cs typeface="Arial"/>
              </a:rPr>
              <a:t> on slide after next</a:t>
            </a:r>
            <a:endParaRPr lang="en-US">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15</a:t>
            </a:fld>
            <a:endParaRPr lang="en-US"/>
          </a:p>
        </p:txBody>
      </p:sp>
    </p:spTree>
    <p:extLst>
      <p:ext uri="{BB962C8B-B14F-4D97-AF65-F5344CB8AC3E}">
        <p14:creationId xmlns:p14="http://schemas.microsoft.com/office/powerpoint/2010/main" val="3092185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57912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a:solidFill>
                  <a:srgbClr val="175EAA"/>
                </a:solidFill>
                <a:latin typeface="Arial"/>
                <a:cs typeface="Arial"/>
              </a:rPr>
              <a:t>TEACHER NOTES</a:t>
            </a:r>
            <a:endParaRPr lang="en-US">
              <a:solidFill>
                <a:srgbClr val="175EAA"/>
              </a:solidFill>
              <a:latin typeface="Arial"/>
              <a:cs typeface="Arial"/>
            </a:endParaRPr>
          </a:p>
          <a:p>
            <a:endParaRPr lang="en-US">
              <a:latin typeface="Arial"/>
              <a:cs typeface="Arial"/>
            </a:endParaRPr>
          </a:p>
          <a:p>
            <a:r>
              <a:rPr lang="en-US">
                <a:latin typeface="Arial"/>
                <a:cs typeface="Arial"/>
              </a:rPr>
              <a:t>Answers</a:t>
            </a:r>
            <a:r>
              <a:rPr lang="en-US" baseline="0">
                <a:latin typeface="Arial"/>
                <a:cs typeface="Arial"/>
              </a:rPr>
              <a:t> on next slide :]</a:t>
            </a:r>
            <a:endParaRPr lang="en-US">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16</a:t>
            </a:fld>
            <a:endParaRPr lang="en-US"/>
          </a:p>
        </p:txBody>
      </p:sp>
    </p:spTree>
    <p:extLst>
      <p:ext uri="{BB962C8B-B14F-4D97-AF65-F5344CB8AC3E}">
        <p14:creationId xmlns:p14="http://schemas.microsoft.com/office/powerpoint/2010/main" val="2015748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a:solidFill>
                  <a:srgbClr val="175EAA"/>
                </a:solidFill>
                <a:latin typeface="MetaPro-Normal"/>
                <a:cs typeface="MetaPro-Normal"/>
              </a:rPr>
              <a:t>TEACHER NOTES</a:t>
            </a:r>
            <a:endParaRPr lang="en-US"/>
          </a:p>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17</a:t>
            </a:fld>
            <a:endParaRPr lang="en-US"/>
          </a:p>
        </p:txBody>
      </p:sp>
    </p:spTree>
    <p:extLst>
      <p:ext uri="{BB962C8B-B14F-4D97-AF65-F5344CB8AC3E}">
        <p14:creationId xmlns:p14="http://schemas.microsoft.com/office/powerpoint/2010/main" val="4100477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5791200" cy="4114800"/>
          </a:xfrm>
        </p:spPr>
        <p:txBody>
          <a:bodyPr/>
          <a:lstStyle/>
          <a:p>
            <a:pPr>
              <a:defRPr/>
            </a:pPr>
            <a:r>
              <a:rPr lang="en-US">
                <a:solidFill>
                  <a:srgbClr val="175EAA"/>
                </a:solidFill>
                <a:latin typeface="Arial"/>
                <a:cs typeface="Arial"/>
              </a:rPr>
              <a:t>TEACHER</a:t>
            </a:r>
            <a:r>
              <a:rPr lang="en-US">
                <a:solidFill>
                  <a:srgbClr val="175EAA"/>
                </a:solidFill>
                <a:latin typeface="MetaPro-Normal"/>
                <a:cs typeface="MetaPro-Normal"/>
              </a:rPr>
              <a:t> NOTES</a:t>
            </a:r>
            <a:endParaRPr lang="en-US"/>
          </a:p>
          <a:p>
            <a:endParaRPr lang="en-US" sz="1100"/>
          </a:p>
        </p:txBody>
      </p:sp>
      <p:sp>
        <p:nvSpPr>
          <p:cNvPr id="4" name="Slide Number Placeholder 3"/>
          <p:cNvSpPr>
            <a:spLocks noGrp="1"/>
          </p:cNvSpPr>
          <p:nvPr>
            <p:ph type="sldNum" sz="quarter" idx="10"/>
          </p:nvPr>
        </p:nvSpPr>
        <p:spPr/>
        <p:txBody>
          <a:bodyPr/>
          <a:lstStyle/>
          <a:p>
            <a:fld id="{36961C54-CE56-C942-86C7-3C671D5B96FC}" type="slidenum">
              <a:rPr lang="en-US" smtClean="0"/>
              <a:t>18</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a:solidFill>
                  <a:srgbClr val="175EAA"/>
                </a:solidFill>
                <a:latin typeface="Arial"/>
                <a:cs typeface="Arial"/>
              </a:rPr>
              <a:t>TEACHER NOTES</a:t>
            </a:r>
            <a:endParaRPr lang="en-US">
              <a:latin typeface="Arial"/>
              <a:cs typeface="Arial"/>
            </a:endParaRPr>
          </a:p>
          <a:p>
            <a:endParaRPr lang="en-US" sz="1100">
              <a:latin typeface="Arial"/>
              <a:cs typeface="Arial"/>
            </a:endParaRPr>
          </a:p>
          <a:p>
            <a:pPr>
              <a:spcBef>
                <a:spcPts val="300"/>
              </a:spcBef>
              <a:spcAft>
                <a:spcPts val="300"/>
              </a:spcAft>
            </a:pPr>
            <a:r>
              <a:rPr lang="en-AU" sz="1100" noProof="0">
                <a:latin typeface="Arial"/>
                <a:cs typeface="Arial"/>
              </a:rPr>
              <a:t>How a fish stock grows and shrinks over time is controlled by births, migrations in and out of the fishery, and deaths.</a:t>
            </a:r>
          </a:p>
          <a:p>
            <a:pPr>
              <a:spcBef>
                <a:spcPts val="300"/>
              </a:spcBef>
              <a:spcAft>
                <a:spcPts val="300"/>
              </a:spcAft>
            </a:pPr>
            <a:endParaRPr lang="en-AU" sz="1100" noProof="0">
              <a:latin typeface="Arial"/>
              <a:cs typeface="Arial"/>
            </a:endParaRPr>
          </a:p>
          <a:p>
            <a:pPr>
              <a:spcBef>
                <a:spcPts val="300"/>
              </a:spcBef>
              <a:spcAft>
                <a:spcPts val="300"/>
              </a:spcAft>
            </a:pPr>
            <a:r>
              <a:rPr lang="en-AU" sz="1100" noProof="0">
                <a:latin typeface="Arial"/>
                <a:cs typeface="Arial"/>
              </a:rPr>
              <a:t>This information can show how much fish can be caught without overfishing</a:t>
            </a:r>
          </a:p>
          <a:p>
            <a:pPr>
              <a:spcBef>
                <a:spcPts val="300"/>
              </a:spcBef>
              <a:spcAft>
                <a:spcPts val="300"/>
              </a:spcAft>
            </a:pPr>
            <a:r>
              <a:rPr lang="en-AU" sz="1100" noProof="0">
                <a:latin typeface="Arial"/>
                <a:cs typeface="Arial"/>
              </a:rPr>
              <a:t>This scientific calculation is called the </a:t>
            </a:r>
            <a:r>
              <a:rPr lang="en-AU" sz="1100" b="1" noProof="0">
                <a:latin typeface="Arial"/>
                <a:cs typeface="Arial"/>
              </a:rPr>
              <a:t>maximum sustainable yield</a:t>
            </a:r>
          </a:p>
          <a:p>
            <a:endParaRPr lang="en-US" sz="1100">
              <a:latin typeface="Arial"/>
              <a:cs typeface="Arial"/>
            </a:endParaRPr>
          </a:p>
          <a:p>
            <a:r>
              <a:rPr lang="en-US" sz="1100">
                <a:latin typeface="Arial"/>
                <a:cs typeface="Arial"/>
              </a:rPr>
              <a:t>Could also explain using a</a:t>
            </a:r>
            <a:r>
              <a:rPr lang="en-US" sz="1100" baseline="0">
                <a:latin typeface="Arial"/>
                <a:cs typeface="Arial"/>
              </a:rPr>
              <a:t> bath tub analogy: Tap of water is births and in-migration. Deaths and out migration is drain. Water level is population at any given moment. </a:t>
            </a:r>
            <a:endParaRPr lang="en-US" sz="110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19</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2</a:t>
            </a:fld>
            <a:endParaRPr lang="en-US" dirty="0"/>
          </a:p>
        </p:txBody>
      </p:sp>
    </p:spTree>
    <p:extLst>
      <p:ext uri="{BB962C8B-B14F-4D97-AF65-F5344CB8AC3E}">
        <p14:creationId xmlns:p14="http://schemas.microsoft.com/office/powerpoint/2010/main" val="3245551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a:solidFill>
                  <a:srgbClr val="175EAA"/>
                </a:solidFill>
                <a:latin typeface="Arial"/>
                <a:cs typeface="Arial"/>
              </a:rPr>
              <a:t>TEACHER NOTES</a:t>
            </a:r>
            <a:endParaRPr lang="en-US">
              <a:latin typeface="Arial"/>
              <a:cs typeface="Arial"/>
            </a:endParaRPr>
          </a:p>
          <a:p>
            <a:endParaRPr lang="en-US" sz="1100">
              <a:latin typeface="Arial"/>
              <a:cs typeface="Arial"/>
            </a:endParaRPr>
          </a:p>
          <a:p>
            <a:pPr>
              <a:spcBef>
                <a:spcPts val="300"/>
              </a:spcBef>
              <a:spcAft>
                <a:spcPts val="300"/>
              </a:spcAft>
            </a:pPr>
            <a:r>
              <a:rPr lang="en-AU" sz="1100" noProof="0">
                <a:latin typeface="Arial"/>
                <a:cs typeface="Arial"/>
              </a:rPr>
              <a:t>How a fish population grows and shrinks over time is controlled by births, migrations in and out of the fishery, and deaths</a:t>
            </a:r>
          </a:p>
          <a:p>
            <a:pPr>
              <a:spcBef>
                <a:spcPts val="300"/>
              </a:spcBef>
              <a:spcAft>
                <a:spcPts val="300"/>
              </a:spcAft>
            </a:pPr>
            <a:r>
              <a:rPr lang="en-AU" sz="1100" noProof="0">
                <a:latin typeface="Arial"/>
                <a:cs typeface="Arial"/>
              </a:rPr>
              <a:t>This information can show how much fish can be caught without overfishing</a:t>
            </a:r>
          </a:p>
          <a:p>
            <a:pPr>
              <a:spcBef>
                <a:spcPts val="300"/>
              </a:spcBef>
              <a:spcAft>
                <a:spcPts val="300"/>
              </a:spcAft>
            </a:pPr>
            <a:r>
              <a:rPr lang="en-AU" sz="1100" noProof="0">
                <a:latin typeface="Arial"/>
                <a:cs typeface="Arial"/>
              </a:rPr>
              <a:t>This scientific calculation is called the </a:t>
            </a:r>
            <a:r>
              <a:rPr lang="en-AU" sz="1100" b="1" noProof="0">
                <a:latin typeface="Arial"/>
                <a:cs typeface="Arial"/>
              </a:rPr>
              <a:t>maximum sustainable yield</a:t>
            </a:r>
          </a:p>
          <a:p>
            <a:pPr>
              <a:spcBef>
                <a:spcPts val="300"/>
              </a:spcBef>
              <a:spcAft>
                <a:spcPts val="300"/>
              </a:spcAft>
            </a:pPr>
            <a:endParaRPr lang="en-AU" sz="1100" noProof="0">
              <a:latin typeface="Arial"/>
              <a:cs typeface="Arial"/>
            </a:endParaRPr>
          </a:p>
          <a:p>
            <a:pPr>
              <a:spcBef>
                <a:spcPts val="300"/>
              </a:spcBef>
              <a:spcAft>
                <a:spcPts val="300"/>
              </a:spcAft>
            </a:pPr>
            <a:r>
              <a:rPr lang="en-AU" sz="1100" noProof="0">
                <a:latin typeface="Arial"/>
                <a:cs typeface="Arial"/>
              </a:rPr>
              <a:t>Completed</a:t>
            </a:r>
            <a:r>
              <a:rPr lang="en-AU" sz="1100" baseline="0" noProof="0">
                <a:latin typeface="Arial"/>
                <a:cs typeface="Arial"/>
              </a:rPr>
              <a:t> diagram is on next slide</a:t>
            </a:r>
            <a:endParaRPr lang="en-AU" sz="1100" noProof="0">
              <a:latin typeface="Arial"/>
              <a:cs typeface="Arial"/>
            </a:endParaRPr>
          </a:p>
          <a:p>
            <a:endParaRPr lang="en-US" sz="110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20</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a:solidFill>
                  <a:srgbClr val="175EAA"/>
                </a:solidFill>
                <a:latin typeface="Arial"/>
                <a:cs typeface="Arial"/>
              </a:rPr>
              <a:t>TEACHER NOTES</a:t>
            </a:r>
            <a:endParaRPr lang="en-US">
              <a:latin typeface="Arial"/>
              <a:cs typeface="Arial"/>
            </a:endParaRPr>
          </a:p>
          <a:p>
            <a:endParaRPr lang="en-US" sz="1100">
              <a:latin typeface="Arial"/>
              <a:cs typeface="Arial"/>
            </a:endParaRPr>
          </a:p>
          <a:p>
            <a:pPr>
              <a:spcBef>
                <a:spcPts val="300"/>
              </a:spcBef>
              <a:spcAft>
                <a:spcPts val="300"/>
              </a:spcAft>
            </a:pPr>
            <a:r>
              <a:rPr lang="en-AU" sz="1100" noProof="0">
                <a:latin typeface="Arial"/>
                <a:cs typeface="Arial"/>
              </a:rPr>
              <a:t>How a fish stock</a:t>
            </a:r>
            <a:r>
              <a:rPr lang="en-AU" sz="1100" baseline="0" noProof="0">
                <a:latin typeface="Arial"/>
                <a:cs typeface="Arial"/>
              </a:rPr>
              <a:t> </a:t>
            </a:r>
            <a:r>
              <a:rPr lang="en-AU" sz="1100" noProof="0">
                <a:latin typeface="Arial"/>
                <a:cs typeface="Arial"/>
              </a:rPr>
              <a:t>grows and shrinks over time is controlled by births, migrations in and out of the fishery, and deaths</a:t>
            </a:r>
          </a:p>
          <a:p>
            <a:pPr>
              <a:spcBef>
                <a:spcPts val="300"/>
              </a:spcBef>
              <a:spcAft>
                <a:spcPts val="300"/>
              </a:spcAft>
            </a:pPr>
            <a:r>
              <a:rPr lang="en-AU" sz="1100" noProof="0">
                <a:latin typeface="Arial"/>
                <a:cs typeface="Arial"/>
              </a:rPr>
              <a:t>This information can show how much fish can be caught without overfishing</a:t>
            </a:r>
          </a:p>
          <a:p>
            <a:pPr>
              <a:spcBef>
                <a:spcPts val="300"/>
              </a:spcBef>
              <a:spcAft>
                <a:spcPts val="300"/>
              </a:spcAft>
            </a:pPr>
            <a:r>
              <a:rPr lang="en-AU" sz="1100" noProof="0">
                <a:latin typeface="Arial"/>
                <a:cs typeface="Arial"/>
              </a:rPr>
              <a:t>This scientific calculation is called the </a:t>
            </a:r>
            <a:r>
              <a:rPr lang="en-AU" sz="1100" b="1" noProof="0">
                <a:latin typeface="Arial"/>
                <a:cs typeface="Arial"/>
              </a:rPr>
              <a:t>maximum sustainable yield</a:t>
            </a:r>
          </a:p>
          <a:p>
            <a:pPr>
              <a:spcBef>
                <a:spcPts val="300"/>
              </a:spcBef>
              <a:spcAft>
                <a:spcPts val="300"/>
              </a:spcAft>
            </a:pPr>
            <a:endParaRPr lang="en-AU" sz="1100" noProof="0">
              <a:latin typeface="Arial"/>
              <a:cs typeface="Arial"/>
            </a:endParaRPr>
          </a:p>
          <a:p>
            <a:endParaRPr lang="en-US" sz="110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21</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399"/>
            <a:ext cx="6096000" cy="4341813"/>
          </a:xfrm>
        </p:spPr>
        <p:txBody>
          <a:bodyPr/>
          <a:lstStyle/>
          <a:p>
            <a:pPr>
              <a:defRPr/>
            </a:pPr>
            <a:r>
              <a:rPr lang="en-US" b="0">
                <a:solidFill>
                  <a:srgbClr val="175EAA"/>
                </a:solidFill>
                <a:latin typeface="Arial"/>
                <a:cs typeface="Arial"/>
              </a:rPr>
              <a:t>TEACHER NOTES</a:t>
            </a:r>
            <a:endParaRPr lang="en-US" b="0">
              <a:latin typeface="Arial"/>
              <a:cs typeface="Arial"/>
            </a:endParaRPr>
          </a:p>
          <a:p>
            <a:endParaRPr lang="en-US" sz="1100" b="1">
              <a:latin typeface="Arial"/>
              <a:cs typeface="Arial"/>
            </a:endParaRPr>
          </a:p>
          <a:p>
            <a:r>
              <a:rPr lang="en-US" sz="1100" b="1">
                <a:solidFill>
                  <a:srgbClr val="005DAA"/>
                </a:solidFill>
                <a:latin typeface="Arial"/>
                <a:cs typeface="Arial"/>
              </a:rPr>
              <a:t>HE</a:t>
            </a:r>
            <a:r>
              <a:rPr lang="en-US" sz="1100" b="1" baseline="0">
                <a:solidFill>
                  <a:srgbClr val="005DAA"/>
                </a:solidFill>
                <a:latin typeface="Arial"/>
                <a:cs typeface="Arial"/>
              </a:rPr>
              <a:t> PĀTAI / CONSIDER THIS</a:t>
            </a:r>
            <a:endParaRPr lang="en-US" sz="1100" b="1">
              <a:latin typeface="Arial"/>
              <a:cs typeface="Arial"/>
            </a:endParaRPr>
          </a:p>
          <a:p>
            <a:r>
              <a:rPr lang="en-US" sz="1100">
                <a:latin typeface="Arial"/>
                <a:cs typeface="Arial"/>
              </a:rPr>
              <a:t>1. Dotted line is</a:t>
            </a:r>
            <a:r>
              <a:rPr lang="en-US" sz="1100" baseline="0">
                <a:latin typeface="Arial"/>
                <a:cs typeface="Arial"/>
              </a:rPr>
              <a:t> indicative of maximum sustainable yield</a:t>
            </a:r>
          </a:p>
          <a:p>
            <a:r>
              <a:rPr lang="en-US" sz="1100" baseline="0">
                <a:latin typeface="Arial"/>
                <a:cs typeface="Arial"/>
              </a:rPr>
              <a:t>Curved line shows stock of fish </a:t>
            </a:r>
            <a:r>
              <a:rPr lang="mr-IN" sz="1100" baseline="0">
                <a:latin typeface="Arial"/>
                <a:cs typeface="Arial"/>
              </a:rPr>
              <a:t>–</a:t>
            </a:r>
            <a:r>
              <a:rPr lang="en-US" sz="1100" baseline="0">
                <a:latin typeface="Arial"/>
                <a:cs typeface="Arial"/>
              </a:rPr>
              <a:t> high then low then increasing and leveling off</a:t>
            </a:r>
          </a:p>
          <a:p>
            <a:r>
              <a:rPr lang="en-US" sz="1100" baseline="0">
                <a:latin typeface="Arial"/>
                <a:cs typeface="Arial"/>
              </a:rPr>
              <a:t>2. X axis could be time or fishing pressure over time similar; Y axis could be stock or catch</a:t>
            </a:r>
          </a:p>
          <a:p>
            <a:r>
              <a:rPr lang="en-US" sz="1100" baseline="0">
                <a:latin typeface="Arial"/>
                <a:cs typeface="Arial"/>
              </a:rPr>
              <a:t>3. For the purpose of this exercise learners might identify the dotted line across the fishing curve Or a place along the green line near the end of the curve (to the right)</a:t>
            </a:r>
          </a:p>
          <a:p>
            <a:endParaRPr lang="en-US" sz="1100" baseline="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22</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b="1" dirty="0">
                <a:solidFill>
                  <a:srgbClr val="175EAA"/>
                </a:solidFill>
                <a:latin typeface="Arial"/>
                <a:cs typeface="Arial"/>
              </a:rPr>
              <a:t>TEACHER NOTES</a:t>
            </a:r>
          </a:p>
          <a:p>
            <a:pPr>
              <a:defRPr/>
            </a:pPr>
            <a:endParaRPr lang="en-US" b="0" dirty="0">
              <a:solidFill>
                <a:srgbClr val="175EAA"/>
              </a:solidFill>
              <a:latin typeface="Arial"/>
              <a:cs typeface="Arial"/>
            </a:endParaRPr>
          </a:p>
          <a:p>
            <a:pPr>
              <a:defRPr/>
            </a:pPr>
            <a:r>
              <a:rPr lang="en-US" b="0" dirty="0">
                <a:solidFill>
                  <a:srgbClr val="175EAA"/>
                </a:solidFill>
                <a:latin typeface="Arial"/>
                <a:cs typeface="Arial"/>
              </a:rPr>
              <a:t>Go Fish!</a:t>
            </a:r>
            <a:r>
              <a:rPr lang="en-US" b="0" baseline="0" dirty="0">
                <a:solidFill>
                  <a:srgbClr val="175EAA"/>
                </a:solidFill>
                <a:latin typeface="Arial"/>
                <a:cs typeface="Arial"/>
              </a:rPr>
              <a:t> Vocab cards are on the Scientists &amp; MSY Teacher Outline.</a:t>
            </a:r>
            <a:endParaRPr lang="en-US" b="0" dirty="0">
              <a:latin typeface="Arial"/>
              <a:cs typeface="Arial"/>
            </a:endParaRPr>
          </a:p>
          <a:p>
            <a:endParaRPr lang="en-US" dirty="0">
              <a:latin typeface="Arial"/>
              <a:cs typeface="Arial"/>
            </a:endParaRPr>
          </a:p>
          <a:p>
            <a:r>
              <a:rPr lang="en-US" b="1" dirty="0">
                <a:latin typeface="Arial"/>
                <a:cs typeface="Arial"/>
              </a:rPr>
              <a:t>Deepen</a:t>
            </a:r>
            <a:r>
              <a:rPr lang="en-US" b="1" baseline="0" dirty="0">
                <a:latin typeface="Arial"/>
                <a:cs typeface="Arial"/>
              </a:rPr>
              <a:t> your understanding:</a:t>
            </a:r>
          </a:p>
          <a:p>
            <a:r>
              <a:rPr lang="en-US" baseline="0" dirty="0">
                <a:latin typeface="Arial"/>
                <a:cs typeface="Arial"/>
              </a:rPr>
              <a:t>NIWA (2002) Understanding ecosystems: a key to managing fisheries?</a:t>
            </a:r>
          </a:p>
          <a:p>
            <a:r>
              <a:rPr lang="en-US" dirty="0">
                <a:latin typeface="Arial"/>
                <a:cs typeface="Arial"/>
              </a:rPr>
              <a:t>https://</a:t>
            </a:r>
            <a:r>
              <a:rPr lang="en-US" dirty="0" err="1">
                <a:latin typeface="Arial"/>
                <a:cs typeface="Arial"/>
              </a:rPr>
              <a:t>niwa.co.nz</a:t>
            </a:r>
            <a:r>
              <a:rPr lang="en-US" dirty="0">
                <a:latin typeface="Arial"/>
                <a:cs typeface="Arial"/>
              </a:rPr>
              <a:t>/water-atmosphere/vol10-no4-december-2002/understanding-ecosystems-key-managing-fisheries</a:t>
            </a:r>
          </a:p>
        </p:txBody>
      </p:sp>
      <p:sp>
        <p:nvSpPr>
          <p:cNvPr id="4" name="Slide Number Placeholder 3"/>
          <p:cNvSpPr>
            <a:spLocks noGrp="1"/>
          </p:cNvSpPr>
          <p:nvPr>
            <p:ph type="sldNum" sz="quarter" idx="10"/>
          </p:nvPr>
        </p:nvSpPr>
        <p:spPr/>
        <p:txBody>
          <a:bodyPr/>
          <a:lstStyle/>
          <a:p>
            <a:fld id="{F84DFFE2-AB0B-A546-BA03-FA78CA7417E4}" type="slidenum">
              <a:rPr lang="en-US" smtClean="0"/>
              <a:t>23</a:t>
            </a:fld>
            <a:endParaRPr lang="en-US"/>
          </a:p>
        </p:txBody>
      </p:sp>
    </p:spTree>
    <p:extLst>
      <p:ext uri="{BB962C8B-B14F-4D97-AF65-F5344CB8AC3E}">
        <p14:creationId xmlns:p14="http://schemas.microsoft.com/office/powerpoint/2010/main" val="3576125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b="1" dirty="0">
              <a:latin typeface="Arial"/>
              <a:cs typeface="Arial"/>
            </a:endParaRPr>
          </a:p>
          <a:p>
            <a:r>
              <a:rPr lang="en-US" b="1" dirty="0">
                <a:latin typeface="Arial"/>
                <a:cs typeface="Arial"/>
              </a:rPr>
              <a:t>Deepening</a:t>
            </a:r>
            <a:r>
              <a:rPr lang="en-US" b="1" baseline="0" dirty="0">
                <a:latin typeface="Arial"/>
                <a:cs typeface="Arial"/>
              </a:rPr>
              <a:t> the inquiry</a:t>
            </a:r>
          </a:p>
          <a:p>
            <a:r>
              <a:rPr lang="en-US" b="0" baseline="0" dirty="0" err="1">
                <a:latin typeface="Arial"/>
                <a:cs typeface="Arial"/>
              </a:rPr>
              <a:t>Categorise</a:t>
            </a:r>
            <a:r>
              <a:rPr lang="en-US" b="0" baseline="0" dirty="0">
                <a:latin typeface="Arial"/>
                <a:cs typeface="Arial"/>
              </a:rPr>
              <a:t> these factors as good, bad and neutral.  </a:t>
            </a:r>
          </a:p>
          <a:p>
            <a:r>
              <a:rPr lang="en-US" b="0" baseline="0" dirty="0">
                <a:latin typeface="Arial"/>
                <a:cs typeface="Arial"/>
              </a:rPr>
              <a:t>Look at what causes each of these factors? </a:t>
            </a:r>
          </a:p>
          <a:p>
            <a:r>
              <a:rPr lang="en-US" b="0" baseline="0" dirty="0">
                <a:latin typeface="Arial"/>
                <a:cs typeface="Arial"/>
              </a:rPr>
              <a:t>Are the causes natural or human induced?  </a:t>
            </a:r>
          </a:p>
          <a:p>
            <a:r>
              <a:rPr lang="en-US" b="0" baseline="0" dirty="0">
                <a:latin typeface="Arial"/>
                <a:cs typeface="Arial"/>
              </a:rPr>
              <a:t>Who is responsible for each factor? </a:t>
            </a:r>
          </a:p>
          <a:p>
            <a:r>
              <a:rPr lang="en-US" b="0" baseline="0" dirty="0">
                <a:latin typeface="Arial"/>
                <a:cs typeface="Arial"/>
              </a:rPr>
              <a:t>How are these factors changing over time? </a:t>
            </a:r>
          </a:p>
          <a:p>
            <a:r>
              <a:rPr lang="en-US" b="0" baseline="0" dirty="0">
                <a:latin typeface="Arial"/>
                <a:cs typeface="Arial"/>
              </a:rPr>
              <a:t>How are the factors connected to one another? </a:t>
            </a:r>
          </a:p>
          <a:p>
            <a:endParaRPr lang="en-US" dirty="0">
              <a:latin typeface="Arial"/>
              <a:cs typeface="Arial"/>
            </a:endParaRPr>
          </a:p>
          <a:p>
            <a:r>
              <a:rPr lang="en-US" b="1" dirty="0">
                <a:latin typeface="Arial"/>
                <a:cs typeface="Arial"/>
              </a:rPr>
              <a:t>Deepen</a:t>
            </a:r>
            <a:r>
              <a:rPr lang="en-US" b="1" baseline="0" dirty="0">
                <a:latin typeface="Arial"/>
                <a:cs typeface="Arial"/>
              </a:rPr>
              <a:t> your understanding:</a:t>
            </a:r>
          </a:p>
          <a:p>
            <a:r>
              <a:rPr lang="en-US" baseline="0" dirty="0">
                <a:latin typeface="Arial"/>
                <a:cs typeface="Arial"/>
              </a:rPr>
              <a:t>NIWA (2002) Understanding ecosystems: a key to managing fisheries?</a:t>
            </a:r>
          </a:p>
          <a:p>
            <a:r>
              <a:rPr lang="en-US" dirty="0">
                <a:latin typeface="Arial"/>
                <a:cs typeface="Arial"/>
              </a:rPr>
              <a:t>https://</a:t>
            </a:r>
            <a:r>
              <a:rPr lang="en-US" dirty="0" err="1">
                <a:latin typeface="Arial"/>
                <a:cs typeface="Arial"/>
              </a:rPr>
              <a:t>niwa.co.nz</a:t>
            </a:r>
            <a:r>
              <a:rPr lang="en-US" dirty="0">
                <a:latin typeface="Arial"/>
                <a:cs typeface="Arial"/>
              </a:rPr>
              <a:t>/publications/</a:t>
            </a:r>
            <a:r>
              <a:rPr lang="en-US" dirty="0" err="1">
                <a:latin typeface="Arial"/>
                <a:cs typeface="Arial"/>
              </a:rPr>
              <a:t>wa</a:t>
            </a:r>
            <a:r>
              <a:rPr lang="en-US" dirty="0">
                <a:latin typeface="Arial"/>
                <a:cs typeface="Arial"/>
              </a:rPr>
              <a:t>/vol10-no4-december-2002/understanding-ecosystems-a-key-to-managing-fisheries</a:t>
            </a: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24</a:t>
            </a:fld>
            <a:endParaRPr lang="en-US"/>
          </a:p>
        </p:txBody>
      </p:sp>
    </p:spTree>
    <p:extLst>
      <p:ext uri="{BB962C8B-B14F-4D97-AF65-F5344CB8AC3E}">
        <p14:creationId xmlns:p14="http://schemas.microsoft.com/office/powerpoint/2010/main" val="1422046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r>
              <a:rPr lang="en-US" sz="1100" dirty="0">
                <a:latin typeface="Arial"/>
                <a:cs typeface="Arial"/>
              </a:rPr>
              <a:t>To</a:t>
            </a:r>
            <a:r>
              <a:rPr lang="en-US" sz="1100" baseline="0" dirty="0">
                <a:latin typeface="Arial"/>
                <a:cs typeface="Arial"/>
              </a:rPr>
              <a:t> read more about the MSC approach as outlined here see URL: </a:t>
            </a:r>
          </a:p>
          <a:p>
            <a:r>
              <a:rPr lang="en-US" sz="1100" dirty="0">
                <a:latin typeface="Arial"/>
                <a:cs typeface="Arial"/>
              </a:rPr>
              <a:t>https://</a:t>
            </a:r>
            <a:r>
              <a:rPr lang="en-US" sz="1100" dirty="0" err="1">
                <a:latin typeface="Arial"/>
                <a:cs typeface="Arial"/>
              </a:rPr>
              <a:t>www.msc.org</a:t>
            </a:r>
            <a:r>
              <a:rPr lang="en-US" sz="1100" dirty="0">
                <a:latin typeface="Arial"/>
                <a:cs typeface="Arial"/>
              </a:rPr>
              <a:t>/media-</a:t>
            </a:r>
            <a:r>
              <a:rPr lang="en-US" sz="1100" dirty="0" err="1">
                <a:latin typeface="Arial"/>
                <a:cs typeface="Arial"/>
              </a:rPr>
              <a:t>centre</a:t>
            </a:r>
            <a:r>
              <a:rPr lang="en-US" sz="1100" dirty="0">
                <a:latin typeface="Arial"/>
                <a:cs typeface="Arial"/>
              </a:rPr>
              <a:t>/news-opinion/news/2020/02/25/what-does-sustainable-fishing-really-mean</a:t>
            </a:r>
          </a:p>
        </p:txBody>
      </p:sp>
      <p:sp>
        <p:nvSpPr>
          <p:cNvPr id="4" name="Slide Number Placeholder 3"/>
          <p:cNvSpPr>
            <a:spLocks noGrp="1"/>
          </p:cNvSpPr>
          <p:nvPr>
            <p:ph type="sldNum" sz="quarter" idx="10"/>
          </p:nvPr>
        </p:nvSpPr>
        <p:spPr/>
        <p:txBody>
          <a:bodyPr/>
          <a:lstStyle/>
          <a:p>
            <a:fld id="{36961C54-CE56-C942-86C7-3C671D5B96FC}" type="slidenum">
              <a:rPr lang="en-US" smtClean="0"/>
              <a:t>25</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r>
              <a:rPr lang="en-US" sz="1100" dirty="0">
                <a:latin typeface="Arial"/>
                <a:cs typeface="Arial"/>
              </a:rPr>
              <a:t>To</a:t>
            </a:r>
            <a:r>
              <a:rPr lang="en-US" sz="1100" baseline="0" dirty="0">
                <a:latin typeface="Arial"/>
                <a:cs typeface="Arial"/>
              </a:rPr>
              <a:t> read more about the MSC approach as outlined here see URL: </a:t>
            </a:r>
          </a:p>
          <a:p>
            <a:r>
              <a:rPr lang="en-US" sz="1100" dirty="0">
                <a:latin typeface="Arial"/>
                <a:cs typeface="Arial"/>
              </a:rPr>
              <a:t>https://</a:t>
            </a:r>
            <a:r>
              <a:rPr lang="en-US" sz="1100" dirty="0" err="1">
                <a:latin typeface="Arial"/>
                <a:cs typeface="Arial"/>
              </a:rPr>
              <a:t>www.msc.org</a:t>
            </a:r>
            <a:r>
              <a:rPr lang="en-US" sz="1100" dirty="0">
                <a:latin typeface="Arial"/>
                <a:cs typeface="Arial"/>
              </a:rPr>
              <a:t>/media-</a:t>
            </a:r>
            <a:r>
              <a:rPr lang="en-US" sz="1100" dirty="0" err="1">
                <a:latin typeface="Arial"/>
                <a:cs typeface="Arial"/>
              </a:rPr>
              <a:t>centre</a:t>
            </a:r>
            <a:r>
              <a:rPr lang="en-US" sz="1100" dirty="0">
                <a:latin typeface="Arial"/>
                <a:cs typeface="Arial"/>
              </a:rPr>
              <a:t>/news-opinion/news/2020/02/25/what-does-sustainable-fishing-really-mean</a:t>
            </a:r>
          </a:p>
        </p:txBody>
      </p:sp>
      <p:sp>
        <p:nvSpPr>
          <p:cNvPr id="4" name="Slide Number Placeholder 3"/>
          <p:cNvSpPr>
            <a:spLocks noGrp="1"/>
          </p:cNvSpPr>
          <p:nvPr>
            <p:ph type="sldNum" sz="quarter" idx="10"/>
          </p:nvPr>
        </p:nvSpPr>
        <p:spPr/>
        <p:txBody>
          <a:bodyPr/>
          <a:lstStyle/>
          <a:p>
            <a:fld id="{36961C54-CE56-C942-86C7-3C671D5B96FC}" type="slidenum">
              <a:rPr lang="en-US" smtClean="0"/>
              <a:t>26</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r>
              <a:rPr lang="en-US" sz="1100" dirty="0">
                <a:latin typeface="Arial"/>
                <a:cs typeface="Arial"/>
              </a:rPr>
              <a:t>To</a:t>
            </a:r>
            <a:r>
              <a:rPr lang="en-US" sz="1100" baseline="0" dirty="0">
                <a:latin typeface="Arial"/>
                <a:cs typeface="Arial"/>
              </a:rPr>
              <a:t> read more about the MSC approach as outlined here see URL: </a:t>
            </a:r>
          </a:p>
          <a:p>
            <a:r>
              <a:rPr lang="en-US" sz="1100" baseline="0" dirty="0">
                <a:latin typeface="Arial"/>
                <a:cs typeface="Arial"/>
              </a:rPr>
              <a:t>https://</a:t>
            </a:r>
            <a:r>
              <a:rPr lang="en-US" sz="1100" baseline="0" dirty="0" err="1">
                <a:latin typeface="Arial"/>
                <a:cs typeface="Arial"/>
              </a:rPr>
              <a:t>www.msc.org</a:t>
            </a:r>
            <a:r>
              <a:rPr lang="en-US" sz="1100" baseline="0" dirty="0">
                <a:latin typeface="Arial"/>
                <a:cs typeface="Arial"/>
              </a:rPr>
              <a:t>/media-</a:t>
            </a:r>
            <a:r>
              <a:rPr lang="en-US" sz="1100" baseline="0" dirty="0" err="1">
                <a:latin typeface="Arial"/>
                <a:cs typeface="Arial"/>
              </a:rPr>
              <a:t>centre</a:t>
            </a:r>
            <a:r>
              <a:rPr lang="en-US" sz="1100" baseline="0" dirty="0">
                <a:latin typeface="Arial"/>
                <a:cs typeface="Arial"/>
              </a:rPr>
              <a:t>/news-opinion/news/2020/02/25/what-does-sustainable-fishing-really-mean</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27</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sz="1100" dirty="0">
              <a:latin typeface="Arial"/>
              <a:cs typeface="Arial"/>
            </a:endParaRPr>
          </a:p>
          <a:p>
            <a:r>
              <a:rPr lang="en-US" sz="1100" dirty="0">
                <a:latin typeface="Arial"/>
                <a:cs typeface="Arial"/>
              </a:rPr>
              <a:t>To</a:t>
            </a:r>
            <a:r>
              <a:rPr lang="en-US" sz="1100" baseline="0" dirty="0">
                <a:latin typeface="Arial"/>
                <a:cs typeface="Arial"/>
              </a:rPr>
              <a:t> read more about the MSC approach see URL:</a:t>
            </a:r>
          </a:p>
          <a:p>
            <a:endParaRPr lang="en-US" sz="1100" baseline="0" dirty="0">
              <a:latin typeface="Arial"/>
              <a:cs typeface="Arial"/>
            </a:endParaRPr>
          </a:p>
          <a:p>
            <a:r>
              <a:rPr lang="en-US" sz="1100" dirty="0">
                <a:latin typeface="Arial"/>
                <a:cs typeface="Arial"/>
              </a:rPr>
              <a:t>https://</a:t>
            </a:r>
            <a:r>
              <a:rPr lang="en-US" sz="1100" dirty="0" err="1">
                <a:latin typeface="Arial"/>
                <a:cs typeface="Arial"/>
              </a:rPr>
              <a:t>www.msc.org</a:t>
            </a:r>
            <a:r>
              <a:rPr lang="en-US" sz="1100" dirty="0">
                <a:latin typeface="Arial"/>
                <a:cs typeface="Arial"/>
              </a:rPr>
              <a:t>/media-</a:t>
            </a:r>
            <a:r>
              <a:rPr lang="en-US" sz="1100" dirty="0" err="1">
                <a:latin typeface="Arial"/>
                <a:cs typeface="Arial"/>
              </a:rPr>
              <a:t>centre</a:t>
            </a:r>
            <a:r>
              <a:rPr lang="en-US" sz="1100" dirty="0">
                <a:latin typeface="Arial"/>
                <a:cs typeface="Arial"/>
              </a:rPr>
              <a:t>/news-opinion/news/2020/02/25/what-does-sustainable-fishing-really-mean</a:t>
            </a:r>
          </a:p>
        </p:txBody>
      </p:sp>
      <p:sp>
        <p:nvSpPr>
          <p:cNvPr id="4" name="Slide Number Placeholder 3"/>
          <p:cNvSpPr>
            <a:spLocks noGrp="1"/>
          </p:cNvSpPr>
          <p:nvPr>
            <p:ph type="sldNum" sz="quarter" idx="10"/>
          </p:nvPr>
        </p:nvSpPr>
        <p:spPr/>
        <p:txBody>
          <a:bodyPr/>
          <a:lstStyle/>
          <a:p>
            <a:fld id="{36961C54-CE56-C942-86C7-3C671D5B96FC}" type="slidenum">
              <a:rPr lang="en-US" smtClean="0"/>
              <a:t>28</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sz="1100" dirty="0">
              <a:latin typeface="Arial"/>
              <a:cs typeface="Arial"/>
            </a:endParaRPr>
          </a:p>
          <a:p>
            <a:r>
              <a:rPr lang="en-US" sz="1100" dirty="0">
                <a:latin typeface="Arial"/>
                <a:cs typeface="Arial"/>
              </a:rPr>
              <a:t>Possible answers</a:t>
            </a:r>
            <a:r>
              <a:rPr lang="en-US" sz="1100" baseline="0" dirty="0">
                <a:latin typeface="Arial"/>
                <a:cs typeface="Arial"/>
              </a:rPr>
              <a:t> could include:</a:t>
            </a:r>
          </a:p>
          <a:p>
            <a:pPr marL="171450" indent="-171450">
              <a:buFont typeface="Arial"/>
              <a:buChar char="•"/>
            </a:pPr>
            <a:r>
              <a:rPr lang="en-US" sz="1100" baseline="0" dirty="0">
                <a:latin typeface="Arial"/>
                <a:cs typeface="Arial"/>
              </a:rPr>
              <a:t>Size of fish</a:t>
            </a:r>
          </a:p>
          <a:p>
            <a:pPr marL="171450" indent="-171450">
              <a:buFont typeface="Arial"/>
              <a:buChar char="•"/>
            </a:pPr>
            <a:r>
              <a:rPr lang="en-US" sz="1100" baseline="0" dirty="0">
                <a:latin typeface="Arial"/>
                <a:cs typeface="Arial"/>
              </a:rPr>
              <a:t>Biology of fish</a:t>
            </a:r>
          </a:p>
          <a:p>
            <a:pPr marL="171450" indent="-171450">
              <a:buFont typeface="Arial"/>
              <a:buChar char="•"/>
            </a:pPr>
            <a:r>
              <a:rPr lang="en-US" sz="1100" baseline="0" dirty="0">
                <a:latin typeface="Arial"/>
                <a:cs typeface="Arial"/>
              </a:rPr>
              <a:t>Weight of fish [biomass]</a:t>
            </a:r>
          </a:p>
          <a:p>
            <a:pPr marL="171450" indent="-171450">
              <a:buFont typeface="Arial"/>
              <a:buChar char="•"/>
            </a:pPr>
            <a:r>
              <a:rPr lang="en-US" sz="1100" baseline="0" dirty="0">
                <a:latin typeface="Arial"/>
                <a:cs typeface="Arial"/>
              </a:rPr>
              <a:t>Number of fish [abundance]</a:t>
            </a:r>
          </a:p>
          <a:p>
            <a:pPr marL="171450" indent="-171450">
              <a:buFont typeface="Arial"/>
              <a:buChar char="•"/>
            </a:pPr>
            <a:r>
              <a:rPr lang="en-US" sz="1100" baseline="0" dirty="0">
                <a:latin typeface="Arial"/>
                <a:cs typeface="Arial"/>
              </a:rPr>
              <a:t>Maturity of fish </a:t>
            </a:r>
          </a:p>
          <a:p>
            <a:pPr marL="171450" indent="-171450">
              <a:buFont typeface="Arial"/>
              <a:buChar char="•"/>
            </a:pPr>
            <a:r>
              <a:rPr lang="en-US" sz="1100" baseline="0" dirty="0">
                <a:latin typeface="Arial"/>
                <a:cs typeface="Arial"/>
              </a:rPr>
              <a:t>Reproduction</a:t>
            </a:r>
          </a:p>
          <a:p>
            <a:pPr marL="171450" indent="-171450">
              <a:buFont typeface="Arial"/>
              <a:buChar char="•"/>
            </a:pPr>
            <a:r>
              <a:rPr lang="en-US" sz="1100" baseline="0" dirty="0">
                <a:latin typeface="Arial"/>
                <a:cs typeface="Arial"/>
              </a:rPr>
              <a:t>Role of currents, climate, water temperature</a:t>
            </a:r>
            <a:r>
              <a:rPr lang="mr-IN" sz="1100" baseline="0" dirty="0">
                <a:latin typeface="Arial"/>
                <a:cs typeface="Arial"/>
              </a:rPr>
              <a:t>…</a:t>
            </a:r>
            <a:endParaRPr lang="en-US" sz="1100" baseline="0" dirty="0">
              <a:latin typeface="Arial"/>
              <a:cs typeface="Arial"/>
            </a:endParaRPr>
          </a:p>
          <a:p>
            <a:pPr marL="171450" indent="-171450">
              <a:buFont typeface="Arial"/>
              <a:buChar char="•"/>
            </a:pPr>
            <a:r>
              <a:rPr lang="en-US" sz="1100" baseline="0" dirty="0">
                <a:latin typeface="Arial"/>
                <a:cs typeface="Arial"/>
              </a:rPr>
              <a:t>Food webs</a:t>
            </a:r>
          </a:p>
          <a:p>
            <a:pPr marL="171450" indent="-171450">
              <a:buFont typeface="Arial"/>
              <a:buChar char="•"/>
            </a:pPr>
            <a:r>
              <a:rPr lang="en-US" sz="1100" baseline="0" dirty="0">
                <a:latin typeface="Arial"/>
                <a:cs typeface="Arial"/>
              </a:rPr>
              <a:t>Predators and prey</a:t>
            </a:r>
          </a:p>
          <a:p>
            <a:pPr marL="171450" indent="-171450">
              <a:buFont typeface="Arial"/>
              <a:buChar char="•"/>
            </a:pPr>
            <a:endParaRPr lang="en-US" sz="1100" baseline="0" dirty="0">
              <a:latin typeface="Arial"/>
              <a:cs typeface="Arial"/>
            </a:endParaRPr>
          </a:p>
          <a:p>
            <a:pPr marL="0" indent="0">
              <a:buFont typeface="Arial"/>
              <a:buNone/>
            </a:pPr>
            <a:r>
              <a:rPr lang="en-US" sz="1100" baseline="0" dirty="0">
                <a:latin typeface="Arial"/>
                <a:cs typeface="Arial"/>
              </a:rPr>
              <a:t>Either</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dirty="0">
                <a:latin typeface="Arial"/>
                <a:cs typeface="Arial"/>
              </a:rPr>
              <a:t>With a partner pick one topic from the list.  Search the internet to find a scientific study on this topic. Share the topic of your paper with the wider group.</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dirty="0">
                <a:latin typeface="Arial"/>
                <a:cs typeface="Arial"/>
              </a:rPr>
              <a:t>OR</a:t>
            </a:r>
            <a:endParaRPr lang="en-US" sz="1100" baseline="0" dirty="0">
              <a:latin typeface="Arial"/>
              <a:cs typeface="Arial"/>
            </a:endParaRPr>
          </a:p>
          <a:p>
            <a:pPr marL="0" indent="0">
              <a:buFont typeface="Arial"/>
              <a:buNone/>
            </a:pPr>
            <a:r>
              <a:rPr lang="en-US" sz="1100" baseline="0" dirty="0">
                <a:latin typeface="Arial"/>
                <a:cs typeface="Arial"/>
              </a:rPr>
              <a:t>If it is too hard to go searching then print out a selection of fishery related scientific papers and have learners work in group, hand out one paper per group and figure out what their paper is about.  Discuss the meaning of words such as methodology, results, conclusions, findings </a:t>
            </a:r>
            <a:r>
              <a:rPr lang="en-US" sz="1100" baseline="0" dirty="0" err="1">
                <a:latin typeface="Arial"/>
                <a:cs typeface="Arial"/>
              </a:rPr>
              <a:t>etc</a:t>
            </a:r>
            <a:endParaRPr lang="en-US" sz="1100" baseline="0" dirty="0">
              <a:latin typeface="Arial"/>
              <a:cs typeface="Arial"/>
            </a:endParaRPr>
          </a:p>
          <a:p>
            <a:pPr marL="0" indent="0">
              <a:buFont typeface="Arial"/>
              <a:buNone/>
            </a:pPr>
            <a:endParaRPr lang="en-US" sz="1100" dirty="0">
              <a:latin typeface="Arial"/>
              <a:cs typeface="Arial"/>
            </a:endParaRPr>
          </a:p>
          <a:p>
            <a:r>
              <a:rPr lang="en-US" sz="1100" baseline="0" dirty="0">
                <a:latin typeface="Arial"/>
                <a:cs typeface="Arial"/>
              </a:rPr>
              <a:t>Try using Google Scholar [</a:t>
            </a:r>
            <a:r>
              <a:rPr lang="en-US" sz="1100" baseline="0" dirty="0" err="1">
                <a:latin typeface="Arial"/>
                <a:cs typeface="Arial"/>
              </a:rPr>
              <a:t>scholar.google.com</a:t>
            </a:r>
            <a:r>
              <a:rPr lang="en-US" sz="1100" baseline="0" dirty="0">
                <a:latin typeface="Arial"/>
                <a:cs typeface="Arial"/>
              </a:rPr>
              <a:t>] for the science paper search. </a:t>
            </a:r>
            <a:endParaRPr lang="en-US" sz="1100" dirty="0">
              <a:latin typeface="Arial"/>
              <a:cs typeface="Arial"/>
            </a:endParaRPr>
          </a:p>
          <a:p>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29</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srgbClr val="175EAA"/>
                </a:solidFill>
                <a:latin typeface="MetaPro-Normal"/>
                <a:cs typeface="MetaPro-Normal"/>
              </a:rPr>
              <a:t>TEACHER NOTES</a:t>
            </a:r>
          </a:p>
          <a:p>
            <a:endParaRPr lang="en-US"/>
          </a:p>
        </p:txBody>
      </p:sp>
      <p:sp>
        <p:nvSpPr>
          <p:cNvPr id="4" name="Slide Number Placeholder 3"/>
          <p:cNvSpPr>
            <a:spLocks noGrp="1"/>
          </p:cNvSpPr>
          <p:nvPr>
            <p:ph type="sldNum" sz="quarter" idx="10"/>
          </p:nvPr>
        </p:nvSpPr>
        <p:spPr/>
        <p:txBody>
          <a:bodyPr/>
          <a:lstStyle/>
          <a:p>
            <a:fld id="{36961C54-CE56-C942-86C7-3C671D5B96FC}" type="slidenum">
              <a:rPr lang="en-US" smtClean="0"/>
              <a:t>3</a:t>
            </a:fld>
            <a:endParaRPr lang="en-US"/>
          </a:p>
        </p:txBody>
      </p:sp>
    </p:spTree>
    <p:extLst>
      <p:ext uri="{BB962C8B-B14F-4D97-AF65-F5344CB8AC3E}">
        <p14:creationId xmlns:p14="http://schemas.microsoft.com/office/powerpoint/2010/main" val="4054719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dirty="0">
              <a:latin typeface="Arial"/>
              <a:cs typeface="Arial"/>
            </a:endParaRPr>
          </a:p>
          <a:p>
            <a:r>
              <a:rPr lang="en-US" dirty="0">
                <a:latin typeface="Arial"/>
                <a:cs typeface="Arial"/>
              </a:rPr>
              <a:t>Film</a:t>
            </a:r>
            <a:r>
              <a:rPr lang="en-US" baseline="0" dirty="0">
                <a:latin typeface="Arial"/>
                <a:cs typeface="Arial"/>
              </a:rPr>
              <a:t> can be found at </a:t>
            </a:r>
          </a:p>
          <a:p>
            <a:r>
              <a:rPr lang="en-US" dirty="0">
                <a:latin typeface="Arial"/>
                <a:cs typeface="Arial"/>
              </a:rPr>
              <a:t>https://</a:t>
            </a:r>
            <a:r>
              <a:rPr lang="en-US" dirty="0" err="1">
                <a:latin typeface="Arial"/>
                <a:cs typeface="Arial"/>
              </a:rPr>
              <a:t>www.youtube.com</a:t>
            </a:r>
            <a:r>
              <a:rPr lang="en-US" dirty="0">
                <a:latin typeface="Arial"/>
                <a:cs typeface="Arial"/>
              </a:rPr>
              <a:t>/</a:t>
            </a:r>
            <a:r>
              <a:rPr lang="en-US" dirty="0" err="1">
                <a:latin typeface="Arial"/>
                <a:cs typeface="Arial"/>
              </a:rPr>
              <a:t>watch?v</a:t>
            </a:r>
            <a:r>
              <a:rPr lang="en-US" dirty="0">
                <a:latin typeface="Arial"/>
                <a:cs typeface="Arial"/>
              </a:rPr>
              <a:t>=2AykyOc-rJk</a:t>
            </a:r>
          </a:p>
          <a:p>
            <a:endParaRPr lang="en-US" dirty="0">
              <a:latin typeface="Arial"/>
              <a:cs typeface="Arial"/>
            </a:endParaRPr>
          </a:p>
          <a:p>
            <a:r>
              <a:rPr lang="en-US" dirty="0">
                <a:latin typeface="Arial"/>
                <a:cs typeface="Arial"/>
              </a:rPr>
              <a:t>LEARN MORE</a:t>
            </a:r>
            <a:r>
              <a:rPr lang="en-US" baseline="0" dirty="0">
                <a:latin typeface="Arial"/>
                <a:cs typeface="Arial"/>
              </a:rPr>
              <a:t> ABOUT REPORTING</a:t>
            </a:r>
            <a:endParaRPr lang="en-US" dirty="0">
              <a:latin typeface="Arial"/>
              <a:cs typeface="Arial"/>
            </a:endParaRPr>
          </a:p>
          <a:p>
            <a:r>
              <a:rPr lang="en-US" dirty="0">
                <a:latin typeface="Arial"/>
                <a:cs typeface="Arial"/>
              </a:rPr>
              <a:t>For more information on reporting see: https://</a:t>
            </a:r>
            <a:r>
              <a:rPr lang="en-US" dirty="0" err="1">
                <a:latin typeface="Arial"/>
                <a:cs typeface="Arial"/>
              </a:rPr>
              <a:t>www.youtube.com</a:t>
            </a:r>
            <a:r>
              <a:rPr lang="en-US" dirty="0">
                <a:latin typeface="Arial"/>
                <a:cs typeface="Arial"/>
              </a:rPr>
              <a:t>/</a:t>
            </a:r>
            <a:r>
              <a:rPr lang="en-US" dirty="0" err="1">
                <a:latin typeface="Arial"/>
                <a:cs typeface="Arial"/>
              </a:rPr>
              <a:t>watch?v</a:t>
            </a:r>
            <a:r>
              <a:rPr lang="en-US" dirty="0">
                <a:latin typeface="Arial"/>
                <a:cs typeface="Arial"/>
              </a:rPr>
              <a:t>=</a:t>
            </a:r>
            <a:r>
              <a:rPr lang="en-US" dirty="0" err="1">
                <a:latin typeface="Arial"/>
                <a:cs typeface="Arial"/>
              </a:rPr>
              <a:t>HZEsabrSBYk</a:t>
            </a:r>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30</a:t>
            </a:fld>
            <a:endParaRPr lang="en-US"/>
          </a:p>
        </p:txBody>
      </p:sp>
    </p:spTree>
    <p:extLst>
      <p:ext uri="{BB962C8B-B14F-4D97-AF65-F5344CB8AC3E}">
        <p14:creationId xmlns:p14="http://schemas.microsoft.com/office/powerpoint/2010/main" val="2632092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a:solidFill>
                  <a:srgbClr val="175EAA"/>
                </a:solidFill>
                <a:latin typeface="Arial"/>
                <a:cs typeface="Arial"/>
              </a:rPr>
              <a:t>TEACHER NOTES</a:t>
            </a:r>
            <a:endParaRPr lang="en-US">
              <a:latin typeface="Arial"/>
              <a:cs typeface="Arial"/>
            </a:endParaRPr>
          </a:p>
          <a:p>
            <a:endParaRPr lang="en-US">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31</a:t>
            </a:fld>
            <a:endParaRPr lang="en-US"/>
          </a:p>
        </p:txBody>
      </p:sp>
    </p:spTree>
    <p:extLst>
      <p:ext uri="{BB962C8B-B14F-4D97-AF65-F5344CB8AC3E}">
        <p14:creationId xmlns:p14="http://schemas.microsoft.com/office/powerpoint/2010/main" val="3779680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a:defRPr/>
            </a:pPr>
            <a:r>
              <a:rPr lang="en-US" dirty="0">
                <a:solidFill>
                  <a:srgbClr val="175EAA"/>
                </a:solidFill>
                <a:latin typeface="Arial"/>
                <a:cs typeface="Arial"/>
              </a:rPr>
              <a:t>TEACHER NOTES</a:t>
            </a:r>
            <a:endParaRPr lang="en-US" dirty="0">
              <a:latin typeface="Arial"/>
              <a:cs typeface="Arial"/>
            </a:endParaRPr>
          </a:p>
          <a:p>
            <a:endParaRPr lang="en-US" b="1" dirty="0">
              <a:latin typeface="Arial"/>
              <a:cs typeface="Arial"/>
            </a:endParaRPr>
          </a:p>
          <a:p>
            <a:r>
              <a:rPr lang="en-US" b="1" baseline="0" dirty="0">
                <a:latin typeface="Arial"/>
                <a:cs typeface="Arial"/>
              </a:rPr>
              <a:t>A Fisheries Scientist Story </a:t>
            </a:r>
            <a:r>
              <a:rPr lang="en-US" b="0" baseline="0" dirty="0">
                <a:latin typeface="Arial"/>
                <a:cs typeface="Arial"/>
              </a:rPr>
              <a:t>is a great summary of many of the themes covered in this topic and illustrates well the role of science and scientists in helping us determine sustainable catch rates</a:t>
            </a:r>
          </a:p>
          <a:p>
            <a:endParaRPr lang="en-US" b="0" baseline="0" dirty="0">
              <a:latin typeface="Arial"/>
              <a:cs typeface="Arial"/>
            </a:endParaRPr>
          </a:p>
          <a:p>
            <a:r>
              <a:rPr lang="en-US" b="0" baseline="0" dirty="0">
                <a:latin typeface="Arial"/>
                <a:cs typeface="Arial"/>
              </a:rPr>
              <a:t>There are questions (multi choice, true and false, sentence answers and extra for quick finishers) at the end of the reading</a:t>
            </a:r>
            <a:endParaRPr lang="en-US" b="0" dirty="0">
              <a:latin typeface="Arial"/>
              <a:cs typeface="Arial"/>
            </a:endParaRPr>
          </a:p>
          <a:p>
            <a:endParaRPr lang="en-US" dirty="0">
              <a:latin typeface="Arial"/>
              <a:cs typeface="Arial"/>
            </a:endParaRPr>
          </a:p>
          <a:p>
            <a:r>
              <a:rPr lang="en-US" b="1" baseline="0" dirty="0">
                <a:solidFill>
                  <a:srgbClr val="005DAA"/>
                </a:solidFill>
                <a:latin typeface="Arial"/>
                <a:cs typeface="Arial"/>
              </a:rPr>
              <a:t>EXTEND LEARNING</a:t>
            </a:r>
          </a:p>
          <a:p>
            <a:endParaRPr lang="en-US" baseline="0" dirty="0">
              <a:latin typeface="Arial"/>
              <a:cs typeface="Arial"/>
            </a:endParaRPr>
          </a:p>
          <a:p>
            <a:pPr marL="0" indent="0" algn="l">
              <a:spcBef>
                <a:spcPts val="1056"/>
              </a:spcBef>
              <a:buNone/>
            </a:pPr>
            <a:r>
              <a:rPr lang="en-AU" sz="1400" b="1" noProof="0" dirty="0">
                <a:solidFill>
                  <a:srgbClr val="009AC7"/>
                </a:solidFill>
                <a:latin typeface="Arial Narrow"/>
                <a:cs typeface="Arial Narrow"/>
              </a:rPr>
              <a:t>KŌRERO PUKAPUKA / READ</a:t>
            </a:r>
          </a:p>
          <a:p>
            <a:pPr marL="0" indent="0" algn="l">
              <a:buNone/>
            </a:pPr>
            <a:r>
              <a:rPr lang="en-AU" sz="1200" noProof="0" dirty="0">
                <a:solidFill>
                  <a:srgbClr val="000000"/>
                </a:solidFill>
              </a:rPr>
              <a:t>In groups explore one of the following. Report back three things you learnt:</a:t>
            </a:r>
          </a:p>
          <a:p>
            <a:pPr marL="0" indent="0" algn="l">
              <a:buNone/>
            </a:pPr>
            <a:r>
              <a:rPr lang="en-AU" sz="1200" noProof="0" dirty="0">
                <a:solidFill>
                  <a:srgbClr val="000000"/>
                </a:solidFill>
                <a:hlinkClick r:id="rId3"/>
              </a:rPr>
              <a:t>How we determine the age of fish</a:t>
            </a:r>
            <a:endParaRPr lang="en-AU" sz="1200" noProof="0" dirty="0">
              <a:solidFill>
                <a:srgbClr val="000000"/>
              </a:solidFill>
            </a:endParaRPr>
          </a:p>
          <a:p>
            <a:pPr marL="0" indent="0" algn="l">
              <a:buNone/>
            </a:pPr>
            <a:r>
              <a:rPr lang="en-AU" sz="1200" noProof="0" dirty="0">
                <a:solidFill>
                  <a:srgbClr val="000000"/>
                </a:solidFill>
                <a:hlinkClick r:id="rId4"/>
              </a:rPr>
              <a:t>2019 status of NZ fisheries</a:t>
            </a:r>
            <a:endParaRPr lang="en-AU" sz="1200" noProof="0" dirty="0">
              <a:solidFill>
                <a:srgbClr val="000000"/>
              </a:solidFill>
            </a:endParaRPr>
          </a:p>
          <a:p>
            <a:endParaRPr lang="en-US" baseline="0" dirty="0">
              <a:latin typeface="Arial"/>
              <a:cs typeface="Arial"/>
            </a:endParaRPr>
          </a:p>
          <a:p>
            <a:r>
              <a:rPr lang="en-US" baseline="0" dirty="0">
                <a:latin typeface="Arial"/>
                <a:cs typeface="Arial"/>
              </a:rPr>
              <a:t>Read the cool information about how we determine the age of fish</a:t>
            </a:r>
          </a:p>
          <a:p>
            <a:r>
              <a:rPr lang="en-US" dirty="0">
                <a:latin typeface="Arial"/>
                <a:cs typeface="Arial"/>
              </a:rPr>
              <a:t>URL: https://</a:t>
            </a:r>
            <a:r>
              <a:rPr lang="en-US" dirty="0" err="1">
                <a:latin typeface="Arial"/>
                <a:cs typeface="Arial"/>
              </a:rPr>
              <a:t>niwa.co.nz</a:t>
            </a:r>
            <a:r>
              <a:rPr lang="en-US" dirty="0">
                <a:latin typeface="Arial"/>
                <a:cs typeface="Arial"/>
              </a:rPr>
              <a:t>/fisheries/research-projects/determining-the-age-of-fish</a:t>
            </a:r>
          </a:p>
          <a:p>
            <a:endParaRPr lang="en-US"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a:cs typeface="Arial"/>
              </a:rPr>
              <a:t>Review the current status of Aotearoa commercial</a:t>
            </a:r>
            <a:r>
              <a:rPr lang="en-US" sz="1200" baseline="0" dirty="0">
                <a:solidFill>
                  <a:srgbClr val="000000"/>
                </a:solidFill>
                <a:latin typeface="Arial"/>
                <a:cs typeface="Arial"/>
              </a:rPr>
              <a:t> fisheries (2019)</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latin typeface="Arial"/>
                <a:cs typeface="Arial"/>
              </a:rPr>
              <a:t>URL: </a:t>
            </a:r>
            <a:r>
              <a:rPr lang="en-US" sz="1200" dirty="0">
                <a:solidFill>
                  <a:srgbClr val="000000"/>
                </a:solidFill>
                <a:latin typeface="Arial"/>
                <a:cs typeface="Arial"/>
              </a:rPr>
              <a:t>https://</a:t>
            </a:r>
            <a:r>
              <a:rPr lang="en-US" sz="1200" dirty="0" err="1">
                <a:solidFill>
                  <a:srgbClr val="000000"/>
                </a:solidFill>
                <a:latin typeface="Arial"/>
                <a:cs typeface="Arial"/>
              </a:rPr>
              <a:t>www.fisheries.govt.nz</a:t>
            </a:r>
            <a:r>
              <a:rPr lang="en-US" sz="1200" dirty="0">
                <a:solidFill>
                  <a:srgbClr val="000000"/>
                </a:solidFill>
                <a:latin typeface="Arial"/>
                <a:cs typeface="Arial"/>
              </a:rPr>
              <a:t>/</a:t>
            </a:r>
            <a:r>
              <a:rPr lang="en-US" sz="1200" dirty="0" err="1">
                <a:solidFill>
                  <a:srgbClr val="000000"/>
                </a:solidFill>
                <a:latin typeface="Arial"/>
                <a:cs typeface="Arial"/>
              </a:rPr>
              <a:t>dmsdocument</a:t>
            </a:r>
            <a:r>
              <a:rPr lang="en-US" sz="1200" dirty="0">
                <a:solidFill>
                  <a:srgbClr val="000000"/>
                </a:solidFill>
                <a:latin typeface="Arial"/>
                <a:cs typeface="Arial"/>
              </a:rPr>
              <a:t>/11950-the-status-of-new-zealands-fisheries-2019</a:t>
            </a:r>
          </a:p>
          <a:p>
            <a:endParaRPr lang="en-US" dirty="0">
              <a:latin typeface="Arial"/>
              <a:cs typeface="Arial"/>
            </a:endParaRPr>
          </a:p>
          <a:p>
            <a:r>
              <a:rPr lang="en-US" b="1" dirty="0">
                <a:solidFill>
                  <a:srgbClr val="005DAA"/>
                </a:solidFill>
                <a:latin typeface="Arial"/>
                <a:cs typeface="Arial"/>
              </a:rPr>
              <a:t>EXTENDING:</a:t>
            </a:r>
          </a:p>
          <a:p>
            <a:endParaRPr lang="en-US" dirty="0">
              <a:latin typeface="Arial"/>
              <a:cs typeface="Arial"/>
            </a:endParaRPr>
          </a:p>
          <a:p>
            <a:r>
              <a:rPr lang="en-US" dirty="0">
                <a:latin typeface="Arial"/>
                <a:cs typeface="Arial"/>
              </a:rPr>
              <a:t>Another good read is </a:t>
            </a:r>
            <a:r>
              <a:rPr lang="en-US" baseline="0" dirty="0">
                <a:latin typeface="Arial"/>
                <a:cs typeface="Arial"/>
              </a:rPr>
              <a:t>the f</a:t>
            </a:r>
            <a:r>
              <a:rPr lang="en-US" dirty="0">
                <a:latin typeface="Arial"/>
                <a:cs typeface="Arial"/>
              </a:rPr>
              <a:t>ishery</a:t>
            </a:r>
            <a:r>
              <a:rPr lang="en-US" baseline="0" dirty="0">
                <a:latin typeface="Arial"/>
                <a:cs typeface="Arial"/>
              </a:rPr>
              <a:t> stock assessment information page from NIWA</a:t>
            </a:r>
          </a:p>
          <a:p>
            <a:r>
              <a:rPr lang="en-US" baseline="0" dirty="0">
                <a:latin typeface="Arial"/>
                <a:cs typeface="Arial"/>
              </a:rPr>
              <a:t>URL: https://</a:t>
            </a:r>
            <a:r>
              <a:rPr lang="en-US" baseline="0" dirty="0" err="1">
                <a:latin typeface="Arial"/>
                <a:cs typeface="Arial"/>
              </a:rPr>
              <a:t>niwa.co.nz</a:t>
            </a:r>
            <a:r>
              <a:rPr lang="en-US" baseline="0" dirty="0">
                <a:latin typeface="Arial"/>
                <a:cs typeface="Arial"/>
              </a:rPr>
              <a:t>/fisheries/our-services/stock-assessments</a:t>
            </a:r>
          </a:p>
          <a:p>
            <a:endParaRPr lang="en-US" b="1"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32</a:t>
            </a:fld>
            <a:endParaRPr lang="en-US"/>
          </a:p>
        </p:txBody>
      </p:sp>
    </p:spTree>
    <p:extLst>
      <p:ext uri="{BB962C8B-B14F-4D97-AF65-F5344CB8AC3E}">
        <p14:creationId xmlns:p14="http://schemas.microsoft.com/office/powerpoint/2010/main" val="2014805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5411376"/>
          </a:xfrm>
        </p:spPr>
        <p:txBody>
          <a:bodyPr/>
          <a:lstStyle/>
          <a:p>
            <a:pPr>
              <a:defRPr/>
            </a:pPr>
            <a:r>
              <a:rPr lang="en-US" dirty="0">
                <a:solidFill>
                  <a:srgbClr val="175EAA"/>
                </a:solidFill>
                <a:latin typeface="Arial"/>
                <a:cs typeface="Arial"/>
              </a:rPr>
              <a:t>TEACHER NOTES</a:t>
            </a:r>
            <a:endParaRPr lang="en-US" dirty="0">
              <a:latin typeface="Arial"/>
              <a:cs typeface="Arial"/>
            </a:endParaRPr>
          </a:p>
          <a:p>
            <a:pPr marL="0" indent="0">
              <a:buFont typeface="Arial"/>
              <a:buNone/>
            </a:pPr>
            <a:endParaRPr lang="en-US" sz="110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baseline="0" dirty="0">
                <a:solidFill>
                  <a:srgbClr val="175EAA"/>
                </a:solidFill>
                <a:latin typeface="Arial"/>
                <a:cs typeface="Arial"/>
              </a:rPr>
              <a:t>USEFUL RESOURCES / RĀRANGI PUKAPUKA</a:t>
            </a:r>
            <a:endParaRPr lang="en-US" sz="1100" b="1" kern="1200" baseline="0" dirty="0">
              <a:solidFill>
                <a:srgbClr val="175EAA"/>
              </a:solidFill>
              <a:effectLst/>
              <a:latin typeface="Arial"/>
              <a:cs typeface="Arial"/>
            </a:endParaRPr>
          </a:p>
          <a:p>
            <a:pPr marL="0" indent="0">
              <a:buFont typeface="Arial"/>
              <a:buNone/>
            </a:pPr>
            <a:r>
              <a:rPr lang="en-US" sz="1100" dirty="0">
                <a:latin typeface="Arial"/>
                <a:cs typeface="Arial"/>
              </a:rPr>
              <a:t>The Guardian “Overfishing is as</a:t>
            </a:r>
            <a:r>
              <a:rPr lang="en-US" sz="1100" baseline="0" dirty="0">
                <a:latin typeface="Arial"/>
                <a:cs typeface="Arial"/>
              </a:rPr>
              <a:t> big a threat to humanity as it is to our oceans” at https://</a:t>
            </a:r>
            <a:r>
              <a:rPr lang="en-US" sz="1100" baseline="0" dirty="0" err="1">
                <a:latin typeface="Arial"/>
                <a:cs typeface="Arial"/>
              </a:rPr>
              <a:t>www.theguardian.com</a:t>
            </a:r>
            <a:r>
              <a:rPr lang="en-US" sz="1100" baseline="0" dirty="0">
                <a:latin typeface="Arial"/>
                <a:cs typeface="Arial"/>
              </a:rPr>
              <a:t>/sustainable-business/2016/</a:t>
            </a:r>
            <a:r>
              <a:rPr lang="en-US" sz="1100" baseline="0" dirty="0" err="1">
                <a:latin typeface="Arial"/>
                <a:cs typeface="Arial"/>
              </a:rPr>
              <a:t>feb</a:t>
            </a:r>
            <a:r>
              <a:rPr lang="en-US" sz="1100" baseline="0" dirty="0">
                <a:latin typeface="Arial"/>
                <a:cs typeface="Arial"/>
              </a:rPr>
              <a:t>/16/overfishing-is-as-big-a-threat-to-humanity-as-it-is-to-our-oceans </a:t>
            </a:r>
            <a:endParaRPr lang="en-US" sz="1100" dirty="0">
              <a:latin typeface="Arial"/>
              <a:cs typeface="Arial"/>
            </a:endParaRPr>
          </a:p>
          <a:p>
            <a:endParaRPr lang="en-US" sz="1200" baseline="0" dirty="0">
              <a:latin typeface="Arial"/>
              <a:cs typeface="Arial"/>
            </a:endParaRPr>
          </a:p>
          <a:p>
            <a:r>
              <a:rPr lang="en-US" sz="1200" baseline="0" dirty="0">
                <a:solidFill>
                  <a:srgbClr val="005DAA"/>
                </a:solidFill>
                <a:latin typeface="Arial"/>
                <a:cs typeface="Arial"/>
              </a:rPr>
              <a:t>POSSIBLE ANSWERS INCLUDE:</a:t>
            </a:r>
            <a:endParaRPr lang="en-US" sz="1200" baseline="0" dirty="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00B194"/>
                </a:solidFill>
                <a:latin typeface="Arial"/>
                <a:cs typeface="Arial"/>
              </a:rPr>
              <a:t>1 Environmental</a:t>
            </a:r>
          </a:p>
          <a:p>
            <a:pPr algn="l"/>
            <a:r>
              <a:rPr lang="en-US" sz="1000" dirty="0">
                <a:latin typeface="Arial"/>
                <a:cs typeface="Arial"/>
              </a:rPr>
              <a:t>Decline</a:t>
            </a:r>
            <a:r>
              <a:rPr lang="en-US" sz="1000" baseline="0" dirty="0">
                <a:latin typeface="Arial"/>
                <a:cs typeface="Arial"/>
              </a:rPr>
              <a:t> in ocean health</a:t>
            </a:r>
          </a:p>
          <a:p>
            <a:pPr algn="l"/>
            <a:r>
              <a:rPr lang="en-US" sz="1000" baseline="0" dirty="0">
                <a:latin typeface="Arial"/>
                <a:cs typeface="Arial"/>
              </a:rPr>
              <a:t>Changed shapes of fish (loss of predators)</a:t>
            </a:r>
          </a:p>
          <a:p>
            <a:pPr algn="l"/>
            <a:r>
              <a:rPr lang="en-US" sz="1000" baseline="0" dirty="0">
                <a:latin typeface="Arial"/>
                <a:cs typeface="Arial"/>
              </a:rPr>
              <a:t>Impact on habitat &amp;food webs (multiple effects)</a:t>
            </a:r>
          </a:p>
          <a:p>
            <a:pPr algn="l"/>
            <a:r>
              <a:rPr lang="en-US" sz="1000" baseline="0" dirty="0">
                <a:latin typeface="Arial"/>
                <a:cs typeface="Arial"/>
              </a:rPr>
              <a:t>Changes in species dynamics </a:t>
            </a:r>
          </a:p>
          <a:p>
            <a:pPr algn="l"/>
            <a:r>
              <a:rPr lang="en-US" sz="1000" baseline="0" dirty="0">
                <a:latin typeface="Arial"/>
                <a:cs typeface="Arial"/>
              </a:rPr>
              <a:t>Changes in predator-prey relationships</a:t>
            </a:r>
          </a:p>
          <a:p>
            <a:pPr algn="l"/>
            <a:r>
              <a:rPr lang="en-US" sz="1000" baseline="0" dirty="0">
                <a:latin typeface="Arial"/>
                <a:cs typeface="Arial"/>
              </a:rPr>
              <a:t>Potential extinctions</a:t>
            </a:r>
          </a:p>
          <a:p>
            <a:pPr algn="l"/>
            <a:r>
              <a:rPr lang="en-US" sz="1000" baseline="0" dirty="0">
                <a:latin typeface="Arial"/>
                <a:cs typeface="Arial"/>
              </a:rPr>
              <a:t>Reduced biodiversity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00B194"/>
                </a:solidFill>
                <a:latin typeface="Arial"/>
                <a:cs typeface="Arial"/>
              </a:rPr>
              <a:t>2 Economic</a:t>
            </a:r>
          </a:p>
          <a:p>
            <a:r>
              <a:rPr lang="en-US" sz="1000" dirty="0">
                <a:solidFill>
                  <a:srgbClr val="000000"/>
                </a:solidFill>
                <a:latin typeface="Arial"/>
                <a:cs typeface="Arial"/>
              </a:rPr>
              <a:t>Loss of jobs and/or </a:t>
            </a:r>
            <a:r>
              <a:rPr lang="en-US" sz="1000" baseline="0" dirty="0">
                <a:solidFill>
                  <a:srgbClr val="000000"/>
                </a:solidFill>
                <a:latin typeface="Arial"/>
                <a:cs typeface="Arial"/>
              </a:rPr>
              <a:t>reduced </a:t>
            </a:r>
            <a:r>
              <a:rPr lang="en-US" sz="1000" dirty="0">
                <a:solidFill>
                  <a:srgbClr val="000000"/>
                </a:solidFill>
                <a:latin typeface="Arial"/>
                <a:cs typeface="Arial"/>
              </a:rPr>
              <a:t>earnings</a:t>
            </a:r>
          </a:p>
          <a:p>
            <a:r>
              <a:rPr lang="en-US" sz="1000" dirty="0">
                <a:solidFill>
                  <a:srgbClr val="000000"/>
                </a:solidFill>
                <a:latin typeface="Arial"/>
                <a:cs typeface="Arial"/>
              </a:rPr>
              <a:t>Economic</a:t>
            </a:r>
            <a:r>
              <a:rPr lang="en-US" sz="1000" baseline="0" dirty="0">
                <a:solidFill>
                  <a:srgbClr val="000000"/>
                </a:solidFill>
                <a:latin typeface="Arial"/>
                <a:cs typeface="Arial"/>
              </a:rPr>
              <a:t> insecurity (due to declines in fish)</a:t>
            </a:r>
          </a:p>
          <a:p>
            <a:r>
              <a:rPr lang="en-US" sz="1000" baseline="0" dirty="0">
                <a:solidFill>
                  <a:srgbClr val="000000"/>
                </a:solidFill>
                <a:latin typeface="Arial"/>
                <a:cs typeface="Arial"/>
              </a:rPr>
              <a:t>Reduced economic </a:t>
            </a:r>
            <a:endParaRPr lang="en-US" sz="1000" dirty="0">
              <a:solidFill>
                <a:srgbClr val="000000"/>
              </a:solidFill>
              <a:latin typeface="Arial"/>
              <a:cs typeface="Arial"/>
            </a:endParaRPr>
          </a:p>
          <a:p>
            <a:pPr algn="l"/>
            <a:r>
              <a:rPr lang="en-US" sz="1200" b="1" dirty="0">
                <a:solidFill>
                  <a:srgbClr val="00B194"/>
                </a:solidFill>
                <a:latin typeface="Arial"/>
                <a:cs typeface="Arial"/>
              </a:rPr>
              <a:t>3 Cultural</a:t>
            </a:r>
          </a:p>
          <a:p>
            <a:pPr algn="l"/>
            <a:r>
              <a:rPr lang="en-US" sz="1000" dirty="0">
                <a:solidFill>
                  <a:srgbClr val="000000"/>
                </a:solidFill>
                <a:latin typeface="Arial"/>
                <a:cs typeface="Arial"/>
              </a:rPr>
              <a:t>Impact on cultural</a:t>
            </a:r>
            <a:r>
              <a:rPr lang="en-US" sz="1000" baseline="0" dirty="0">
                <a:solidFill>
                  <a:srgbClr val="000000"/>
                </a:solidFill>
                <a:latin typeface="Arial"/>
                <a:cs typeface="Arial"/>
              </a:rPr>
              <a:t> identity (mana, </a:t>
            </a:r>
            <a:r>
              <a:rPr lang="en-US" sz="1000" baseline="0" dirty="0" err="1">
                <a:solidFill>
                  <a:srgbClr val="000000"/>
                </a:solidFill>
                <a:latin typeface="Arial"/>
                <a:cs typeface="Arial"/>
              </a:rPr>
              <a:t>manakitanga</a:t>
            </a:r>
            <a:r>
              <a:rPr lang="en-US" sz="1000" baseline="0" dirty="0">
                <a:solidFill>
                  <a:srgbClr val="000000"/>
                </a:solidFill>
                <a:latin typeface="Arial"/>
                <a:cs typeface="Arial"/>
              </a:rPr>
              <a:t>, rangatiratanga</a:t>
            </a:r>
            <a:r>
              <a:rPr lang="mr-IN" sz="1000" baseline="0" dirty="0">
                <a:solidFill>
                  <a:srgbClr val="000000"/>
                </a:solidFill>
                <a:latin typeface="Arial"/>
                <a:cs typeface="Arial"/>
              </a:rPr>
              <a:t>…</a:t>
            </a:r>
            <a:r>
              <a:rPr lang="mi-NZ" sz="1000" baseline="0" dirty="0">
                <a:solidFill>
                  <a:srgbClr val="000000"/>
                </a:solidFill>
                <a:latin typeface="Arial"/>
                <a:cs typeface="Arial"/>
              </a:rPr>
              <a:t>)</a:t>
            </a:r>
            <a:endParaRPr lang="en-US" sz="1000" baseline="0" dirty="0">
              <a:solidFill>
                <a:srgbClr val="000000"/>
              </a:solidFill>
              <a:latin typeface="Arial"/>
              <a:cs typeface="Arial"/>
            </a:endParaRPr>
          </a:p>
          <a:p>
            <a:pPr algn="l"/>
            <a:r>
              <a:rPr lang="en-US" sz="1000" baseline="0" dirty="0">
                <a:solidFill>
                  <a:srgbClr val="000000"/>
                </a:solidFill>
                <a:latin typeface="Arial"/>
                <a:cs typeface="Arial"/>
              </a:rPr>
              <a:t>Impact on cultural wellbeing</a:t>
            </a:r>
          </a:p>
          <a:p>
            <a:pPr algn="l"/>
            <a:r>
              <a:rPr lang="en-US" sz="1200" b="1" dirty="0">
                <a:solidFill>
                  <a:srgbClr val="00B194"/>
                </a:solidFill>
                <a:latin typeface="Arial"/>
                <a:cs typeface="Arial"/>
              </a:rPr>
              <a:t>And Social</a:t>
            </a:r>
          </a:p>
          <a:p>
            <a:r>
              <a:rPr lang="en-US" sz="1000" dirty="0">
                <a:solidFill>
                  <a:srgbClr val="000000"/>
                </a:solidFill>
                <a:latin typeface="Arial"/>
                <a:cs typeface="Arial"/>
              </a:rPr>
              <a:t>Loss of enjoyment from</a:t>
            </a:r>
            <a:r>
              <a:rPr lang="en-US" sz="1000" baseline="0" dirty="0">
                <a:solidFill>
                  <a:srgbClr val="000000"/>
                </a:solidFill>
                <a:latin typeface="Arial"/>
                <a:cs typeface="Arial"/>
              </a:rPr>
              <a:t> fishing (as a recreation)</a:t>
            </a:r>
          </a:p>
          <a:p>
            <a:r>
              <a:rPr lang="en-US" sz="1000" dirty="0">
                <a:solidFill>
                  <a:srgbClr val="000000"/>
                </a:solidFill>
                <a:latin typeface="Arial"/>
                <a:cs typeface="Arial"/>
              </a:rPr>
              <a:t>Potential food scarcity leading</a:t>
            </a:r>
            <a:r>
              <a:rPr lang="en-US" sz="1000" baseline="0" dirty="0">
                <a:solidFill>
                  <a:srgbClr val="000000"/>
                </a:solidFill>
                <a:latin typeface="Arial"/>
                <a:cs typeface="Arial"/>
              </a:rPr>
              <a:t> to </a:t>
            </a:r>
            <a:r>
              <a:rPr lang="en-US" sz="1000" dirty="0">
                <a:solidFill>
                  <a:srgbClr val="000000"/>
                </a:solidFill>
                <a:latin typeface="Arial"/>
                <a:cs typeface="Arial"/>
              </a:rPr>
              <a:t>malnutrition</a:t>
            </a:r>
          </a:p>
          <a:p>
            <a:r>
              <a:rPr lang="en-US" sz="1000" dirty="0">
                <a:solidFill>
                  <a:srgbClr val="000000"/>
                </a:solidFill>
                <a:latin typeface="Arial"/>
                <a:cs typeface="Arial"/>
              </a:rPr>
              <a:t>Poverty</a:t>
            </a:r>
          </a:p>
          <a:p>
            <a:r>
              <a:rPr lang="en-US" sz="1000" dirty="0">
                <a:solidFill>
                  <a:srgbClr val="000000"/>
                </a:solidFill>
                <a:latin typeface="Arial"/>
                <a:cs typeface="Arial"/>
              </a:rPr>
              <a:t>Loss</a:t>
            </a:r>
            <a:r>
              <a:rPr lang="en-US" sz="1000" baseline="0" dirty="0">
                <a:solidFill>
                  <a:srgbClr val="000000"/>
                </a:solidFill>
                <a:latin typeface="Arial"/>
                <a:cs typeface="Arial"/>
              </a:rPr>
              <a:t> of quality of life</a:t>
            </a:r>
            <a:endParaRPr lang="en-US" sz="1000" dirty="0">
              <a:solidFill>
                <a:srgbClr val="000000"/>
              </a:solidFill>
              <a:latin typeface="Arial"/>
              <a:cs typeface="Arial"/>
            </a:endParaRPr>
          </a:p>
          <a:p>
            <a:pPr algn="l"/>
            <a:endParaRPr lang="en-US" dirty="0">
              <a:latin typeface="Arial"/>
              <a:cs typeface="Arial"/>
            </a:endParaRPr>
          </a:p>
          <a:p>
            <a:pPr algn="l"/>
            <a:endParaRPr lang="en-US" sz="1200" baseline="0" dirty="0">
              <a:latin typeface="Arial"/>
              <a:cs typeface="Arial"/>
            </a:endParaRPr>
          </a:p>
          <a:p>
            <a:pPr algn="l"/>
            <a:endParaRPr lang="en-US" sz="1200" baseline="0" dirty="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33</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a:solidFill>
                  <a:srgbClr val="175EAA"/>
                </a:solidFill>
                <a:latin typeface="Arial"/>
                <a:cs typeface="Ari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a:solidFill>
                  <a:srgbClr val="175EAA"/>
                </a:solidFill>
                <a:latin typeface="Arial"/>
                <a:cs typeface="Arial"/>
              </a:rPr>
              <a:t>FILM</a:t>
            </a:r>
            <a:r>
              <a:rPr lang="en-US" sz="1200" baseline="0">
                <a:solidFill>
                  <a:srgbClr val="175EAA"/>
                </a:solidFill>
                <a:latin typeface="Arial"/>
                <a:cs typeface="Arial"/>
              </a:rPr>
              <a:t> CLIP: https://</a:t>
            </a:r>
            <a:r>
              <a:rPr lang="en-US" sz="1200" baseline="0" err="1">
                <a:solidFill>
                  <a:srgbClr val="175EAA"/>
                </a:solidFill>
                <a:latin typeface="Arial"/>
                <a:cs typeface="Arial"/>
              </a:rPr>
              <a:t>www.youtube.com</a:t>
            </a:r>
            <a:r>
              <a:rPr lang="en-US" sz="1200" baseline="0">
                <a:solidFill>
                  <a:srgbClr val="175EAA"/>
                </a:solidFill>
                <a:latin typeface="Arial"/>
                <a:cs typeface="Arial"/>
              </a:rPr>
              <a:t>/</a:t>
            </a:r>
            <a:r>
              <a:rPr lang="en-US" sz="1200" baseline="0" err="1">
                <a:solidFill>
                  <a:srgbClr val="175EAA"/>
                </a:solidFill>
                <a:latin typeface="Arial"/>
                <a:cs typeface="Arial"/>
              </a:rPr>
              <a:t>watch?v</a:t>
            </a:r>
            <a:r>
              <a:rPr lang="en-US" sz="1200" baseline="0">
                <a:solidFill>
                  <a:srgbClr val="175EAA"/>
                </a:solidFill>
                <a:latin typeface="Arial"/>
                <a:cs typeface="Arial"/>
              </a:rPr>
              <a:t>=Obp4SU4zd8o&amp;t=1s</a:t>
            </a:r>
            <a:endParaRPr lang="en-US">
              <a:solidFill>
                <a:srgbClr val="000000"/>
              </a:solidFill>
              <a:latin typeface="Arial"/>
              <a:cs typeface="Arial"/>
            </a:endParaRPr>
          </a:p>
          <a:p>
            <a:endParaRPr lang="en-US">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34</a:t>
            </a:fld>
            <a:endParaRPr lang="en-US"/>
          </a:p>
        </p:txBody>
      </p:sp>
    </p:spTree>
    <p:extLst>
      <p:ext uri="{BB962C8B-B14F-4D97-AF65-F5344CB8AC3E}">
        <p14:creationId xmlns:p14="http://schemas.microsoft.com/office/powerpoint/2010/main" val="1997959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a:solidFill>
                  <a:srgbClr val="175EAA"/>
                </a:solidFill>
                <a:latin typeface="Arial"/>
                <a:cs typeface="Arial"/>
              </a:rPr>
              <a:t>TEACHER NOTES</a:t>
            </a:r>
            <a:endParaRPr lang="en-US">
              <a:latin typeface="Arial"/>
              <a:cs typeface="Arial"/>
            </a:endParaRPr>
          </a:p>
          <a:p>
            <a:endParaRPr lang="en-US" sz="110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a:solidFill>
                  <a:srgbClr val="175EAA"/>
                </a:solidFill>
                <a:latin typeface="Arial"/>
                <a:cs typeface="Arial"/>
              </a:rPr>
              <a:t>HOW TO PLAY KAHOOT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a:solidFill>
                <a:srgbClr val="175EAA"/>
              </a:solidFill>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a:latin typeface="Arial"/>
                <a:cs typeface="Arial"/>
              </a:rPr>
              <a:t>See other teacher notes for instructions</a:t>
            </a:r>
          </a:p>
          <a:p>
            <a:pPr marL="171450" indent="-171450">
              <a:buFont typeface="Arial"/>
              <a:buChar char="•"/>
            </a:pPr>
            <a:r>
              <a:rPr lang="en-US" sz="1100" b="0" baseline="0">
                <a:solidFill>
                  <a:srgbClr val="000000"/>
                </a:solidFill>
                <a:latin typeface="Arial"/>
                <a:cs typeface="Arial"/>
              </a:rPr>
              <a:t>Find the game on the MSC NZ Kahoot page: https://</a:t>
            </a:r>
            <a:r>
              <a:rPr lang="en-US" sz="1100" b="0" baseline="0" err="1">
                <a:solidFill>
                  <a:srgbClr val="000000"/>
                </a:solidFill>
                <a:latin typeface="Arial"/>
                <a:cs typeface="Arial"/>
              </a:rPr>
              <a:t>www.msc.org</a:t>
            </a:r>
            <a:r>
              <a:rPr lang="en-US" sz="1100" b="0" baseline="0">
                <a:solidFill>
                  <a:srgbClr val="000000"/>
                </a:solidFill>
                <a:latin typeface="Arial"/>
                <a:cs typeface="Arial"/>
              </a:rPr>
              <a:t>/</a:t>
            </a:r>
            <a:r>
              <a:rPr lang="en-US" sz="1100" b="0" baseline="0" err="1">
                <a:solidFill>
                  <a:srgbClr val="000000"/>
                </a:solidFill>
                <a:latin typeface="Arial"/>
                <a:cs typeface="Arial"/>
              </a:rPr>
              <a:t>en</a:t>
            </a:r>
            <a:r>
              <a:rPr lang="en-US" sz="1100" b="0" baseline="0">
                <a:solidFill>
                  <a:srgbClr val="000000"/>
                </a:solidFill>
                <a:latin typeface="Arial"/>
                <a:cs typeface="Arial"/>
              </a:rPr>
              <a:t>-au/for-teachers/ocean-literacy/new-</a:t>
            </a:r>
            <a:r>
              <a:rPr lang="en-US" sz="1100" b="0" baseline="0" err="1">
                <a:solidFill>
                  <a:srgbClr val="000000"/>
                </a:solidFill>
                <a:latin typeface="Arial"/>
                <a:cs typeface="Arial"/>
              </a:rPr>
              <a:t>zealand</a:t>
            </a:r>
            <a:r>
              <a:rPr lang="en-US" sz="1100" b="0" baseline="0">
                <a:solidFill>
                  <a:srgbClr val="000000"/>
                </a:solidFill>
                <a:latin typeface="Arial"/>
                <a:cs typeface="Arial"/>
              </a:rPr>
              <a:t>-education-curriculum/</a:t>
            </a:r>
            <a:r>
              <a:rPr lang="en-US" sz="1100" b="0" baseline="0" err="1">
                <a:solidFill>
                  <a:srgbClr val="000000"/>
                </a:solidFill>
                <a:latin typeface="Arial"/>
                <a:cs typeface="Arial"/>
              </a:rPr>
              <a:t>kahoot</a:t>
            </a:r>
            <a:r>
              <a:rPr lang="en-US" sz="1100" b="0" baseline="0">
                <a:solidFill>
                  <a:srgbClr val="000000"/>
                </a:solidFill>
                <a:latin typeface="Arial"/>
                <a:cs typeface="Arial"/>
              </a:rPr>
              <a:t>-quizzes</a:t>
            </a:r>
            <a:endParaRPr lang="en-US" sz="1100" baseline="0">
              <a:solidFill>
                <a:srgbClr val="000000"/>
              </a:solidFill>
              <a:latin typeface="Arial"/>
              <a:cs typeface="Arial"/>
            </a:endParaRPr>
          </a:p>
          <a:p>
            <a:pPr marL="171450" indent="-171450">
              <a:buFont typeface="Arial"/>
              <a:buChar char="•"/>
            </a:pPr>
            <a:r>
              <a:rPr lang="en-US" sz="1100" baseline="0">
                <a:solidFill>
                  <a:srgbClr val="000000"/>
                </a:solidFill>
                <a:latin typeface="Arial"/>
                <a:cs typeface="Arial"/>
              </a:rPr>
              <a:t>Answers to quiz are provided on the slides following the quiz questions :] </a:t>
            </a:r>
          </a:p>
          <a:p>
            <a:endParaRPr lang="en-US" sz="1100"/>
          </a:p>
        </p:txBody>
      </p:sp>
      <p:sp>
        <p:nvSpPr>
          <p:cNvPr id="4" name="Slide Number Placeholder 3"/>
          <p:cNvSpPr>
            <a:spLocks noGrp="1"/>
          </p:cNvSpPr>
          <p:nvPr>
            <p:ph type="sldNum" sz="quarter" idx="10"/>
          </p:nvPr>
        </p:nvSpPr>
        <p:spPr/>
        <p:txBody>
          <a:bodyPr/>
          <a:lstStyle/>
          <a:p>
            <a:fld id="{36961C54-CE56-C942-86C7-3C671D5B96FC}" type="slidenum">
              <a:rPr lang="en-US" smtClean="0"/>
              <a:t>35</a:t>
            </a:fld>
            <a:endParaRPr lang="en-US"/>
          </a:p>
        </p:txBody>
      </p:sp>
    </p:spTree>
    <p:extLst>
      <p:ext uri="{BB962C8B-B14F-4D97-AF65-F5344CB8AC3E}">
        <p14:creationId xmlns:p14="http://schemas.microsoft.com/office/powerpoint/2010/main" val="3999600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36</a:t>
            </a:fld>
            <a:endParaRPr lang="en-US"/>
          </a:p>
        </p:txBody>
      </p:sp>
    </p:spTree>
    <p:extLst>
      <p:ext uri="{BB962C8B-B14F-4D97-AF65-F5344CB8AC3E}">
        <p14:creationId xmlns:p14="http://schemas.microsoft.com/office/powerpoint/2010/main" val="3547659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37</a:t>
            </a:fld>
            <a:endParaRPr lang="en-US"/>
          </a:p>
        </p:txBody>
      </p:sp>
    </p:spTree>
    <p:extLst>
      <p:ext uri="{BB962C8B-B14F-4D97-AF65-F5344CB8AC3E}">
        <p14:creationId xmlns:p14="http://schemas.microsoft.com/office/powerpoint/2010/main" val="3453983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38</a:t>
            </a:fld>
            <a:endParaRPr lang="en-US"/>
          </a:p>
        </p:txBody>
      </p:sp>
    </p:spTree>
    <p:extLst>
      <p:ext uri="{BB962C8B-B14F-4D97-AF65-F5344CB8AC3E}">
        <p14:creationId xmlns:p14="http://schemas.microsoft.com/office/powerpoint/2010/main" val="3431586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39</a:t>
            </a:fld>
            <a:endParaRPr lang="en-US"/>
          </a:p>
        </p:txBody>
      </p:sp>
    </p:spTree>
    <p:extLst>
      <p:ext uri="{BB962C8B-B14F-4D97-AF65-F5344CB8AC3E}">
        <p14:creationId xmlns:p14="http://schemas.microsoft.com/office/powerpoint/2010/main" val="28544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4</a:t>
            </a:fld>
            <a:endParaRPr lang="en-US"/>
          </a:p>
        </p:txBody>
      </p:sp>
    </p:spTree>
    <p:extLst>
      <p:ext uri="{BB962C8B-B14F-4D97-AF65-F5344CB8AC3E}">
        <p14:creationId xmlns:p14="http://schemas.microsoft.com/office/powerpoint/2010/main" val="2321483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40</a:t>
            </a:fld>
            <a:endParaRPr lang="en-US"/>
          </a:p>
        </p:txBody>
      </p:sp>
    </p:spTree>
    <p:extLst>
      <p:ext uri="{BB962C8B-B14F-4D97-AF65-F5344CB8AC3E}">
        <p14:creationId xmlns:p14="http://schemas.microsoft.com/office/powerpoint/2010/main" val="1198291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41</a:t>
            </a:fld>
            <a:endParaRPr lang="en-US"/>
          </a:p>
        </p:txBody>
      </p:sp>
    </p:spTree>
    <p:extLst>
      <p:ext uri="{BB962C8B-B14F-4D97-AF65-F5344CB8AC3E}">
        <p14:creationId xmlns:p14="http://schemas.microsoft.com/office/powerpoint/2010/main" val="2599889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42</a:t>
            </a:fld>
            <a:endParaRPr lang="en-US"/>
          </a:p>
        </p:txBody>
      </p:sp>
    </p:spTree>
    <p:extLst>
      <p:ext uri="{BB962C8B-B14F-4D97-AF65-F5344CB8AC3E}">
        <p14:creationId xmlns:p14="http://schemas.microsoft.com/office/powerpoint/2010/main" val="4063134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43</a:t>
            </a:fld>
            <a:endParaRPr lang="en-US"/>
          </a:p>
        </p:txBody>
      </p:sp>
    </p:spTree>
    <p:extLst>
      <p:ext uri="{BB962C8B-B14F-4D97-AF65-F5344CB8AC3E}">
        <p14:creationId xmlns:p14="http://schemas.microsoft.com/office/powerpoint/2010/main" val="1554438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44</a:t>
            </a:fld>
            <a:endParaRPr lang="en-US"/>
          </a:p>
        </p:txBody>
      </p:sp>
    </p:spTree>
    <p:extLst>
      <p:ext uri="{BB962C8B-B14F-4D97-AF65-F5344CB8AC3E}">
        <p14:creationId xmlns:p14="http://schemas.microsoft.com/office/powerpoint/2010/main" val="1484222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45</a:t>
            </a:fld>
            <a:endParaRPr lang="en-US"/>
          </a:p>
        </p:txBody>
      </p:sp>
    </p:spTree>
    <p:extLst>
      <p:ext uri="{BB962C8B-B14F-4D97-AF65-F5344CB8AC3E}">
        <p14:creationId xmlns:p14="http://schemas.microsoft.com/office/powerpoint/2010/main" val="365264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NOTES</a:t>
            </a:r>
          </a:p>
          <a:p>
            <a:endParaRPr lang="en-US"/>
          </a:p>
        </p:txBody>
      </p:sp>
      <p:sp>
        <p:nvSpPr>
          <p:cNvPr id="4" name="Slide Number Placeholder 3"/>
          <p:cNvSpPr>
            <a:spLocks noGrp="1"/>
          </p:cNvSpPr>
          <p:nvPr>
            <p:ph type="sldNum" sz="quarter" idx="10"/>
          </p:nvPr>
        </p:nvSpPr>
        <p:spPr/>
        <p:txBody>
          <a:bodyPr/>
          <a:lstStyle/>
          <a:p>
            <a:fld id="{36961C54-CE56-C942-86C7-3C671D5B96FC}" type="slidenum">
              <a:rPr lang="en-US" smtClean="0"/>
              <a:t>5</a:t>
            </a:fld>
            <a:endParaRPr lang="en-US"/>
          </a:p>
        </p:txBody>
      </p:sp>
    </p:spTree>
    <p:extLst>
      <p:ext uri="{BB962C8B-B14F-4D97-AF65-F5344CB8AC3E}">
        <p14:creationId xmlns:p14="http://schemas.microsoft.com/office/powerpoint/2010/main" val="345842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6</a:t>
            </a:fld>
            <a:endParaRPr lang="en-US"/>
          </a:p>
        </p:txBody>
      </p:sp>
    </p:spTree>
    <p:extLst>
      <p:ext uri="{BB962C8B-B14F-4D97-AF65-F5344CB8AC3E}">
        <p14:creationId xmlns:p14="http://schemas.microsoft.com/office/powerpoint/2010/main" val="17560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a:p>
            <a:pPr marL="171450" indent="-171450">
              <a:buFont typeface="Arial"/>
              <a:buChar char="•"/>
            </a:pPr>
            <a:r>
              <a:rPr lang="en-US"/>
              <a:t>Try</a:t>
            </a:r>
            <a:r>
              <a:rPr lang="en-US" baseline="0"/>
              <a:t> to get learners to connect with the personal impact of overfishing and unsustainable practices.  What would it be like for ME if there were few or no fish left in the sea! </a:t>
            </a:r>
            <a:endParaRPr lang="en-US"/>
          </a:p>
        </p:txBody>
      </p:sp>
      <p:sp>
        <p:nvSpPr>
          <p:cNvPr id="4" name="Slide Number Placeholder 3"/>
          <p:cNvSpPr>
            <a:spLocks noGrp="1"/>
          </p:cNvSpPr>
          <p:nvPr>
            <p:ph type="sldNum" sz="quarter" idx="10"/>
          </p:nvPr>
        </p:nvSpPr>
        <p:spPr/>
        <p:txBody>
          <a:bodyPr/>
          <a:lstStyle/>
          <a:p>
            <a:fld id="{36961C54-CE56-C942-86C7-3C671D5B96FC}" type="slidenum">
              <a:rPr lang="en-US" smtClean="0"/>
              <a:t>7</a:t>
            </a:fld>
            <a:endParaRPr lang="en-US"/>
          </a:p>
        </p:txBody>
      </p:sp>
    </p:spTree>
    <p:extLst>
      <p:ext uri="{BB962C8B-B14F-4D97-AF65-F5344CB8AC3E}">
        <p14:creationId xmlns:p14="http://schemas.microsoft.com/office/powerpoint/2010/main" val="349785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DFFE2-AB0B-A546-BA03-FA78CA7417E4}" type="slidenum">
              <a:rPr lang="en-US" smtClean="0"/>
              <a:t>8</a:t>
            </a:fld>
            <a:endParaRPr lang="en-US"/>
          </a:p>
        </p:txBody>
      </p:sp>
    </p:spTree>
    <p:extLst>
      <p:ext uri="{BB962C8B-B14F-4D97-AF65-F5344CB8AC3E}">
        <p14:creationId xmlns:p14="http://schemas.microsoft.com/office/powerpoint/2010/main" val="91957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343400"/>
            <a:ext cx="6096000" cy="4114800"/>
          </a:xfrm>
        </p:spPr>
        <p:txBody>
          <a:bodyPr/>
          <a:lstStyle/>
          <a:p>
            <a:pPr>
              <a:defRPr/>
            </a:pPr>
            <a:r>
              <a:rPr lang="en-US">
                <a:solidFill>
                  <a:srgbClr val="175EAA"/>
                </a:solidFill>
                <a:latin typeface="Arial"/>
                <a:cs typeface="Arial"/>
              </a:rPr>
              <a:t>TEACHER NOTES</a:t>
            </a:r>
            <a:endParaRPr lang="en-US">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a:solidFill>
                <a:srgbClr val="175EAA"/>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a:latin typeface="Arial"/>
                <a:cs typeface="Arial"/>
              </a:rPr>
              <a:t>URL for film clip: https://</a:t>
            </a:r>
            <a:r>
              <a:rPr lang="en-US" sz="1200" b="0" err="1">
                <a:latin typeface="Arial"/>
                <a:cs typeface="Arial"/>
              </a:rPr>
              <a:t>www.youtube.com</a:t>
            </a:r>
            <a:r>
              <a:rPr lang="en-US" sz="1200" b="0">
                <a:latin typeface="Arial"/>
                <a:cs typeface="Arial"/>
              </a:rPr>
              <a:t>/</a:t>
            </a:r>
            <a:r>
              <a:rPr lang="en-US" sz="1200" b="0" err="1">
                <a:latin typeface="Arial"/>
                <a:cs typeface="Arial"/>
              </a:rPr>
              <a:t>watch?v</a:t>
            </a:r>
            <a:r>
              <a:rPr lang="en-US" sz="1200" b="0">
                <a:latin typeface="Arial"/>
                <a:cs typeface="Arial"/>
              </a:rPr>
              <a:t>=3rVeSBdpO6Q</a:t>
            </a:r>
            <a:endParaRPr lang="en-US" b="0">
              <a:latin typeface="Arial"/>
              <a:cs typeface="Ari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9</a:t>
            </a:fld>
            <a:endParaRPr lang="en-US"/>
          </a:p>
        </p:txBody>
      </p:sp>
    </p:spTree>
    <p:extLst>
      <p:ext uri="{BB962C8B-B14F-4D97-AF65-F5344CB8AC3E}">
        <p14:creationId xmlns:p14="http://schemas.microsoft.com/office/powerpoint/2010/main" val="399960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file://localhost/Users/rika/Dropbox/MSC%20Job/2020/MSC%20templates%20and%20graphics/FISH%20SWIRL/Rika%20final%20banner%20files/Rect%20Banner%20Fish%20Swirl%20SMALL.png"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7" r:link="rId8"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a:solidFill>
                <a:srgbClr val="005DAA"/>
              </a:solidFill>
            </a:endParaRPr>
          </a:p>
        </p:txBody>
      </p:sp>
      <p:pic>
        <p:nvPicPr>
          <p:cNvPr id="4" name="Picture 3" descr="White_Shell.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rot="589420">
            <a:off x="8308626" y="210465"/>
            <a:ext cx="756348" cy="679230"/>
          </a:xfrm>
          <a:prstGeom prst="rect">
            <a:avLst/>
          </a:prstGeom>
        </p:spPr>
      </p:pic>
      <p:pic>
        <p:nvPicPr>
          <p:cNvPr id="11" name="Picture 10" descr="White_Shell.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rot="19960195">
            <a:off x="7868371" y="494329"/>
            <a:ext cx="440255" cy="395366"/>
          </a:xfrm>
          <a:prstGeom prst="rect">
            <a:avLst/>
          </a:prstGeom>
        </p:spPr>
      </p:pic>
      <p:pic>
        <p:nvPicPr>
          <p:cNvPr id="12" name="Picture 11">
            <a:extLst>
              <a:ext uri="{FF2B5EF4-FFF2-40B4-BE49-F238E27FC236}">
                <a16:creationId xmlns:a16="http://schemas.microsoft.com/office/drawing/2014/main" id="{87E2849B-A7E7-02FF-9B02-D745D774E003}"/>
              </a:ext>
            </a:extLst>
          </p:cNvPr>
          <p:cNvPicPr>
            <a:picLocks noChangeAspect="1"/>
          </p:cNvPicPr>
          <p:nvPr userDrawn="1"/>
        </p:nvPicPr>
        <p:blipFill>
          <a:blip r:embed="rId11"/>
          <a:stretch>
            <a:fillRect/>
          </a:stretch>
        </p:blipFill>
        <p:spPr>
          <a:xfrm>
            <a:off x="0" y="4258982"/>
            <a:ext cx="8554065" cy="827452"/>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hyperlink" Target="https://www.msc.org/docs/default-source/default-document-library/education-page/3-overfishing.mp4?sfvrsn=51806387_4" TargetMode="External"/><Relationship Id="rId3" Type="http://schemas.openxmlformats.org/officeDocument/2006/relationships/hyperlink" Target="https://www.msc.org/en-au/for-teachers/teach-learn-about-ocean-sustainability/film-and-clips" TargetMode="External"/><Relationship Id="rId7" Type="http://schemas.openxmlformats.org/officeDocument/2006/relationships/hyperlink" Target="https://www.msc.org/for-teachers/teach-learn-about-ocean-sustainability/film-and-clip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file://localhost/Users/rika/Dropbox/MSC%20Job/2020/MSC%20templates%20and%20graphics/TEMPLATE%20FILES/MSC%20GRAPHIC%20ASSETS/SCREEN%20RES/Illustration_BlueAssets/PNG/Blue_YellowSquare.png" TargetMode="External"/><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hyperlink" Target="https://www.msc.org/en-au/for-teachers/ocean-literacy/new-zealand-education-curriculum/kahoot-quizz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youtube.com/watch?time_continue=1&amp;v=qEE3iUIbm7U&amp;feature=emb_log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youtube.com/watch?v=EhosdSmvWr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hyperlink" Target="https://www.youtube.com/watch?v=2AykyOc-rJk"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Obp4SU4zd8o&amp;t=1s" TargetMode="External"/><Relationship Id="rId7"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5.png"/><Relationship Id="rId7" Type="http://schemas.openxmlformats.org/officeDocument/2006/relationships/hyperlink" Target="https://create.kahoot.it/share/3-6-marine-stewardship-council-nz-topic-3-summary-quiz/2de6416b-dac4-465c-9db4-6892db756e5c"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www.msc.org/en-au/for-teachers/ocean-literacy/new-zealand-education-curriculum/kahoot-quizzes" TargetMode="External"/><Relationship Id="rId5" Type="http://schemas.openxmlformats.org/officeDocument/2006/relationships/image" Target="file://localhost/Users/rika/Dropbox/MSC%20Job/2020/MSC%20templates%20and%20graphics/TEMPLATE%20FILES/MSC%20GRAPHIC%20ASSETS/SCREEN%20RES/Illustration_BlueAssets/PNG/Blue_YellowSquare.png" TargetMode="Externa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www.youtube.com/watch?v=3rVeSBdpO6Q"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noProof="0" dirty="0">
                <a:solidFill>
                  <a:schemeClr val="bg1">
                    <a:lumMod val="85000"/>
                  </a:schemeClr>
                </a:solidFill>
              </a:rPr>
              <a:t>Insert heading page Topic 3</a:t>
            </a:r>
          </a:p>
        </p:txBody>
      </p:sp>
      <p:pic>
        <p:nvPicPr>
          <p:cNvPr id="5" name="Picture 4" descr="Text&#10;&#10;Description automatically generated">
            <a:extLst>
              <a:ext uri="{FF2B5EF4-FFF2-40B4-BE49-F238E27FC236}">
                <a16:creationId xmlns:a16="http://schemas.microsoft.com/office/drawing/2014/main" id="{9093D57C-166E-86B1-8AB7-AF0EAA23672D}"/>
              </a:ext>
            </a:extLst>
          </p:cNvPr>
          <p:cNvPicPr>
            <a:picLocks noChangeAspect="1"/>
          </p:cNvPicPr>
          <p:nvPr/>
        </p:nvPicPr>
        <p:blipFill>
          <a:blip r:embed="rId3"/>
          <a:stretch>
            <a:fillRect/>
          </a:stretch>
        </p:blipFill>
        <p:spPr>
          <a:xfrm>
            <a:off x="0" y="-605594"/>
            <a:ext cx="9144000" cy="5013397"/>
          </a:xfrm>
          <a:prstGeom prst="rect">
            <a:avLst/>
          </a:prstGeom>
        </p:spPr>
      </p:pic>
    </p:spTree>
    <p:extLst>
      <p:ext uri="{BB962C8B-B14F-4D97-AF65-F5344CB8AC3E}">
        <p14:creationId xmlns:p14="http://schemas.microsoft.com/office/powerpoint/2010/main" val="73349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816191"/>
            <a:ext cx="4780144" cy="3868182"/>
          </a:xfrm>
          <a:prstGeom prst="rect">
            <a:avLst/>
          </a:prstGeom>
        </p:spPr>
      </p:pic>
      <p:graphicFrame>
        <p:nvGraphicFramePr>
          <p:cNvPr id="5" name="Content Placeholder 4"/>
          <p:cNvGraphicFramePr>
            <a:graphicFrameLocks noGrp="1"/>
          </p:cNvGraphicFramePr>
          <p:nvPr>
            <p:ph sz="half" idx="1"/>
            <p:extLst>
              <p:ext uri="{D42A27DB-BD31-4B8C-83A1-F6EECF244321}">
                <p14:modId xmlns:p14="http://schemas.microsoft.com/office/powerpoint/2010/main" val="2410593851"/>
              </p:ext>
            </p:extLst>
          </p:nvPr>
        </p:nvGraphicFramePr>
        <p:xfrm>
          <a:off x="4902201" y="1079311"/>
          <a:ext cx="3964260" cy="3347672"/>
        </p:xfrm>
        <a:graphic>
          <a:graphicData uri="http://schemas.openxmlformats.org/drawingml/2006/table">
            <a:tbl>
              <a:tblPr firstRow="1" bandRow="1">
                <a:tableStyleId>{5C22544A-7EE6-4342-B048-85BDC9FD1C3A}</a:tableStyleId>
              </a:tblPr>
              <a:tblGrid>
                <a:gridCol w="1321420">
                  <a:extLst>
                    <a:ext uri="{9D8B030D-6E8A-4147-A177-3AD203B41FA5}">
                      <a16:colId xmlns:a16="http://schemas.microsoft.com/office/drawing/2014/main" val="20000"/>
                    </a:ext>
                  </a:extLst>
                </a:gridCol>
                <a:gridCol w="1321420">
                  <a:extLst>
                    <a:ext uri="{9D8B030D-6E8A-4147-A177-3AD203B41FA5}">
                      <a16:colId xmlns:a16="http://schemas.microsoft.com/office/drawing/2014/main" val="20001"/>
                    </a:ext>
                  </a:extLst>
                </a:gridCol>
                <a:gridCol w="1321420">
                  <a:extLst>
                    <a:ext uri="{9D8B030D-6E8A-4147-A177-3AD203B41FA5}">
                      <a16:colId xmlns:a16="http://schemas.microsoft.com/office/drawing/2014/main" val="20002"/>
                    </a:ext>
                  </a:extLst>
                </a:gridCol>
              </a:tblGrid>
              <a:tr h="936861">
                <a:tc gridSpan="3">
                  <a:txBody>
                    <a:bodyPr/>
                    <a:lstStyle/>
                    <a:p>
                      <a:pPr algn="ctr"/>
                      <a:r>
                        <a:rPr lang="en-US" sz="2300" b="0" i="0" baseline="0">
                          <a:latin typeface="Arial"/>
                          <a:cs typeface="Arial"/>
                        </a:rPr>
                        <a:t>SUSTAINABLE FISHING</a:t>
                      </a:r>
                    </a:p>
                    <a:p>
                      <a:pPr algn="ctr"/>
                      <a:r>
                        <a:rPr lang="en-US" sz="2000" b="0" i="0">
                          <a:latin typeface="Arial"/>
                          <a:cs typeface="Arial"/>
                        </a:rPr>
                        <a:t>PRIOR KNOWLEDGE</a:t>
                      </a:r>
                      <a:r>
                        <a:rPr lang="en-US" sz="2000" b="0" i="0" baseline="0">
                          <a:latin typeface="Arial"/>
                          <a:cs typeface="Arial"/>
                        </a:rPr>
                        <a:t> CHART</a:t>
                      </a:r>
                      <a:endParaRPr lang="en-US" sz="2000" b="0" i="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1059156">
                <a:tc>
                  <a:txBody>
                    <a:bodyPr/>
                    <a:lstStyle/>
                    <a:p>
                      <a:pPr algn="ctr"/>
                      <a:r>
                        <a:rPr lang="en-US" sz="1400">
                          <a:solidFill>
                            <a:schemeClr val="bg1"/>
                          </a:solidFill>
                          <a:latin typeface="Arial"/>
                          <a:cs typeface="Arial"/>
                        </a:rPr>
                        <a:t>What we know</a:t>
                      </a:r>
                    </a:p>
                  </a:txBody>
                  <a:tcPr marL="76245" marR="76245" marT="34290" marB="34290" anchor="ctr">
                    <a:solidFill>
                      <a:srgbClr val="175EAA"/>
                    </a:solidFill>
                  </a:tcPr>
                </a:tc>
                <a:tc>
                  <a:txBody>
                    <a:bodyPr/>
                    <a:lstStyle/>
                    <a:p>
                      <a:pPr algn="ctr"/>
                      <a:r>
                        <a:rPr lang="en-US" sz="1400">
                          <a:solidFill>
                            <a:schemeClr val="bg1"/>
                          </a:solidFill>
                          <a:latin typeface="Arial"/>
                          <a:cs typeface="Arial"/>
                        </a:rPr>
                        <a:t>What we would like to know</a:t>
                      </a:r>
                    </a:p>
                  </a:txBody>
                  <a:tcPr marL="76245" marR="76245" marT="34290" marB="34290" anchor="ctr">
                    <a:solidFill>
                      <a:srgbClr val="175EAA"/>
                    </a:solidFill>
                  </a:tcPr>
                </a:tc>
                <a:tc>
                  <a:txBody>
                    <a:bodyPr/>
                    <a:lstStyle/>
                    <a:p>
                      <a:pPr algn="ctr"/>
                      <a:r>
                        <a:rPr lang="en-US" sz="1400">
                          <a:solidFill>
                            <a:schemeClr val="bg1"/>
                          </a:solidFill>
                          <a:latin typeface="Arial"/>
                          <a:cs typeface="Arial"/>
                        </a:rPr>
                        <a:t>What we have learned</a:t>
                      </a:r>
                    </a:p>
                  </a:txBody>
                  <a:tcPr marL="76245" marR="76245" marT="34290" marB="34290" anchor="ctr">
                    <a:solidFill>
                      <a:srgbClr val="175EAA"/>
                    </a:solidFill>
                  </a:tcPr>
                </a:tc>
                <a:extLst>
                  <a:ext uri="{0D108BD9-81ED-4DB2-BD59-A6C34878D82A}">
                    <a16:rowId xmlns:a16="http://schemas.microsoft.com/office/drawing/2014/main" val="10001"/>
                  </a:ext>
                </a:extLst>
              </a:tr>
              <a:tr h="1351655">
                <a:tc>
                  <a:txBody>
                    <a:bodyPr/>
                    <a:lstStyle/>
                    <a:p>
                      <a:endParaRPr lang="en-US" sz="140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
        <p:nvSpPr>
          <p:cNvPr id="7" name="Content Placeholder 6"/>
          <p:cNvSpPr>
            <a:spLocks noGrp="1"/>
          </p:cNvSpPr>
          <p:nvPr>
            <p:ph sz="half" idx="2"/>
          </p:nvPr>
        </p:nvSpPr>
        <p:spPr>
          <a:xfrm>
            <a:off x="176600" y="1434523"/>
            <a:ext cx="4285940" cy="2992459"/>
          </a:xfrm>
        </p:spPr>
        <p:txBody>
          <a:bodyPr>
            <a:noAutofit/>
          </a:bodyPr>
          <a:lstStyle/>
          <a:p>
            <a:pPr marL="0" indent="0" algn="ctr">
              <a:spcBef>
                <a:spcPts val="300"/>
              </a:spcBef>
              <a:spcAft>
                <a:spcPts val="300"/>
              </a:spcAft>
              <a:buNone/>
            </a:pPr>
            <a:r>
              <a:rPr lang="en-AU" sz="2000" b="1" noProof="0">
                <a:solidFill>
                  <a:srgbClr val="00B6DE"/>
                </a:solidFill>
                <a:latin typeface="Arial Narrow"/>
                <a:cs typeface="Arial Narrow"/>
              </a:rPr>
              <a:t>HE PĀTAI / CONSIDER THIS</a:t>
            </a:r>
          </a:p>
          <a:p>
            <a:pPr marL="0" indent="0" algn="ctr">
              <a:spcBef>
                <a:spcPts val="300"/>
              </a:spcBef>
              <a:spcAft>
                <a:spcPts val="300"/>
              </a:spcAft>
              <a:buNone/>
            </a:pPr>
            <a:r>
              <a:rPr lang="en-AU" sz="2200" noProof="0">
                <a:latin typeface="Arial"/>
                <a:cs typeface="Arial"/>
              </a:rPr>
              <a:t>What do we already know about sustainable fishing?</a:t>
            </a:r>
          </a:p>
          <a:p>
            <a:pPr marL="0" indent="0" algn="ctr">
              <a:spcBef>
                <a:spcPts val="300"/>
              </a:spcBef>
              <a:spcAft>
                <a:spcPts val="300"/>
              </a:spcAft>
              <a:buNone/>
            </a:pPr>
            <a:endParaRPr lang="en-AU" sz="1800" noProof="0">
              <a:solidFill>
                <a:srgbClr val="175EAA"/>
              </a:solidFill>
              <a:latin typeface="Arial"/>
              <a:cs typeface="Arial"/>
            </a:endParaRPr>
          </a:p>
          <a:p>
            <a:pPr marL="0" indent="0" algn="ctr">
              <a:spcBef>
                <a:spcPts val="300"/>
              </a:spcBef>
              <a:spcAft>
                <a:spcPts val="300"/>
              </a:spcAft>
              <a:buNone/>
            </a:pPr>
            <a:r>
              <a:rPr lang="en-AU" sz="2000" b="1" noProof="0">
                <a:solidFill>
                  <a:srgbClr val="175EAA"/>
                </a:solidFill>
                <a:latin typeface="Arial Narrow"/>
                <a:cs typeface="Arial Narrow"/>
              </a:rPr>
              <a:t>MAHI / ACTIVITY</a:t>
            </a:r>
          </a:p>
          <a:p>
            <a:pPr marL="0" indent="0" algn="ctr">
              <a:spcBef>
                <a:spcPts val="300"/>
              </a:spcBef>
              <a:spcAft>
                <a:spcPts val="300"/>
              </a:spcAft>
              <a:buNone/>
            </a:pPr>
            <a:r>
              <a:rPr lang="en-AU" sz="2200" noProof="0">
                <a:latin typeface="Arial"/>
                <a:cs typeface="Arial"/>
              </a:rPr>
              <a:t>Complete the Prior Knowledge Chart columns 1 &amp; 2</a:t>
            </a:r>
          </a:p>
          <a:p>
            <a:pPr marL="0" indent="0" algn="ctr">
              <a:spcBef>
                <a:spcPts val="300"/>
              </a:spcBef>
              <a:spcAft>
                <a:spcPts val="300"/>
              </a:spcAft>
              <a:buNone/>
            </a:pPr>
            <a:endParaRPr lang="en-AU" sz="1800" noProof="0">
              <a:latin typeface="Arial"/>
              <a:cs typeface="Arial"/>
            </a:endParaRPr>
          </a:p>
        </p:txBody>
      </p:sp>
      <p:pic>
        <p:nvPicPr>
          <p:cNvPr id="15" name="Picture 14"/>
          <p:cNvPicPr>
            <a:picLocks noChangeAspect="1"/>
          </p:cNvPicPr>
          <p:nvPr/>
        </p:nvPicPr>
        <p:blipFill>
          <a:blip r:embed="rId5"/>
          <a:stretch>
            <a:fillRect/>
          </a:stretch>
        </p:blipFill>
        <p:spPr>
          <a:xfrm rot="20952252">
            <a:off x="3376081" y="3456824"/>
            <a:ext cx="1733403" cy="1798728"/>
          </a:xfrm>
          <a:prstGeom prst="rect">
            <a:avLst/>
          </a:prstGeo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a:latin typeface="Arial Narrow"/>
                <a:cs typeface="Arial Narrow"/>
              </a:rPr>
              <a:t>SUSTAINABLE FISHING &amp; SUSTAINABLE CATCH</a:t>
            </a:r>
          </a:p>
        </p:txBody>
      </p:sp>
    </p:spTree>
    <p:extLst>
      <p:ext uri="{BB962C8B-B14F-4D97-AF65-F5344CB8AC3E}">
        <p14:creationId xmlns:p14="http://schemas.microsoft.com/office/powerpoint/2010/main" val="639681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dissolve">
                                      <p:cBhvr>
                                        <p:cTn id="22" dur="500"/>
                                        <p:tgtEl>
                                          <p:spTgt spid="7">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a:ext>
            </a:extLst>
          </a:blip>
          <a:srcRect/>
          <a:stretch>
            <a:fillRect/>
          </a:stretch>
        </p:blipFill>
        <p:spPr bwMode="auto">
          <a:xfrm>
            <a:off x="3011715" y="1027243"/>
            <a:ext cx="6259286" cy="3472186"/>
          </a:xfrm>
          <a:prstGeom prst="rect">
            <a:avLst/>
          </a:prstGeom>
          <a:noFill/>
          <a:ln>
            <a:noFill/>
          </a:ln>
        </p:spPr>
      </p:pic>
      <p:sp>
        <p:nvSpPr>
          <p:cNvPr id="7" name="Content Placeholder 6"/>
          <p:cNvSpPr>
            <a:spLocks noGrp="1"/>
          </p:cNvSpPr>
          <p:nvPr>
            <p:ph sz="half" idx="2"/>
          </p:nvPr>
        </p:nvSpPr>
        <p:spPr>
          <a:xfrm>
            <a:off x="3247573" y="1329473"/>
            <a:ext cx="5655126" cy="2919659"/>
          </a:xfrm>
        </p:spPr>
        <p:txBody>
          <a:bodyPr>
            <a:noAutofit/>
          </a:bodyPr>
          <a:lstStyle/>
          <a:p>
            <a:pPr marL="0" indent="0" algn="ctr">
              <a:spcBef>
                <a:spcPts val="300"/>
              </a:spcBef>
              <a:spcAft>
                <a:spcPts val="300"/>
              </a:spcAft>
              <a:buNone/>
            </a:pPr>
            <a:r>
              <a:rPr lang="en-AU" sz="1800" b="1">
                <a:solidFill>
                  <a:srgbClr val="00B6DE"/>
                </a:solidFill>
                <a:latin typeface="Arial Narrow"/>
                <a:cs typeface="Arial Narrow"/>
              </a:rPr>
              <a:t>HE PĀTAI / CONSIDER THIS</a:t>
            </a:r>
          </a:p>
          <a:p>
            <a:pPr lvl="0" indent="-252413" algn="ctr">
              <a:buFont typeface="+mj-lt"/>
              <a:buAutoNum type="arabicPeriod"/>
            </a:pPr>
            <a:r>
              <a:rPr lang="en-US" sz="1800"/>
              <a:t>Do you catch fish - what type of fish do you catch?</a:t>
            </a:r>
            <a:endParaRPr lang="en-IN" sz="1800"/>
          </a:p>
          <a:p>
            <a:pPr lvl="0" indent="-252413" algn="ctr">
              <a:buFont typeface="+mj-lt"/>
              <a:buAutoNum type="arabicPeriod"/>
            </a:pPr>
            <a:r>
              <a:rPr lang="en-US" sz="1800"/>
              <a:t>If you eat fish - what type of fish do you eat?</a:t>
            </a:r>
            <a:endParaRPr lang="en-IN" sz="1800"/>
          </a:p>
          <a:p>
            <a:pPr lvl="0" indent="-252413" algn="ctr">
              <a:buFont typeface="+mj-lt"/>
              <a:buAutoNum type="arabicPeriod"/>
            </a:pPr>
            <a:r>
              <a:rPr lang="en-US" sz="1800"/>
              <a:t>Where does the fish that you eat come from?</a:t>
            </a:r>
            <a:endParaRPr lang="en-IN" sz="1800"/>
          </a:p>
          <a:p>
            <a:pPr lvl="0" indent="-252413" algn="ctr">
              <a:buFont typeface="+mj-lt"/>
              <a:buAutoNum type="arabicPeriod"/>
            </a:pPr>
            <a:r>
              <a:rPr lang="en-US" sz="1800"/>
              <a:t>What do you do to help ensure the fish that you eat and / or catch are caught </a:t>
            </a:r>
            <a:r>
              <a:rPr lang="en-US" sz="1800" u="sng"/>
              <a:t>sustainably</a:t>
            </a:r>
            <a:r>
              <a:rPr lang="en-US" sz="1800"/>
              <a:t>?</a:t>
            </a:r>
          </a:p>
          <a:p>
            <a:pPr lvl="0" indent="-252413" algn="ctr">
              <a:buFont typeface="+mj-lt"/>
              <a:buAutoNum type="arabicPeriod"/>
            </a:pPr>
            <a:r>
              <a:rPr lang="en-US" sz="1800">
                <a:solidFill>
                  <a:srgbClr val="00B194"/>
                </a:solidFill>
              </a:rPr>
              <a:t>What do you think : Is sustainable fishing important? Why / Why not?</a:t>
            </a:r>
          </a:p>
          <a:p>
            <a:pPr lvl="0" indent="-252413" algn="ctr">
              <a:buFont typeface="+mj-lt"/>
              <a:buAutoNum type="arabicPeriod"/>
            </a:pPr>
            <a:endParaRPr lang="en-IN" sz="500"/>
          </a:p>
          <a:p>
            <a:pPr marL="0" indent="0" algn="ctr">
              <a:spcBef>
                <a:spcPts val="300"/>
              </a:spcBef>
              <a:spcAft>
                <a:spcPts val="300"/>
              </a:spcAft>
              <a:buNone/>
            </a:pPr>
            <a:endParaRPr lang="en-AU" sz="1800" noProof="0">
              <a:solidFill>
                <a:srgbClr val="175EAA"/>
              </a:solidFill>
            </a:endParaRPr>
          </a:p>
        </p:txBody>
      </p:sp>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100">
                <a:latin typeface="Arial Narrow"/>
                <a:cs typeface="Arial Narrow"/>
              </a:rPr>
              <a:t>SUSTAINABLE FISHING &amp; SUSTAINABLE CATCH</a:t>
            </a:r>
          </a:p>
        </p:txBody>
      </p:sp>
      <p:pic>
        <p:nvPicPr>
          <p:cNvPr id="4" name="Picture 3"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3589013" y="3849518"/>
            <a:ext cx="1472762" cy="1021527"/>
          </a:xfrm>
          <a:prstGeom prst="rect">
            <a:avLst/>
          </a:prstGeom>
        </p:spPr>
      </p:pic>
      <p:sp>
        <p:nvSpPr>
          <p:cNvPr id="11" name="Content Placeholder 6"/>
          <p:cNvSpPr>
            <a:spLocks noGrp="1"/>
          </p:cNvSpPr>
          <p:nvPr>
            <p:ph sz="half" idx="2"/>
          </p:nvPr>
        </p:nvSpPr>
        <p:spPr>
          <a:xfrm>
            <a:off x="318024" y="1090028"/>
            <a:ext cx="3111929" cy="3810191"/>
          </a:xfrm>
        </p:spPr>
        <p:txBody>
          <a:bodyPr>
            <a:noAutofit/>
          </a:bodyPr>
          <a:lstStyle/>
          <a:p>
            <a:pPr marL="0" indent="0">
              <a:spcBef>
                <a:spcPts val="300"/>
              </a:spcBef>
              <a:spcAft>
                <a:spcPts val="300"/>
              </a:spcAft>
              <a:buNone/>
            </a:pPr>
            <a:r>
              <a:rPr lang="en-AU" sz="2000" b="1">
                <a:solidFill>
                  <a:srgbClr val="00B194"/>
                </a:solidFill>
                <a:latin typeface="Arial Narrow"/>
                <a:cs typeface="Arial Narrow"/>
              </a:rPr>
              <a:t>KŌRERORERO / DISCUSSION</a:t>
            </a:r>
            <a:endParaRPr lang="en-AU" sz="2000" b="1">
              <a:solidFill>
                <a:srgbClr val="175EAA"/>
              </a:solidFill>
              <a:latin typeface="Arial Narrow"/>
              <a:cs typeface="Arial Narrow"/>
            </a:endParaRPr>
          </a:p>
          <a:p>
            <a:pPr marL="0" indent="0">
              <a:spcBef>
                <a:spcPts val="300"/>
              </a:spcBef>
              <a:spcAft>
                <a:spcPts val="300"/>
              </a:spcAft>
              <a:buNone/>
            </a:pPr>
            <a:r>
              <a:rPr lang="en-AU" sz="1800"/>
              <a:t>In Aotearoa New Zealand, Māori were the first fishers – they depended largely on fish and shellfish for protein</a:t>
            </a:r>
          </a:p>
          <a:p>
            <a:pPr marL="0" indent="0">
              <a:spcBef>
                <a:spcPts val="300"/>
              </a:spcBef>
              <a:spcAft>
                <a:spcPts val="300"/>
              </a:spcAft>
              <a:buNone/>
            </a:pPr>
            <a:r>
              <a:rPr lang="en-AU" sz="1800"/>
              <a:t>In recent years, fish and fishing has grown in importance for many New Zealanders</a:t>
            </a:r>
          </a:p>
          <a:p>
            <a:pPr marL="0" indent="0">
              <a:spcBef>
                <a:spcPts val="300"/>
              </a:spcBef>
              <a:spcAft>
                <a:spcPts val="300"/>
              </a:spcAft>
              <a:buNone/>
            </a:pPr>
            <a:endParaRPr lang="en-AU" sz="1800" noProof="0"/>
          </a:p>
        </p:txBody>
      </p:sp>
      <p:sp>
        <p:nvSpPr>
          <p:cNvPr id="13" name="Rectangular Callout 12"/>
          <p:cNvSpPr/>
          <p:nvPr/>
        </p:nvSpPr>
        <p:spPr>
          <a:xfrm>
            <a:off x="225497" y="1153409"/>
            <a:ext cx="3204456" cy="3309575"/>
          </a:xfrm>
          <a:prstGeom prst="wedgeRectCallout">
            <a:avLst>
              <a:gd name="adj1" fmla="val 56166"/>
              <a:gd name="adj2" fmla="val 50422"/>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80963" lvl="1" algn="ctr">
              <a:lnSpc>
                <a:spcPct val="112000"/>
              </a:lnSpc>
            </a:pPr>
            <a:r>
              <a:rPr lang="en-US" sz="2000" dirty="0">
                <a:solidFill>
                  <a:srgbClr val="005DAA"/>
                </a:solidFill>
              </a:rPr>
              <a:t>Sustainable fishing means looking after the environment where fish live and not overfishing </a:t>
            </a:r>
          </a:p>
          <a:p>
            <a:pPr marL="80963" lvl="1" algn="ctr">
              <a:lnSpc>
                <a:spcPct val="112000"/>
              </a:lnSpc>
            </a:pPr>
            <a:endParaRPr lang="en-US" sz="2000" dirty="0">
              <a:solidFill>
                <a:srgbClr val="005DAA"/>
              </a:solidFill>
            </a:endParaRPr>
          </a:p>
          <a:p>
            <a:pPr marL="80963" lvl="1" algn="ctr">
              <a:lnSpc>
                <a:spcPct val="112000"/>
              </a:lnSpc>
            </a:pPr>
            <a:r>
              <a:rPr lang="en-US" sz="2000" dirty="0">
                <a:solidFill>
                  <a:srgbClr val="005DAA"/>
                </a:solidFill>
              </a:rPr>
              <a:t>A sustainable catch means catching an amount of fish that can carry on forever</a:t>
            </a:r>
            <a:endParaRPr lang="en-US" sz="2000" u="sng" dirty="0">
              <a:solidFill>
                <a:srgbClr val="005DAA"/>
              </a:solidFill>
            </a:endParaRPr>
          </a:p>
        </p:txBody>
      </p:sp>
    </p:spTree>
    <p:extLst>
      <p:ext uri="{BB962C8B-B14F-4D97-AF65-F5344CB8AC3E}">
        <p14:creationId xmlns:p14="http://schemas.microsoft.com/office/powerpoint/2010/main" val="2591963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par>
                                <p:cTn id="28" presetID="45"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par>
                                <p:cTn id="33" presetID="9"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dissolve">
                                      <p:cBhvr>
                                        <p:cTn id="4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98607"/>
            <a:ext cx="4931928" cy="4051303"/>
          </a:xfrm>
          <a:prstGeom prst="rect">
            <a:avLst/>
          </a:prstGeom>
        </p:spPr>
      </p:pic>
      <p:sp>
        <p:nvSpPr>
          <p:cNvPr id="2" name="Title 1"/>
          <p:cNvSpPr>
            <a:spLocks noGrp="1"/>
          </p:cNvSpPr>
          <p:nvPr>
            <p:ph type="title"/>
          </p:nvPr>
        </p:nvSpPr>
        <p:spPr>
          <a:xfrm>
            <a:off x="224614" y="93911"/>
            <a:ext cx="7835654" cy="758428"/>
          </a:xfrm>
        </p:spPr>
        <p:txBody>
          <a:bodyPr>
            <a:normAutofit fontScale="90000"/>
          </a:bodyPr>
          <a:lstStyle/>
          <a:p>
            <a:r>
              <a:rPr lang="en-AU" noProof="0" dirty="0"/>
              <a:t>SUSTAINABLE FISHING &amp; SUSTAINABLE CATCH</a:t>
            </a:r>
          </a:p>
        </p:txBody>
      </p:sp>
      <p:sp>
        <p:nvSpPr>
          <p:cNvPr id="3" name="Content Placeholder 2"/>
          <p:cNvSpPr>
            <a:spLocks noGrp="1"/>
          </p:cNvSpPr>
          <p:nvPr>
            <p:ph idx="1"/>
          </p:nvPr>
        </p:nvSpPr>
        <p:spPr>
          <a:xfrm>
            <a:off x="224613" y="983369"/>
            <a:ext cx="4553761" cy="4032799"/>
          </a:xfrm>
        </p:spPr>
        <p:txBody>
          <a:bodyPr>
            <a:normAutofit/>
          </a:bodyPr>
          <a:lstStyle/>
          <a:p>
            <a:pPr marL="0" indent="0" algn="ctr">
              <a:lnSpc>
                <a:spcPct val="132000"/>
              </a:lnSpc>
              <a:spcBef>
                <a:spcPts val="300"/>
              </a:spcBef>
              <a:spcAft>
                <a:spcPts val="300"/>
              </a:spcAft>
              <a:buNone/>
            </a:pPr>
            <a:r>
              <a:rPr lang="en-AU" sz="2600" noProof="0" dirty="0">
                <a:solidFill>
                  <a:srgbClr val="175EAA"/>
                </a:solidFill>
                <a:latin typeface="Arial Narrow"/>
                <a:cs typeface="Arial Narrow"/>
              </a:rPr>
              <a:t>HE PĀTAI / CONSIDER THIS</a:t>
            </a:r>
          </a:p>
          <a:p>
            <a:pPr marL="0" indent="0" algn="ctr">
              <a:lnSpc>
                <a:spcPct val="132000"/>
              </a:lnSpc>
              <a:spcBef>
                <a:spcPts val="300"/>
              </a:spcBef>
              <a:spcAft>
                <a:spcPts val="300"/>
              </a:spcAft>
              <a:buNone/>
            </a:pPr>
            <a:r>
              <a:rPr lang="en-AU" sz="1800" noProof="0" dirty="0"/>
              <a:t>What did you learn?</a:t>
            </a:r>
          </a:p>
          <a:p>
            <a:pPr marL="457200" indent="-187325" algn="ctr">
              <a:lnSpc>
                <a:spcPct val="132000"/>
              </a:lnSpc>
              <a:spcBef>
                <a:spcPts val="300"/>
              </a:spcBef>
              <a:spcAft>
                <a:spcPts val="300"/>
              </a:spcAft>
              <a:buFont typeface="+mj-lt"/>
              <a:buAutoNum type="arabicPeriod"/>
            </a:pPr>
            <a:r>
              <a:rPr lang="en-AU" sz="1800" noProof="0" dirty="0"/>
              <a:t>What are the Marine Stewardship  Councils three principles used to assess sustainability?</a:t>
            </a:r>
          </a:p>
          <a:p>
            <a:pPr marL="457200" indent="-279400" algn="ctr">
              <a:lnSpc>
                <a:spcPct val="132000"/>
              </a:lnSpc>
              <a:spcBef>
                <a:spcPts val="300"/>
              </a:spcBef>
              <a:spcAft>
                <a:spcPts val="300"/>
              </a:spcAft>
              <a:buFont typeface="+mj-lt"/>
              <a:buAutoNum type="arabicPeriod"/>
            </a:pPr>
            <a:endParaRPr lang="en-AU" sz="600" noProof="0" dirty="0"/>
          </a:p>
          <a:p>
            <a:pPr marL="457200" indent="-279400" algn="ctr">
              <a:lnSpc>
                <a:spcPct val="132000"/>
              </a:lnSpc>
              <a:spcBef>
                <a:spcPts val="300"/>
              </a:spcBef>
              <a:spcAft>
                <a:spcPts val="300"/>
              </a:spcAft>
              <a:buFont typeface="+mj-lt"/>
              <a:buAutoNum type="arabicPeriod"/>
            </a:pPr>
            <a:r>
              <a:rPr lang="en-AU" sz="1800" noProof="0" dirty="0"/>
              <a:t>A sustainable catch is one that can carry on ________________.</a:t>
            </a:r>
          </a:p>
          <a:p>
            <a:pPr marL="0" indent="0" algn="ctr">
              <a:lnSpc>
                <a:spcPct val="132000"/>
              </a:lnSpc>
              <a:spcBef>
                <a:spcPts val="300"/>
              </a:spcBef>
              <a:spcAft>
                <a:spcPts val="300"/>
              </a:spcAft>
              <a:buNone/>
            </a:pPr>
            <a:r>
              <a:rPr lang="en-AU" sz="1800" i="1" noProof="0" dirty="0"/>
              <a:t>[Click again to reveal answers]</a:t>
            </a:r>
          </a:p>
        </p:txBody>
      </p:sp>
      <p:sp>
        <p:nvSpPr>
          <p:cNvPr id="4" name="Rectangular Callout 3"/>
          <p:cNvSpPr/>
          <p:nvPr/>
        </p:nvSpPr>
        <p:spPr>
          <a:xfrm>
            <a:off x="224613" y="1189134"/>
            <a:ext cx="4327065" cy="1892733"/>
          </a:xfrm>
          <a:prstGeom prst="wedgeRectCallout">
            <a:avLst>
              <a:gd name="adj1" fmla="val 92758"/>
              <a:gd name="adj2" fmla="val -16067"/>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80963" lvl="1" algn="ctr">
              <a:lnSpc>
                <a:spcPct val="112000"/>
              </a:lnSpc>
            </a:pPr>
            <a:r>
              <a:rPr lang="en-US" sz="2000" dirty="0">
                <a:solidFill>
                  <a:srgbClr val="005DAA"/>
                </a:solidFill>
              </a:rPr>
              <a:t>The three principles are:</a:t>
            </a:r>
          </a:p>
          <a:p>
            <a:pPr marL="80963" lvl="1" algn="ctr">
              <a:lnSpc>
                <a:spcPct val="112000"/>
              </a:lnSpc>
            </a:pPr>
            <a:r>
              <a:rPr lang="en-US" sz="2000" dirty="0">
                <a:solidFill>
                  <a:srgbClr val="005DAA"/>
                </a:solidFill>
              </a:rPr>
              <a:t>Principle 1: Sustainability of the stock</a:t>
            </a:r>
          </a:p>
          <a:p>
            <a:pPr marL="80963" lvl="1" algn="ctr">
              <a:lnSpc>
                <a:spcPct val="112000"/>
              </a:lnSpc>
            </a:pPr>
            <a:r>
              <a:rPr lang="en-US" sz="2000" dirty="0">
                <a:solidFill>
                  <a:srgbClr val="005DAA"/>
                </a:solidFill>
              </a:rPr>
              <a:t>Principle 2: Environmental impacts</a:t>
            </a:r>
          </a:p>
          <a:p>
            <a:pPr marL="80963" lvl="1" algn="ctr">
              <a:lnSpc>
                <a:spcPct val="112000"/>
              </a:lnSpc>
            </a:pPr>
            <a:r>
              <a:rPr lang="en-US" sz="2000" dirty="0">
                <a:solidFill>
                  <a:srgbClr val="005DAA"/>
                </a:solidFill>
              </a:rPr>
              <a:t>Principle 3: Effective management</a:t>
            </a:r>
          </a:p>
        </p:txBody>
      </p:sp>
      <p:pic>
        <p:nvPicPr>
          <p:cNvPr id="5" name="Picture 4"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16204" flipH="1">
            <a:off x="6410419" y="851136"/>
            <a:ext cx="2179437" cy="1863928"/>
          </a:xfrm>
          <a:prstGeom prst="rect">
            <a:avLst/>
          </a:prstGeom>
        </p:spPr>
      </p:pic>
      <p:sp>
        <p:nvSpPr>
          <p:cNvPr id="8" name="Rectangular Callout 7"/>
          <p:cNvSpPr/>
          <p:nvPr/>
        </p:nvSpPr>
        <p:spPr>
          <a:xfrm>
            <a:off x="718211" y="3081867"/>
            <a:ext cx="4327065" cy="1393483"/>
          </a:xfrm>
          <a:prstGeom prst="wedgeRectCallout">
            <a:avLst>
              <a:gd name="adj1" fmla="val 88214"/>
              <a:gd name="adj2" fmla="val -115270"/>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80963" lvl="1" algn="ctr">
              <a:lnSpc>
                <a:spcPct val="112000"/>
              </a:lnSpc>
            </a:pPr>
            <a:r>
              <a:rPr lang="en-US" sz="2000" dirty="0">
                <a:solidFill>
                  <a:schemeClr val="tx1"/>
                </a:solidFill>
              </a:rPr>
              <a:t>A sustainable catch is one that can carry on </a:t>
            </a:r>
            <a:r>
              <a:rPr lang="en-US" sz="2000" u="sng" dirty="0">
                <a:solidFill>
                  <a:srgbClr val="005DAA"/>
                </a:solidFill>
              </a:rPr>
              <a:t>Indefinitely (aka forever)!</a:t>
            </a:r>
          </a:p>
        </p:txBody>
      </p:sp>
      <p:sp>
        <p:nvSpPr>
          <p:cNvPr id="11" name="Content Placeholder 2"/>
          <p:cNvSpPr txBox="1">
            <a:spLocks/>
          </p:cNvSpPr>
          <p:nvPr/>
        </p:nvSpPr>
        <p:spPr>
          <a:xfrm>
            <a:off x="5111750" y="2526797"/>
            <a:ext cx="3875979" cy="2867786"/>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spcBef>
                <a:spcPts val="300"/>
              </a:spcBef>
              <a:spcAft>
                <a:spcPts val="300"/>
              </a:spcAft>
              <a:buFont typeface="Arial"/>
              <a:buNone/>
            </a:pPr>
            <a:r>
              <a:rPr lang="en-US" sz="1900" dirty="0"/>
              <a:t>In this topic we focus on the idea of </a:t>
            </a:r>
            <a:r>
              <a:rPr lang="en-US" sz="1900" dirty="0">
                <a:solidFill>
                  <a:srgbClr val="005DAA"/>
                </a:solidFill>
              </a:rPr>
              <a:t>a sustainable catch which is the basis of MSC Principle 1 </a:t>
            </a:r>
            <a:r>
              <a:rPr lang="en-US" sz="1900" dirty="0"/>
              <a:t>(Principles 2 and 3 are the focus of other topics)</a:t>
            </a:r>
          </a:p>
          <a:p>
            <a:pPr marL="0" indent="0" algn="ctr">
              <a:lnSpc>
                <a:spcPct val="132000"/>
              </a:lnSpc>
              <a:spcBef>
                <a:spcPts val="300"/>
              </a:spcBef>
              <a:spcAft>
                <a:spcPts val="300"/>
              </a:spcAft>
              <a:buFont typeface="Arial"/>
              <a:buNone/>
            </a:pPr>
            <a:endParaRPr lang="en-US" sz="1900" dirty="0"/>
          </a:p>
        </p:txBody>
      </p:sp>
    </p:spTree>
    <p:extLst>
      <p:ext uri="{BB962C8B-B14F-4D97-AF65-F5344CB8AC3E}">
        <p14:creationId xmlns:p14="http://schemas.microsoft.com/office/powerpoint/2010/main" val="318205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dissolve">
                                      <p:cBhvr>
                                        <p:cTn id="3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2020-01-13 20.19.54.png">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36093">
            <a:off x="6853869" y="2506595"/>
            <a:ext cx="2022006" cy="2042430"/>
          </a:xfrm>
          <a:prstGeom prst="rect">
            <a:avLst/>
          </a:prstGeom>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5" r:link="rId6">
            <a:extLst>
              <a:ext uri="{28A0092B-C50C-407E-A947-70E740481C1C}">
                <a14:useLocalDpi xmlns:a14="http://schemas.microsoft.com/office/drawing/2010/main"/>
              </a:ext>
            </a:extLst>
          </a:blip>
          <a:stretch>
            <a:fillRect/>
          </a:stretch>
        </p:blipFill>
        <p:spPr>
          <a:xfrm>
            <a:off x="-8188" y="667099"/>
            <a:ext cx="6465059" cy="4250558"/>
          </a:xfrm>
          <a:prstGeom prst="rect">
            <a:avLst/>
          </a:prstGeom>
        </p:spPr>
      </p:pic>
      <p:sp>
        <p:nvSpPr>
          <p:cNvPr id="3" name="Content Placeholder 2"/>
          <p:cNvSpPr>
            <a:spLocks noGrp="1"/>
          </p:cNvSpPr>
          <p:nvPr>
            <p:ph sz="half" idx="1"/>
          </p:nvPr>
        </p:nvSpPr>
        <p:spPr>
          <a:xfrm>
            <a:off x="711199" y="1050920"/>
            <a:ext cx="5475513" cy="3798101"/>
          </a:xfrm>
        </p:spPr>
        <p:txBody>
          <a:bodyPr>
            <a:normAutofit/>
          </a:bodyPr>
          <a:lstStyle/>
          <a:p>
            <a:pPr marL="0" indent="0" algn="ctr">
              <a:spcAft>
                <a:spcPts val="300"/>
              </a:spcAft>
              <a:buNone/>
            </a:pPr>
            <a:r>
              <a:rPr lang="en-AU" sz="2400" b="1" noProof="0" dirty="0">
                <a:solidFill>
                  <a:srgbClr val="002E6C"/>
                </a:solidFill>
                <a:latin typeface="Arial Narrow"/>
                <a:cs typeface="Arial Narrow"/>
              </a:rPr>
              <a:t>MĀTAKI TĒNEI / WATCH THIS</a:t>
            </a:r>
          </a:p>
          <a:p>
            <a:pPr marL="179388" indent="-179388">
              <a:spcBef>
                <a:spcPts val="300"/>
              </a:spcBef>
              <a:spcAft>
                <a:spcPts val="300"/>
              </a:spcAft>
            </a:pPr>
            <a:r>
              <a:rPr lang="en-AU" sz="1900" noProof="0" dirty="0">
                <a:latin typeface="Arial"/>
                <a:cs typeface="Arial"/>
              </a:rPr>
              <a:t>Watch these two film clips </a:t>
            </a:r>
            <a:r>
              <a:rPr lang="en-AU" sz="1800" noProof="0" dirty="0">
                <a:latin typeface="Arial"/>
                <a:cs typeface="Arial"/>
                <a:hlinkClick r:id="rId7"/>
              </a:rPr>
              <a:t>‘</a:t>
            </a:r>
            <a:r>
              <a:rPr lang="en-AU" sz="1800" noProof="0" dirty="0">
                <a:latin typeface="Arial"/>
                <a:cs typeface="Arial"/>
                <a:hlinkClick r:id="rId8"/>
              </a:rPr>
              <a:t>Overfishing</a:t>
            </a:r>
            <a:r>
              <a:rPr lang="en-AU" sz="1800" noProof="0" dirty="0">
                <a:latin typeface="Arial"/>
                <a:cs typeface="Arial"/>
              </a:rPr>
              <a:t>’ [2:55] and </a:t>
            </a:r>
            <a:r>
              <a:rPr lang="en-AU" sz="1800" noProof="0" dirty="0">
                <a:latin typeface="Arial"/>
                <a:cs typeface="Arial"/>
                <a:hlinkClick r:id="rId7"/>
              </a:rPr>
              <a:t>‘Sustainable Fishing’</a:t>
            </a:r>
            <a:r>
              <a:rPr lang="en-AU" sz="1800" noProof="0" dirty="0">
                <a:latin typeface="Arial"/>
                <a:cs typeface="Arial"/>
              </a:rPr>
              <a:t> [2</a:t>
            </a:r>
            <a:r>
              <a:rPr lang="en-AU" sz="1800" dirty="0"/>
              <a:t>:</a:t>
            </a:r>
            <a:r>
              <a:rPr lang="en-AU" sz="1800" noProof="0" dirty="0">
                <a:latin typeface="Arial"/>
                <a:cs typeface="Arial"/>
              </a:rPr>
              <a:t>55]</a:t>
            </a:r>
          </a:p>
          <a:p>
            <a:pPr marL="0" indent="0">
              <a:spcBef>
                <a:spcPts val="300"/>
              </a:spcBef>
              <a:spcAft>
                <a:spcPts val="300"/>
              </a:spcAft>
              <a:buNone/>
            </a:pPr>
            <a:endParaRPr lang="en-AU" sz="500" noProof="0" dirty="0">
              <a:latin typeface="Arial"/>
              <a:cs typeface="Arial"/>
            </a:endParaRPr>
          </a:p>
          <a:p>
            <a:pPr marL="0" indent="0" algn="ctr">
              <a:lnSpc>
                <a:spcPct val="100000"/>
              </a:lnSpc>
              <a:spcBef>
                <a:spcPts val="0"/>
              </a:spcBef>
              <a:spcAft>
                <a:spcPts val="0"/>
              </a:spcAft>
              <a:buNone/>
              <a:defRPr/>
            </a:pPr>
            <a:endParaRPr lang="en-AU" sz="200" noProof="0" dirty="0">
              <a:solidFill>
                <a:srgbClr val="175EAA"/>
              </a:solidFill>
              <a:latin typeface="Arial"/>
              <a:cs typeface="Arial"/>
            </a:endParaRPr>
          </a:p>
          <a:p>
            <a:pPr marL="0" indent="0" algn="ctr">
              <a:lnSpc>
                <a:spcPct val="100000"/>
              </a:lnSpc>
              <a:spcBef>
                <a:spcPts val="0"/>
              </a:spcBef>
              <a:spcAft>
                <a:spcPts val="0"/>
              </a:spcAft>
              <a:buNone/>
              <a:defRPr/>
            </a:pPr>
            <a:r>
              <a:rPr lang="en-AU" sz="2400" b="1" noProof="0" dirty="0">
                <a:solidFill>
                  <a:srgbClr val="175EAA"/>
                </a:solidFill>
                <a:latin typeface="Arial Narrow"/>
                <a:cs typeface="Arial Narrow"/>
              </a:rPr>
              <a:t>MAHI / ACTIVITY</a:t>
            </a:r>
          </a:p>
          <a:p>
            <a:pPr marL="179388" indent="-179388">
              <a:spcBef>
                <a:spcPts val="300"/>
              </a:spcBef>
              <a:spcAft>
                <a:spcPts val="300"/>
              </a:spcAft>
            </a:pPr>
            <a:r>
              <a:rPr lang="en-AU" sz="1900" noProof="0" dirty="0">
                <a:latin typeface="Arial"/>
                <a:cs typeface="Arial"/>
              </a:rPr>
              <a:t>What did you learn? Check your understanding of sustainable fishing using</a:t>
            </a:r>
            <a:r>
              <a:rPr lang="en-AU" sz="1900" noProof="0" dirty="0">
                <a:solidFill>
                  <a:srgbClr val="175EAA"/>
                </a:solidFill>
                <a:latin typeface="Arial"/>
                <a:cs typeface="Arial"/>
              </a:rPr>
              <a:t> Sustainable Fishing Concept Cards</a:t>
            </a:r>
            <a:r>
              <a:rPr lang="en-AU" sz="1900" noProof="0" dirty="0">
                <a:latin typeface="Arial"/>
                <a:cs typeface="Arial"/>
              </a:rPr>
              <a:t> and/ or play </a:t>
            </a:r>
            <a:r>
              <a:rPr lang="en-AU" sz="1900" noProof="0" dirty="0">
                <a:latin typeface="Arial"/>
                <a:cs typeface="Arial"/>
                <a:hlinkClick r:id="rId9"/>
              </a:rPr>
              <a:t>Kahoot</a:t>
            </a:r>
            <a:endParaRPr lang="en-AU" sz="1900" noProof="0" dirty="0">
              <a:latin typeface="Arial"/>
              <a:cs typeface="Arial"/>
            </a:endParaRPr>
          </a:p>
          <a:p>
            <a:pPr marL="179388" indent="-179388">
              <a:spcBef>
                <a:spcPts val="300"/>
              </a:spcBef>
              <a:spcAft>
                <a:spcPts val="300"/>
              </a:spcAft>
            </a:pPr>
            <a:r>
              <a:rPr lang="en-AU" sz="1900" noProof="0" dirty="0"/>
              <a:t>Add new learning to the prior knowledge chart</a:t>
            </a:r>
            <a:endParaRPr lang="en-AU" noProof="0" dirty="0">
              <a:latin typeface="Arial"/>
              <a:cs typeface="Arial"/>
            </a:endParaRPr>
          </a:p>
          <a:p>
            <a:pPr>
              <a:spcBef>
                <a:spcPts val="300"/>
              </a:spcBef>
              <a:spcAft>
                <a:spcPts val="300"/>
              </a:spcAft>
            </a:pPr>
            <a:endParaRPr lang="en-AU" noProof="0" dirty="0">
              <a:latin typeface="Arial"/>
              <a:cs typeface="Arial"/>
            </a:endParaRPr>
          </a:p>
        </p:txBody>
      </p:sp>
      <p:pic>
        <p:nvPicPr>
          <p:cNvPr id="18" name="Picture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112853">
            <a:off x="5081785" y="2160678"/>
            <a:ext cx="1704696" cy="1051150"/>
          </a:xfrm>
          <a:prstGeom prst="rect">
            <a:avLst/>
          </a:prstGeom>
        </p:spPr>
      </p:pic>
      <p:sp>
        <p:nvSpPr>
          <p:cNvPr id="20" name="Title 1"/>
          <p:cNvSpPr txBox="1">
            <a:spLocks/>
          </p:cNvSpPr>
          <p:nvPr/>
        </p:nvSpPr>
        <p:spPr>
          <a:xfrm>
            <a:off x="180617" y="-91665"/>
            <a:ext cx="8444232"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000" dirty="0">
                <a:latin typeface="Arial Narrow"/>
                <a:cs typeface="Arial Narrow"/>
              </a:rPr>
              <a:t>SUSTAINABLE FISHING &amp; SUSTAINABLE CATCH</a:t>
            </a:r>
          </a:p>
        </p:txBody>
      </p:sp>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947375">
            <a:off x="5041170" y="1510832"/>
            <a:ext cx="1879564" cy="1051150"/>
          </a:xfrm>
          <a:prstGeom prst="rect">
            <a:avLst/>
          </a:prstGeom>
        </p:spPr>
      </p:pic>
      <p:pic>
        <p:nvPicPr>
          <p:cNvPr id="2" name="Picture 1" descr="Screenshot 2020-01-13 19.29.08.png">
            <a:hlinkClick r:id="rId3"/>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21385022">
            <a:off x="6761902" y="756731"/>
            <a:ext cx="2074946" cy="2116307"/>
          </a:xfrm>
          <a:prstGeom prst="rect">
            <a:avLst/>
          </a:prstGeom>
        </p:spPr>
      </p:pic>
    </p:spTree>
    <p:extLst>
      <p:ext uri="{BB962C8B-B14F-4D97-AF65-F5344CB8AC3E}">
        <p14:creationId xmlns:p14="http://schemas.microsoft.com/office/powerpoint/2010/main" val="3303730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par>
                                <p:cTn id="21" presetID="9"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dissolv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5067" y="575736"/>
            <a:ext cx="5972559" cy="4368797"/>
          </a:xfrm>
          <a:prstGeom prst="rect">
            <a:avLst/>
          </a:prstGeom>
        </p:spPr>
      </p:pic>
      <p:sp>
        <p:nvSpPr>
          <p:cNvPr id="2" name="Title 1"/>
          <p:cNvSpPr>
            <a:spLocks noGrp="1"/>
          </p:cNvSpPr>
          <p:nvPr>
            <p:ph type="title"/>
          </p:nvPr>
        </p:nvSpPr>
        <p:spPr>
          <a:xfrm>
            <a:off x="270933" y="93911"/>
            <a:ext cx="8415867" cy="758428"/>
          </a:xfrm>
        </p:spPr>
        <p:txBody>
          <a:bodyPr>
            <a:normAutofit/>
          </a:bodyPr>
          <a:lstStyle/>
          <a:p>
            <a:r>
              <a:rPr lang="en-AU" sz="3000" noProof="0"/>
              <a:t>SUSTAINABLE FISHING &amp; SUSTAINABLE CATCH</a:t>
            </a:r>
          </a:p>
        </p:txBody>
      </p:sp>
      <p:sp>
        <p:nvSpPr>
          <p:cNvPr id="3" name="Content Placeholder 2"/>
          <p:cNvSpPr>
            <a:spLocks noGrp="1"/>
          </p:cNvSpPr>
          <p:nvPr>
            <p:ph idx="1"/>
          </p:nvPr>
        </p:nvSpPr>
        <p:spPr>
          <a:xfrm>
            <a:off x="270933" y="1053080"/>
            <a:ext cx="3014134" cy="4032799"/>
          </a:xfrm>
        </p:spPr>
        <p:txBody>
          <a:bodyPr>
            <a:normAutofit/>
          </a:bodyPr>
          <a:lstStyle/>
          <a:p>
            <a:pPr marL="0" indent="0">
              <a:spcBef>
                <a:spcPts val="300"/>
              </a:spcBef>
              <a:spcAft>
                <a:spcPts val="300"/>
              </a:spcAft>
              <a:buNone/>
            </a:pPr>
            <a:r>
              <a:rPr lang="en-AU" sz="2000" b="1" noProof="0">
                <a:solidFill>
                  <a:srgbClr val="00B194"/>
                </a:solidFill>
                <a:latin typeface="Arial Narrow"/>
                <a:cs typeface="Arial Narrow"/>
              </a:rPr>
              <a:t>KŌRERORERO / DISCUSSION</a:t>
            </a:r>
            <a:endParaRPr lang="en-AU" sz="2000" b="1" noProof="0">
              <a:solidFill>
                <a:srgbClr val="175EAA"/>
              </a:solidFill>
              <a:latin typeface="Arial Narrow"/>
              <a:cs typeface="Arial Narrow"/>
            </a:endParaRPr>
          </a:p>
          <a:p>
            <a:pPr>
              <a:spcBef>
                <a:spcPts val="300"/>
              </a:spcBef>
              <a:spcAft>
                <a:spcPts val="300"/>
              </a:spcAft>
            </a:pPr>
            <a:r>
              <a:rPr lang="en-AU" sz="1800"/>
              <a:t>Fisheries found to be sustainable can be sold with the Marine Stewardship Council blue fish tick label</a:t>
            </a:r>
          </a:p>
          <a:p>
            <a:pPr>
              <a:spcBef>
                <a:spcPts val="300"/>
              </a:spcBef>
              <a:spcAft>
                <a:spcPts val="300"/>
              </a:spcAft>
            </a:pPr>
            <a:r>
              <a:rPr lang="en-AU" sz="1800" noProof="0"/>
              <a:t>Fisheries must meet three principles to be considered sustainable</a:t>
            </a:r>
          </a:p>
        </p:txBody>
      </p:sp>
      <p:pic>
        <p:nvPicPr>
          <p:cNvPr id="10" name="Picture 9" descr="Screenshot 2019-10-19 18.57.24.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59202" y="1185333"/>
            <a:ext cx="2592132" cy="1602082"/>
          </a:xfrm>
          <a:prstGeom prst="rect">
            <a:avLst/>
          </a:prstGeom>
        </p:spPr>
      </p:pic>
      <p:sp>
        <p:nvSpPr>
          <p:cNvPr id="11" name="Content Placeholder 2"/>
          <p:cNvSpPr txBox="1">
            <a:spLocks/>
          </p:cNvSpPr>
          <p:nvPr/>
        </p:nvSpPr>
        <p:spPr>
          <a:xfrm>
            <a:off x="2282080" y="2882782"/>
            <a:ext cx="6518601" cy="186961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5113" indent="-265113" algn="r">
              <a:spcBef>
                <a:spcPts val="300"/>
              </a:spcBef>
              <a:spcAft>
                <a:spcPts val="300"/>
              </a:spcAft>
              <a:buFont typeface="Arial"/>
              <a:buNone/>
            </a:pPr>
            <a:r>
              <a:rPr lang="en-US" sz="2400" b="1">
                <a:solidFill>
                  <a:srgbClr val="002E6C"/>
                </a:solidFill>
                <a:latin typeface="Arial Narrow"/>
                <a:cs typeface="Arial Narrow"/>
              </a:rPr>
              <a:t>MĀTAKI TĒNEI / WATCH THIS</a:t>
            </a:r>
          </a:p>
          <a:p>
            <a:pPr marL="0" indent="0" algn="r">
              <a:lnSpc>
                <a:spcPct val="132000"/>
              </a:lnSpc>
              <a:spcBef>
                <a:spcPts val="300"/>
              </a:spcBef>
              <a:spcAft>
                <a:spcPts val="300"/>
              </a:spcAft>
              <a:buFont typeface="Arial"/>
              <a:buNone/>
            </a:pPr>
            <a:r>
              <a:rPr lang="en-US" sz="2100"/>
              <a:t>Short film [0:52] outlining the </a:t>
            </a:r>
            <a:r>
              <a:rPr lang="en-US" sz="2100" b="1"/>
              <a:t>three principles </a:t>
            </a:r>
            <a:r>
              <a:rPr lang="en-US" sz="2100"/>
              <a:t>of </a:t>
            </a:r>
            <a:r>
              <a:rPr lang="en-US" sz="2100">
                <a:hlinkClick r:id="rId4"/>
              </a:rPr>
              <a:t>Marine Stewardship Council’s Fisheries Standard</a:t>
            </a:r>
            <a:endParaRPr lang="en-US" sz="2100"/>
          </a:p>
          <a:p>
            <a:pPr marL="0" indent="0" algn="r">
              <a:lnSpc>
                <a:spcPct val="132000"/>
              </a:lnSpc>
              <a:spcBef>
                <a:spcPts val="300"/>
              </a:spcBef>
              <a:spcAft>
                <a:spcPts val="300"/>
              </a:spcAft>
              <a:buFont typeface="Arial"/>
              <a:buNone/>
            </a:pPr>
            <a:r>
              <a:rPr lang="en-US" sz="2100"/>
              <a:t>Be ready to answer a couple of questions!</a:t>
            </a:r>
          </a:p>
          <a:p>
            <a:pPr marL="0" indent="0" algn="r">
              <a:lnSpc>
                <a:spcPct val="132000"/>
              </a:lnSpc>
              <a:spcBef>
                <a:spcPts val="300"/>
              </a:spcBef>
              <a:spcAft>
                <a:spcPts val="300"/>
              </a:spcAft>
              <a:buFont typeface="Arial"/>
              <a:buNone/>
            </a:pPr>
            <a:r>
              <a:rPr lang="en-US" sz="2100">
                <a:solidFill>
                  <a:srgbClr val="00B194"/>
                </a:solidFill>
              </a:rPr>
              <a:t> (next slide)</a:t>
            </a: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66123">
            <a:off x="3740115" y="986033"/>
            <a:ext cx="1230956" cy="1726106"/>
          </a:xfrm>
          <a:prstGeom prst="rect">
            <a:avLst/>
          </a:prstGeom>
        </p:spPr>
      </p:pic>
      <p:pic>
        <p:nvPicPr>
          <p:cNvPr id="13" name="Picture 12"/>
          <p:cNvPicPr>
            <a:picLocks noChangeAspect="1"/>
          </p:cNvPicPr>
          <p:nvPr/>
        </p:nvPicPr>
        <p:blipFill>
          <a:blip r:embed="rId7"/>
          <a:stretch>
            <a:fillRect/>
          </a:stretch>
        </p:blipFill>
        <p:spPr>
          <a:xfrm rot="18816664">
            <a:off x="2530086" y="1886252"/>
            <a:ext cx="1437362" cy="1954733"/>
          </a:xfrm>
          <a:prstGeom prst="rect">
            <a:avLst/>
          </a:prstGeom>
        </p:spPr>
      </p:pic>
    </p:spTree>
    <p:extLst>
      <p:ext uri="{BB962C8B-B14F-4D97-AF65-F5344CB8AC3E}">
        <p14:creationId xmlns:p14="http://schemas.microsoft.com/office/powerpoint/2010/main" val="10037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dissolve">
                                      <p:cBhvr>
                                        <p:cTn id="28" dur="500"/>
                                        <p:tgtEl>
                                          <p:spTgt spid="11">
                                            <p:txEl>
                                              <p:pRg st="0" end="0"/>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dissolve">
                                      <p:cBhvr>
                                        <p:cTn id="31" dur="500"/>
                                        <p:tgtEl>
                                          <p:spTgt spid="11">
                                            <p:txEl>
                                              <p:pRg st="1" end="1"/>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nodeType="with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dissolve">
                                      <p:cBhvr>
                                        <p:cTn id="37" dur="500"/>
                                        <p:tgtEl>
                                          <p:spTgt spid="11">
                                            <p:txEl>
                                              <p:pRg st="2" end="2"/>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dissolve">
                                      <p:cBhvr>
                                        <p:cTn id="4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549493"/>
            <a:ext cx="9144001" cy="4242640"/>
          </a:xfrm>
          <a:prstGeom prst="rect">
            <a:avLst/>
          </a:prstGeom>
        </p:spPr>
      </p:pic>
      <p:sp>
        <p:nvSpPr>
          <p:cNvPr id="2" name="Title 1"/>
          <p:cNvSpPr>
            <a:spLocks noGrp="1"/>
          </p:cNvSpPr>
          <p:nvPr>
            <p:ph type="title"/>
          </p:nvPr>
        </p:nvSpPr>
        <p:spPr>
          <a:xfrm>
            <a:off x="285749" y="93911"/>
            <a:ext cx="7689851" cy="758428"/>
          </a:xfrm>
        </p:spPr>
        <p:txBody>
          <a:bodyPr>
            <a:normAutofit fontScale="90000"/>
          </a:bodyPr>
          <a:lstStyle/>
          <a:p>
            <a:r>
              <a:rPr lang="en-AU"/>
              <a:t>SUSTAINABLE FISHING &amp; SUSTAINABLE CATCH</a:t>
            </a:r>
            <a:endParaRPr lang="en-AU" sz="2000" noProof="0"/>
          </a:p>
        </p:txBody>
      </p:sp>
      <p:sp>
        <p:nvSpPr>
          <p:cNvPr id="3" name="Content Placeholder 2"/>
          <p:cNvSpPr>
            <a:spLocks noGrp="1"/>
          </p:cNvSpPr>
          <p:nvPr>
            <p:ph idx="1"/>
          </p:nvPr>
        </p:nvSpPr>
        <p:spPr>
          <a:xfrm>
            <a:off x="643466" y="2870067"/>
            <a:ext cx="3166534" cy="1530899"/>
          </a:xfrm>
        </p:spPr>
        <p:txBody>
          <a:bodyPr>
            <a:normAutofit fontScale="92500" lnSpcReduction="10000"/>
          </a:bodyPr>
          <a:lstStyle/>
          <a:p>
            <a:pPr marL="0" indent="0" algn="ctr">
              <a:lnSpc>
                <a:spcPct val="120000"/>
              </a:lnSpc>
              <a:spcBef>
                <a:spcPts val="300"/>
              </a:spcBef>
              <a:spcAft>
                <a:spcPts val="300"/>
              </a:spcAft>
              <a:buNone/>
            </a:pPr>
            <a:r>
              <a:rPr lang="en-AU" sz="2200" b="1" noProof="0">
                <a:solidFill>
                  <a:srgbClr val="002E6C"/>
                </a:solidFill>
                <a:latin typeface="Arial Narrow"/>
                <a:cs typeface="Arial Narrow"/>
              </a:rPr>
              <a:t>MĀTAKI TĒNEI / WATCH THIS</a:t>
            </a:r>
          </a:p>
          <a:p>
            <a:pPr marL="0" indent="0" algn="ctr">
              <a:lnSpc>
                <a:spcPct val="120000"/>
              </a:lnSpc>
              <a:spcBef>
                <a:spcPts val="300"/>
              </a:spcBef>
              <a:spcAft>
                <a:spcPts val="300"/>
              </a:spcAft>
              <a:buNone/>
            </a:pPr>
            <a:r>
              <a:rPr lang="en-AU" sz="1900" noProof="0"/>
              <a:t>Short video [2:34] on </a:t>
            </a:r>
            <a:r>
              <a:rPr lang="en-AU" sz="1900" noProof="0">
                <a:hlinkClick r:id="rId4"/>
              </a:rPr>
              <a:t>Sustainable fish stocks</a:t>
            </a:r>
            <a:r>
              <a:rPr lang="en-AU" sz="1900" noProof="0"/>
              <a:t> (Principle One) </a:t>
            </a:r>
          </a:p>
          <a:p>
            <a:pPr marL="0" indent="0">
              <a:buNone/>
            </a:pPr>
            <a:endParaRPr lang="en-AU" sz="600" noProof="0"/>
          </a:p>
        </p:txBody>
      </p:sp>
      <p:sp>
        <p:nvSpPr>
          <p:cNvPr id="5" name="Content Placeholder 2"/>
          <p:cNvSpPr txBox="1">
            <a:spLocks/>
          </p:cNvSpPr>
          <p:nvPr/>
        </p:nvSpPr>
        <p:spPr>
          <a:xfrm>
            <a:off x="4216400" y="1026056"/>
            <a:ext cx="4402667" cy="411744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spcBef>
                <a:spcPts val="300"/>
              </a:spcBef>
              <a:spcAft>
                <a:spcPts val="300"/>
              </a:spcAft>
              <a:buFont typeface="Arial"/>
              <a:buNone/>
            </a:pPr>
            <a:r>
              <a:rPr lang="en-US" sz="3500" b="1">
                <a:solidFill>
                  <a:srgbClr val="005DAA"/>
                </a:solidFill>
                <a:latin typeface="Arial Narrow"/>
                <a:cs typeface="Arial Narrow"/>
              </a:rPr>
              <a:t>MAHI / ACTIVITY</a:t>
            </a:r>
          </a:p>
          <a:p>
            <a:pPr marL="0" indent="0" algn="ctr">
              <a:lnSpc>
                <a:spcPct val="132000"/>
              </a:lnSpc>
              <a:spcBef>
                <a:spcPts val="300"/>
              </a:spcBef>
              <a:spcAft>
                <a:spcPts val="300"/>
              </a:spcAft>
              <a:buNone/>
            </a:pPr>
            <a:r>
              <a:rPr lang="en-US" sz="2600"/>
              <a:t>Complete </a:t>
            </a:r>
            <a:r>
              <a:rPr lang="en-US" sz="2600">
                <a:solidFill>
                  <a:srgbClr val="005DAA"/>
                </a:solidFill>
              </a:rPr>
              <a:t>Sustainable fish stocks worksheet</a:t>
            </a:r>
            <a:r>
              <a:rPr lang="en-US" sz="2600"/>
              <a:t> </a:t>
            </a:r>
          </a:p>
          <a:p>
            <a:pPr marL="0" indent="0" algn="ctr">
              <a:lnSpc>
                <a:spcPct val="132000"/>
              </a:lnSpc>
              <a:spcBef>
                <a:spcPts val="300"/>
              </a:spcBef>
              <a:spcAft>
                <a:spcPts val="300"/>
              </a:spcAft>
              <a:buFont typeface="Arial"/>
              <a:buNone/>
            </a:pPr>
            <a:r>
              <a:rPr lang="en-US" sz="2600"/>
              <a:t>Watch the video a second time and think: </a:t>
            </a:r>
          </a:p>
          <a:p>
            <a:pPr marL="0" indent="0" algn="ctr">
              <a:lnSpc>
                <a:spcPct val="132000"/>
              </a:lnSpc>
              <a:spcBef>
                <a:spcPts val="300"/>
              </a:spcBef>
              <a:spcAft>
                <a:spcPts val="300"/>
              </a:spcAft>
              <a:buFont typeface="Arial"/>
              <a:buNone/>
            </a:pPr>
            <a:r>
              <a:rPr lang="en-US" sz="2700">
                <a:solidFill>
                  <a:srgbClr val="00B194"/>
                </a:solidFill>
              </a:rPr>
              <a:t>What information helps the Marine Stewardship Council tell if a fish stock is sustainable? </a:t>
            </a:r>
          </a:p>
          <a:p>
            <a:pPr marL="0" indent="0" algn="ctr">
              <a:lnSpc>
                <a:spcPct val="132000"/>
              </a:lnSpc>
              <a:spcBef>
                <a:spcPts val="300"/>
              </a:spcBef>
              <a:spcAft>
                <a:spcPts val="300"/>
              </a:spcAft>
              <a:buFont typeface="Arial"/>
              <a:buNone/>
            </a:pPr>
            <a:r>
              <a:rPr lang="en-US" sz="2600"/>
              <a:t>Brainstorm answers </a:t>
            </a:r>
          </a:p>
          <a:p>
            <a:pPr marL="0" indent="0" algn="ctr">
              <a:lnSpc>
                <a:spcPct val="132000"/>
              </a:lnSpc>
              <a:spcBef>
                <a:spcPts val="300"/>
              </a:spcBef>
              <a:spcAft>
                <a:spcPts val="300"/>
              </a:spcAft>
              <a:buFont typeface="Arial"/>
              <a:buNone/>
            </a:pPr>
            <a:r>
              <a:rPr lang="en-US" sz="2600"/>
              <a:t>Complete the chart on the following slide</a:t>
            </a:r>
          </a:p>
        </p:txBody>
      </p:sp>
      <p:pic>
        <p:nvPicPr>
          <p:cNvPr id="8" name="Content Placeholder 5" descr="Screenshot 2020-04-05 17.52.27.png"/>
          <p:cNvPicPr>
            <a:picLocks noChangeAspect="1"/>
          </p:cNvPicPr>
          <p:nvPr/>
        </p:nvPicPr>
        <p:blipFill rotWithShape="1">
          <a:blip r:embed="rId5" cstate="print">
            <a:extLst>
              <a:ext uri="{28A0092B-C50C-407E-A947-70E740481C1C}">
                <a14:useLocalDpi xmlns:a14="http://schemas.microsoft.com/office/drawing/2010/main"/>
              </a:ext>
            </a:extLst>
          </a:blip>
          <a:srcRect t="-1275"/>
          <a:stretch/>
        </p:blipFill>
        <p:spPr>
          <a:xfrm>
            <a:off x="812801" y="1202266"/>
            <a:ext cx="2827866" cy="1464601"/>
          </a:xfrm>
          <a:prstGeom prst="rect">
            <a:avLst/>
          </a:prstGeom>
        </p:spPr>
      </p:pic>
    </p:spTree>
    <p:extLst>
      <p:ext uri="{BB962C8B-B14F-4D97-AF65-F5344CB8AC3E}">
        <p14:creationId xmlns:p14="http://schemas.microsoft.com/office/powerpoint/2010/main" val="233436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166" y="768389"/>
            <a:ext cx="9594733" cy="4041836"/>
          </a:xfrm>
          <a:prstGeom prst="rect">
            <a:avLst/>
          </a:prstGeom>
        </p:spPr>
      </p:pic>
      <p:sp>
        <p:nvSpPr>
          <p:cNvPr id="2" name="Title 1"/>
          <p:cNvSpPr>
            <a:spLocks noGrp="1"/>
          </p:cNvSpPr>
          <p:nvPr>
            <p:ph type="title"/>
          </p:nvPr>
        </p:nvSpPr>
        <p:spPr>
          <a:xfrm>
            <a:off x="313553" y="93911"/>
            <a:ext cx="7763647" cy="758428"/>
          </a:xfrm>
        </p:spPr>
        <p:txBody>
          <a:bodyPr>
            <a:normAutofit fontScale="90000"/>
          </a:bodyPr>
          <a:lstStyle/>
          <a:p>
            <a:r>
              <a:rPr lang="en-AU"/>
              <a:t>SUSTAINABLE FISHING &amp; SUSTAINABLE CATCH</a:t>
            </a:r>
            <a:endParaRPr lang="en-AU" noProof="0"/>
          </a:p>
        </p:txBody>
      </p:sp>
      <p:sp>
        <p:nvSpPr>
          <p:cNvPr id="4" name="Oval 3"/>
          <p:cNvSpPr/>
          <p:nvPr/>
        </p:nvSpPr>
        <p:spPr>
          <a:xfrm>
            <a:off x="2613728" y="1742039"/>
            <a:ext cx="4107508" cy="2041582"/>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2400">
                <a:solidFill>
                  <a:schemeClr val="tx1"/>
                </a:solidFill>
              </a:rPr>
              <a:t>…</a:t>
            </a:r>
            <a:r>
              <a:rPr lang="en-US" sz="2400">
                <a:solidFill>
                  <a:schemeClr val="tx1"/>
                </a:solidFill>
              </a:rPr>
              <a:t>WHAT INFORMATION HELPS THE MSC TELL IF A FISH STOCK IS SUSTAINABLE? </a:t>
            </a:r>
            <a:endParaRPr lang="en-US">
              <a:solidFill>
                <a:schemeClr val="tx1"/>
              </a:solidFill>
            </a:endParaRPr>
          </a:p>
        </p:txBody>
      </p:sp>
      <p:sp>
        <p:nvSpPr>
          <p:cNvPr id="12" name="TextBox 11"/>
          <p:cNvSpPr txBox="1"/>
          <p:nvPr/>
        </p:nvSpPr>
        <p:spPr>
          <a:xfrm>
            <a:off x="313553" y="1162879"/>
            <a:ext cx="4687623" cy="461665"/>
          </a:xfrm>
          <a:prstGeom prst="rect">
            <a:avLst/>
          </a:prstGeom>
          <a:noFill/>
        </p:spPr>
        <p:txBody>
          <a:bodyPr wrap="square" rtlCol="0">
            <a:spAutoFit/>
          </a:bodyPr>
          <a:lstStyle/>
          <a:p>
            <a:r>
              <a:rPr lang="en-US" sz="2400" b="1">
                <a:solidFill>
                  <a:srgbClr val="005DAA"/>
                </a:solidFill>
                <a:latin typeface="Arial Narrow"/>
                <a:cs typeface="Arial Narrow"/>
              </a:rPr>
              <a:t>MAHI / ACTIVITY: </a:t>
            </a:r>
            <a:r>
              <a:rPr lang="en-US" sz="2400"/>
              <a:t>Brainstorm</a:t>
            </a:r>
            <a:r>
              <a:rPr lang="mr-IN" sz="2400"/>
              <a:t>…</a:t>
            </a:r>
            <a:r>
              <a:rPr lang="en-US" sz="2400"/>
              <a:t> </a:t>
            </a:r>
          </a:p>
        </p:txBody>
      </p:sp>
      <p:pic>
        <p:nvPicPr>
          <p:cNvPr id="13" name="Picture 12"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70657">
            <a:off x="2369979" y="1884221"/>
            <a:ext cx="1058441" cy="1082916"/>
          </a:xfrm>
          <a:prstGeom prst="rect">
            <a:avLst/>
          </a:prstGeom>
        </p:spPr>
      </p:pic>
      <p:pic>
        <p:nvPicPr>
          <p:cNvPr id="14" name="Picture 13"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29518" y="2763174"/>
            <a:ext cx="1058441" cy="1020447"/>
          </a:xfrm>
          <a:prstGeom prst="rect">
            <a:avLst/>
          </a:prstGeom>
        </p:spPr>
      </p:pic>
      <p:pic>
        <p:nvPicPr>
          <p:cNvPr id="15" name="Picture 14"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090961">
            <a:off x="2936164" y="3271504"/>
            <a:ext cx="1058441" cy="1195561"/>
          </a:xfrm>
          <a:prstGeom prst="rect">
            <a:avLst/>
          </a:prstGeom>
        </p:spPr>
      </p:pic>
      <p:pic>
        <p:nvPicPr>
          <p:cNvPr id="16" name="Picture 15"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flipV="1">
            <a:off x="6080961" y="1768861"/>
            <a:ext cx="1058441" cy="1234654"/>
          </a:xfrm>
          <a:prstGeom prst="rect">
            <a:avLst/>
          </a:prstGeom>
        </p:spPr>
      </p:pic>
      <p:pic>
        <p:nvPicPr>
          <p:cNvPr id="17" name="Picture 16"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2440902" flipV="1">
            <a:off x="6192015" y="2485931"/>
            <a:ext cx="1058441" cy="1234654"/>
          </a:xfrm>
          <a:prstGeom prst="rect">
            <a:avLst/>
          </a:prstGeom>
        </p:spPr>
      </p:pic>
      <p:pic>
        <p:nvPicPr>
          <p:cNvPr id="18" name="Picture 17"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2688078" flipV="1">
            <a:off x="5657470" y="3156335"/>
            <a:ext cx="1058441" cy="1234654"/>
          </a:xfrm>
          <a:prstGeom prst="rect">
            <a:avLst/>
          </a:prstGeom>
        </p:spPr>
      </p:pic>
      <p:pic>
        <p:nvPicPr>
          <p:cNvPr id="19" name="Picture 18" descr="Blu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16204" flipH="1">
            <a:off x="6848390" y="2962747"/>
            <a:ext cx="2179437" cy="1863928"/>
          </a:xfrm>
          <a:prstGeom prst="rect">
            <a:avLst/>
          </a:prstGeom>
        </p:spPr>
      </p:pic>
      <p:sp>
        <p:nvSpPr>
          <p:cNvPr id="20" name="Rectangular Callout 19"/>
          <p:cNvSpPr/>
          <p:nvPr/>
        </p:nvSpPr>
        <p:spPr>
          <a:xfrm>
            <a:off x="6080961" y="1162880"/>
            <a:ext cx="2926078" cy="605982"/>
          </a:xfrm>
          <a:prstGeom prst="wedgeRectCallout">
            <a:avLst>
              <a:gd name="adj1" fmla="val -20571"/>
              <a:gd name="adj2" fmla="val 387104"/>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80963" lvl="1" algn="ctr">
              <a:lnSpc>
                <a:spcPct val="112000"/>
              </a:lnSpc>
            </a:pPr>
            <a:r>
              <a:rPr lang="en-US" sz="2000">
                <a:solidFill>
                  <a:srgbClr val="00B194"/>
                </a:solidFill>
              </a:rPr>
              <a:t>Answers on the next slide</a:t>
            </a:r>
            <a:endParaRPr lang="en-US" sz="2000" u="sng">
              <a:solidFill>
                <a:srgbClr val="00B194"/>
              </a:solidFill>
            </a:endParaRPr>
          </a:p>
        </p:txBody>
      </p:sp>
    </p:spTree>
    <p:extLst>
      <p:ext uri="{BB962C8B-B14F-4D97-AF65-F5344CB8AC3E}">
        <p14:creationId xmlns:p14="http://schemas.microsoft.com/office/powerpoint/2010/main" val="34963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166" y="768389"/>
            <a:ext cx="9594733" cy="4041836"/>
          </a:xfrm>
          <a:prstGeom prst="rect">
            <a:avLst/>
          </a:prstGeom>
        </p:spPr>
      </p:pic>
      <p:sp>
        <p:nvSpPr>
          <p:cNvPr id="2" name="Title 1"/>
          <p:cNvSpPr>
            <a:spLocks noGrp="1"/>
          </p:cNvSpPr>
          <p:nvPr>
            <p:ph type="title"/>
          </p:nvPr>
        </p:nvSpPr>
        <p:spPr>
          <a:xfrm>
            <a:off x="270934" y="93911"/>
            <a:ext cx="7890934" cy="758428"/>
          </a:xfrm>
        </p:spPr>
        <p:txBody>
          <a:bodyPr>
            <a:normAutofit fontScale="90000"/>
          </a:bodyPr>
          <a:lstStyle/>
          <a:p>
            <a:r>
              <a:rPr lang="en-AU"/>
              <a:t>SUSTAINABLE FISHING &amp; SUSTAINABLE CATCH</a:t>
            </a:r>
            <a:endParaRPr lang="en-AU" noProof="0"/>
          </a:p>
        </p:txBody>
      </p:sp>
      <p:sp>
        <p:nvSpPr>
          <p:cNvPr id="4" name="Oval 3"/>
          <p:cNvSpPr/>
          <p:nvPr/>
        </p:nvSpPr>
        <p:spPr>
          <a:xfrm>
            <a:off x="2613728" y="1919632"/>
            <a:ext cx="4107508" cy="2041582"/>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2400">
                <a:solidFill>
                  <a:schemeClr val="tx1"/>
                </a:solidFill>
              </a:rPr>
              <a:t>……</a:t>
            </a:r>
            <a:r>
              <a:rPr lang="en-US" sz="2400">
                <a:solidFill>
                  <a:schemeClr val="tx1"/>
                </a:solidFill>
              </a:rPr>
              <a:t>WHAT INFORMATION HELPS THE MSC TELL IF A FISH STOCK IS SUSTAINABLE? </a:t>
            </a:r>
          </a:p>
        </p:txBody>
      </p:sp>
      <p:sp>
        <p:nvSpPr>
          <p:cNvPr id="5" name="TextBox 4"/>
          <p:cNvSpPr txBox="1"/>
          <p:nvPr/>
        </p:nvSpPr>
        <p:spPr>
          <a:xfrm>
            <a:off x="145519" y="2627067"/>
            <a:ext cx="2216681" cy="646331"/>
          </a:xfrm>
          <a:prstGeom prst="rect">
            <a:avLst/>
          </a:prstGeom>
          <a:noFill/>
        </p:spPr>
        <p:txBody>
          <a:bodyPr wrap="square" rtlCol="0">
            <a:spAutoFit/>
          </a:bodyPr>
          <a:lstStyle/>
          <a:p>
            <a:pPr algn="r"/>
            <a:r>
              <a:rPr lang="en-US">
                <a:solidFill>
                  <a:srgbClr val="005DAA"/>
                </a:solidFill>
              </a:rPr>
              <a:t>Knowing the size of the fish stock</a:t>
            </a:r>
          </a:p>
        </p:txBody>
      </p:sp>
      <p:sp>
        <p:nvSpPr>
          <p:cNvPr id="6" name="TextBox 5"/>
          <p:cNvSpPr txBox="1"/>
          <p:nvPr/>
        </p:nvSpPr>
        <p:spPr>
          <a:xfrm>
            <a:off x="429636" y="1768870"/>
            <a:ext cx="2483099" cy="646331"/>
          </a:xfrm>
          <a:prstGeom prst="rect">
            <a:avLst/>
          </a:prstGeom>
          <a:noFill/>
        </p:spPr>
        <p:txBody>
          <a:bodyPr wrap="square" rtlCol="0">
            <a:spAutoFit/>
          </a:bodyPr>
          <a:lstStyle/>
          <a:p>
            <a:r>
              <a:rPr lang="en-US">
                <a:solidFill>
                  <a:srgbClr val="005DAA"/>
                </a:solidFill>
              </a:rPr>
              <a:t>Knowing what fish stock a fish has come from</a:t>
            </a:r>
          </a:p>
        </p:txBody>
      </p:sp>
      <p:sp>
        <p:nvSpPr>
          <p:cNvPr id="7" name="TextBox 6"/>
          <p:cNvSpPr txBox="1"/>
          <p:nvPr/>
        </p:nvSpPr>
        <p:spPr>
          <a:xfrm>
            <a:off x="5771428" y="1352972"/>
            <a:ext cx="3076350" cy="923330"/>
          </a:xfrm>
          <a:prstGeom prst="rect">
            <a:avLst/>
          </a:prstGeom>
          <a:noFill/>
        </p:spPr>
        <p:txBody>
          <a:bodyPr wrap="square" rtlCol="0">
            <a:spAutoFit/>
          </a:bodyPr>
          <a:lstStyle/>
          <a:p>
            <a:pPr algn="r"/>
            <a:r>
              <a:rPr lang="en-US">
                <a:solidFill>
                  <a:srgbClr val="005DAA"/>
                </a:solidFill>
              </a:rPr>
              <a:t>Catch samples showing data </a:t>
            </a:r>
          </a:p>
          <a:p>
            <a:pPr algn="r"/>
            <a:r>
              <a:rPr lang="en-US">
                <a:solidFill>
                  <a:srgbClr val="005DAA"/>
                </a:solidFill>
              </a:rPr>
              <a:t>on the maturity of the fish</a:t>
            </a:r>
          </a:p>
          <a:p>
            <a:pPr algn="r"/>
            <a:r>
              <a:rPr lang="en-US">
                <a:solidFill>
                  <a:srgbClr val="005DAA"/>
                </a:solidFill>
              </a:rPr>
              <a:t>(Age, Gender, Quantity)</a:t>
            </a:r>
          </a:p>
        </p:txBody>
      </p:sp>
      <p:sp>
        <p:nvSpPr>
          <p:cNvPr id="9" name="TextBox 8"/>
          <p:cNvSpPr txBox="1"/>
          <p:nvPr/>
        </p:nvSpPr>
        <p:spPr>
          <a:xfrm>
            <a:off x="6258234" y="2558325"/>
            <a:ext cx="2732628" cy="923330"/>
          </a:xfrm>
          <a:prstGeom prst="rect">
            <a:avLst/>
          </a:prstGeom>
          <a:noFill/>
        </p:spPr>
        <p:txBody>
          <a:bodyPr wrap="square" rtlCol="0">
            <a:spAutoFit/>
          </a:bodyPr>
          <a:lstStyle/>
          <a:p>
            <a:pPr algn="r"/>
            <a:r>
              <a:rPr lang="en-US">
                <a:solidFill>
                  <a:srgbClr val="005DAA"/>
                </a:solidFill>
              </a:rPr>
              <a:t>Scientists calculations </a:t>
            </a:r>
          </a:p>
          <a:p>
            <a:pPr algn="r"/>
            <a:r>
              <a:rPr lang="en-US">
                <a:solidFill>
                  <a:srgbClr val="005DAA"/>
                </a:solidFill>
              </a:rPr>
              <a:t>on the health of the </a:t>
            </a:r>
          </a:p>
          <a:p>
            <a:pPr algn="r"/>
            <a:r>
              <a:rPr lang="en-US">
                <a:solidFill>
                  <a:srgbClr val="005DAA"/>
                </a:solidFill>
              </a:rPr>
              <a:t>fish stocks</a:t>
            </a:r>
          </a:p>
        </p:txBody>
      </p:sp>
      <p:sp>
        <p:nvSpPr>
          <p:cNvPr id="10" name="TextBox 9"/>
          <p:cNvSpPr txBox="1"/>
          <p:nvPr/>
        </p:nvSpPr>
        <p:spPr>
          <a:xfrm>
            <a:off x="457200" y="3550953"/>
            <a:ext cx="2767216" cy="923330"/>
          </a:xfrm>
          <a:prstGeom prst="rect">
            <a:avLst/>
          </a:prstGeom>
          <a:noFill/>
        </p:spPr>
        <p:txBody>
          <a:bodyPr wrap="none" rtlCol="0">
            <a:spAutoFit/>
          </a:bodyPr>
          <a:lstStyle/>
          <a:p>
            <a:r>
              <a:rPr lang="en-US">
                <a:solidFill>
                  <a:srgbClr val="005DAA"/>
                </a:solidFill>
              </a:rPr>
              <a:t>Data showing changes </a:t>
            </a:r>
          </a:p>
          <a:p>
            <a:pPr algn="ctr"/>
            <a:r>
              <a:rPr lang="en-US">
                <a:solidFill>
                  <a:srgbClr val="005DAA"/>
                </a:solidFill>
              </a:rPr>
              <a:t>in fish stock size </a:t>
            </a:r>
          </a:p>
          <a:p>
            <a:r>
              <a:rPr lang="en-US">
                <a:solidFill>
                  <a:srgbClr val="005DAA"/>
                </a:solidFill>
              </a:rPr>
              <a:t>(natural or human induced)</a:t>
            </a:r>
          </a:p>
        </p:txBody>
      </p:sp>
      <p:sp>
        <p:nvSpPr>
          <p:cNvPr id="11" name="TextBox 10"/>
          <p:cNvSpPr txBox="1"/>
          <p:nvPr/>
        </p:nvSpPr>
        <p:spPr>
          <a:xfrm>
            <a:off x="-113467149" y="3608566"/>
            <a:ext cx="122153949" cy="923330"/>
          </a:xfrm>
          <a:prstGeom prst="rect">
            <a:avLst/>
          </a:prstGeom>
          <a:noFill/>
        </p:spPr>
        <p:txBody>
          <a:bodyPr wrap="none" rtlCol="0">
            <a:spAutoFit/>
          </a:bodyPr>
          <a:lstStyle/>
          <a:p>
            <a:pPr algn="r"/>
            <a:r>
              <a:rPr lang="en-US">
                <a:solidFill>
                  <a:srgbClr val="005DAA"/>
                </a:solidFill>
              </a:rPr>
              <a:t>Knowing how fishers</a:t>
            </a:r>
            <a:br>
              <a:rPr lang="en-US">
                <a:solidFill>
                  <a:srgbClr val="005DAA"/>
                </a:solidFill>
              </a:rPr>
            </a:br>
            <a:r>
              <a:rPr lang="en-US">
                <a:solidFill>
                  <a:srgbClr val="005DAA"/>
                </a:solidFill>
              </a:rPr>
              <a:t> will respond to </a:t>
            </a:r>
          </a:p>
          <a:p>
            <a:pPr algn="r"/>
            <a:r>
              <a:rPr lang="en-US">
                <a:solidFill>
                  <a:srgbClr val="005DAA"/>
                </a:solidFill>
              </a:rPr>
              <a:t>declines in catches / fish stocks</a:t>
            </a:r>
          </a:p>
        </p:txBody>
      </p:sp>
      <p:sp>
        <p:nvSpPr>
          <p:cNvPr id="12" name="TextBox 11"/>
          <p:cNvSpPr txBox="1"/>
          <p:nvPr/>
        </p:nvSpPr>
        <p:spPr>
          <a:xfrm>
            <a:off x="145519" y="1162879"/>
            <a:ext cx="4934046" cy="461665"/>
          </a:xfrm>
          <a:prstGeom prst="rect">
            <a:avLst/>
          </a:prstGeom>
          <a:noFill/>
        </p:spPr>
        <p:txBody>
          <a:bodyPr wrap="square" rtlCol="0">
            <a:spAutoFit/>
          </a:bodyPr>
          <a:lstStyle/>
          <a:p>
            <a:r>
              <a:rPr lang="en-US" sz="2400" b="1">
                <a:solidFill>
                  <a:srgbClr val="005DAA"/>
                </a:solidFill>
                <a:latin typeface="Arial Narrow"/>
                <a:cs typeface="Arial Narrow"/>
              </a:rPr>
              <a:t>MAHI / ACTIVITY: </a:t>
            </a:r>
            <a:r>
              <a:rPr lang="en-US" sz="2400"/>
              <a:t>Brainstorm</a:t>
            </a:r>
            <a:r>
              <a:rPr lang="mr-IN" sz="2400"/>
              <a:t>…</a:t>
            </a:r>
            <a:r>
              <a:rPr lang="en-US" sz="2400"/>
              <a:t> </a:t>
            </a:r>
          </a:p>
        </p:txBody>
      </p:sp>
      <p:pic>
        <p:nvPicPr>
          <p:cNvPr id="13" name="Picture 12"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70657">
            <a:off x="2369979" y="1884221"/>
            <a:ext cx="1058441" cy="1082916"/>
          </a:xfrm>
          <a:prstGeom prst="rect">
            <a:avLst/>
          </a:prstGeom>
        </p:spPr>
      </p:pic>
      <p:pic>
        <p:nvPicPr>
          <p:cNvPr id="14" name="Picture 13"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29518" y="2763174"/>
            <a:ext cx="1058441" cy="1020447"/>
          </a:xfrm>
          <a:prstGeom prst="rect">
            <a:avLst/>
          </a:prstGeom>
        </p:spPr>
      </p:pic>
      <p:pic>
        <p:nvPicPr>
          <p:cNvPr id="15" name="Picture 14"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090961">
            <a:off x="2936165" y="3354720"/>
            <a:ext cx="1058441" cy="1195561"/>
          </a:xfrm>
          <a:prstGeom prst="rect">
            <a:avLst/>
          </a:prstGeom>
        </p:spPr>
      </p:pic>
      <p:pic>
        <p:nvPicPr>
          <p:cNvPr id="16" name="Picture 15"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flipV="1">
            <a:off x="6080961" y="1768861"/>
            <a:ext cx="1058441" cy="1234654"/>
          </a:xfrm>
          <a:prstGeom prst="rect">
            <a:avLst/>
          </a:prstGeom>
        </p:spPr>
      </p:pic>
      <p:pic>
        <p:nvPicPr>
          <p:cNvPr id="17" name="Picture 16"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2440902" flipV="1">
            <a:off x="6192015" y="2485931"/>
            <a:ext cx="1058441" cy="1234654"/>
          </a:xfrm>
          <a:prstGeom prst="rect">
            <a:avLst/>
          </a:prstGeom>
        </p:spPr>
      </p:pic>
      <p:pic>
        <p:nvPicPr>
          <p:cNvPr id="18" name="Picture 17"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2688078" flipV="1">
            <a:off x="5657469" y="3181982"/>
            <a:ext cx="1058441" cy="1234654"/>
          </a:xfrm>
          <a:prstGeom prst="rect">
            <a:avLst/>
          </a:prstGeom>
        </p:spPr>
      </p:pic>
    </p:spTree>
    <p:extLst>
      <p:ext uri="{BB962C8B-B14F-4D97-AF65-F5344CB8AC3E}">
        <p14:creationId xmlns:p14="http://schemas.microsoft.com/office/powerpoint/2010/main" val="37498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166" y="768389"/>
            <a:ext cx="9594733" cy="4041836"/>
          </a:xfrm>
          <a:prstGeom prst="rect">
            <a:avLst/>
          </a:prstGeom>
        </p:spPr>
      </p:pic>
      <p:sp>
        <p:nvSpPr>
          <p:cNvPr id="20" name="Title 1"/>
          <p:cNvSpPr txBox="1">
            <a:spLocks/>
          </p:cNvSpPr>
          <p:nvPr/>
        </p:nvSpPr>
        <p:spPr>
          <a:xfrm>
            <a:off x="180616" y="-91665"/>
            <a:ext cx="8963384"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endParaRPr lang="en-US" sz="1800">
              <a:latin typeface="Arial Narrow"/>
              <a:cs typeface="Arial Narrow"/>
            </a:endParaRPr>
          </a:p>
        </p:txBody>
      </p:sp>
      <p:sp>
        <p:nvSpPr>
          <p:cNvPr id="8" name="Content Placeholder 2"/>
          <p:cNvSpPr>
            <a:spLocks noGrp="1"/>
          </p:cNvSpPr>
          <p:nvPr>
            <p:ph sz="half" idx="1"/>
          </p:nvPr>
        </p:nvSpPr>
        <p:spPr>
          <a:xfrm>
            <a:off x="180616" y="981546"/>
            <a:ext cx="6403036" cy="4118408"/>
          </a:xfrm>
        </p:spPr>
        <p:txBody>
          <a:bodyPr>
            <a:normAutofit/>
          </a:bodyPr>
          <a:lstStyle/>
          <a:p>
            <a:pPr marL="0" indent="0" algn="ctr">
              <a:spcBef>
                <a:spcPts val="300"/>
              </a:spcBef>
              <a:spcAft>
                <a:spcPts val="300"/>
              </a:spcAft>
              <a:buNone/>
            </a:pPr>
            <a:r>
              <a:rPr lang="en-AU" sz="2000" b="1">
                <a:solidFill>
                  <a:srgbClr val="00B6DE"/>
                </a:solidFill>
                <a:latin typeface="Arial Narrow"/>
                <a:cs typeface="Arial Narrow"/>
              </a:rPr>
              <a:t>HE PĀTAI / CONSIDER THIS</a:t>
            </a:r>
          </a:p>
          <a:p>
            <a:pPr indent="-258763">
              <a:spcBef>
                <a:spcPts val="300"/>
              </a:spcBef>
              <a:spcAft>
                <a:spcPts val="300"/>
              </a:spcAft>
            </a:pPr>
            <a:r>
              <a:rPr lang="en-AU" sz="1800" noProof="0"/>
              <a:t>So sustainable fishing means making sure fish stocks do not drop below levels where they cannot _____________ and grow faster than they are caught</a:t>
            </a:r>
          </a:p>
          <a:p>
            <a:pPr indent="-258763">
              <a:spcBef>
                <a:spcPts val="300"/>
              </a:spcBef>
              <a:spcAft>
                <a:spcPts val="300"/>
              </a:spcAft>
            </a:pPr>
            <a:endParaRPr lang="en-AU" sz="500" noProof="0"/>
          </a:p>
          <a:p>
            <a:pPr indent="-258763">
              <a:spcBef>
                <a:spcPts val="300"/>
              </a:spcBef>
              <a:spcAft>
                <a:spcPts val="300"/>
              </a:spcAft>
            </a:pPr>
            <a:r>
              <a:rPr lang="en-AU" sz="1800"/>
              <a:t>Fishers need to know as much as they can about the fish and shellfish they catch, and the _________________ they live in</a:t>
            </a:r>
          </a:p>
          <a:p>
            <a:pPr indent="-258763">
              <a:spcBef>
                <a:spcPts val="300"/>
              </a:spcBef>
              <a:spcAft>
                <a:spcPts val="300"/>
              </a:spcAft>
            </a:pPr>
            <a:endParaRPr lang="en-AU" sz="500"/>
          </a:p>
          <a:p>
            <a:pPr indent="-258763">
              <a:spcBef>
                <a:spcPts val="300"/>
              </a:spcBef>
              <a:spcAft>
                <a:spcPts val="300"/>
              </a:spcAft>
            </a:pPr>
            <a:r>
              <a:rPr lang="en-AU" sz="1800"/>
              <a:t>Fisheries work with ____________ to understand how the fish and shellfish stock grows and shrinks over time</a:t>
            </a:r>
          </a:p>
        </p:txBody>
      </p:sp>
      <p:sp>
        <p:nvSpPr>
          <p:cNvPr id="5" name="Oval 4"/>
          <p:cNvSpPr/>
          <p:nvPr/>
        </p:nvSpPr>
        <p:spPr>
          <a:xfrm>
            <a:off x="4714699" y="1864138"/>
            <a:ext cx="1788557" cy="554604"/>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5DAA"/>
                </a:solidFill>
              </a:rPr>
              <a:t>reproduce</a:t>
            </a:r>
          </a:p>
        </p:txBody>
      </p:sp>
      <p:sp>
        <p:nvSpPr>
          <p:cNvPr id="10" name="Oval 9"/>
          <p:cNvSpPr/>
          <p:nvPr/>
        </p:nvSpPr>
        <p:spPr>
          <a:xfrm>
            <a:off x="2504727" y="3587694"/>
            <a:ext cx="1788557" cy="554604"/>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5DAA"/>
                </a:solidFill>
              </a:rPr>
              <a:t>scientists</a:t>
            </a:r>
          </a:p>
        </p:txBody>
      </p:sp>
      <p:sp>
        <p:nvSpPr>
          <p:cNvPr id="11" name="Oval 10"/>
          <p:cNvSpPr/>
          <p:nvPr/>
        </p:nvSpPr>
        <p:spPr>
          <a:xfrm>
            <a:off x="4078656" y="2880693"/>
            <a:ext cx="1788557" cy="554604"/>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5DAA"/>
                </a:solidFill>
              </a:rPr>
              <a:t>ecosystems</a:t>
            </a:r>
          </a:p>
        </p:txBody>
      </p:sp>
      <p:pic>
        <p:nvPicPr>
          <p:cNvPr id="12" name="Picture 11" descr="Blue_Butterfly fish.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7546566" y="3587694"/>
            <a:ext cx="1672336" cy="1424749"/>
          </a:xfrm>
          <a:prstGeom prst="rect">
            <a:avLst/>
          </a:prstGeom>
        </p:spPr>
      </p:pic>
      <p:sp>
        <p:nvSpPr>
          <p:cNvPr id="13" name="Oval Callout 12"/>
          <p:cNvSpPr/>
          <p:nvPr/>
        </p:nvSpPr>
        <p:spPr>
          <a:xfrm>
            <a:off x="6503256" y="2604947"/>
            <a:ext cx="2423988" cy="982747"/>
          </a:xfrm>
          <a:prstGeom prst="wedgeEllipseCallout">
            <a:avLst>
              <a:gd name="adj1" fmla="val -5771"/>
              <a:gd name="adj2" fmla="val 10514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5DAA"/>
                </a:solidFill>
              </a:rPr>
              <a:t>Ready for some possible answers?</a:t>
            </a:r>
          </a:p>
        </p:txBody>
      </p:sp>
      <p:sp>
        <p:nvSpPr>
          <p:cNvPr id="16" name="Oval Callout 15"/>
          <p:cNvSpPr/>
          <p:nvPr/>
        </p:nvSpPr>
        <p:spPr>
          <a:xfrm>
            <a:off x="6503256" y="1294958"/>
            <a:ext cx="2566864" cy="1133918"/>
          </a:xfrm>
          <a:prstGeom prst="wedgeEllipseCallout">
            <a:avLst>
              <a:gd name="adj1" fmla="val -40760"/>
              <a:gd name="adj2" fmla="val -50612"/>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x-none">
                <a:solidFill>
                  <a:srgbClr val="005DAA"/>
                </a:solidFill>
              </a:rPr>
              <a:t>Put a word in each gap to complete the sentences</a:t>
            </a:r>
            <a:endParaRPr lang="en-US">
              <a:solidFill>
                <a:srgbClr val="005DAA"/>
              </a:solidFill>
            </a:endParaRPr>
          </a:p>
        </p:txBody>
      </p:sp>
      <p:pic>
        <p:nvPicPr>
          <p:cNvPr id="15" name="Picture 14" descr="Blue_Salmon.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83199" y="826497"/>
            <a:ext cx="1532647" cy="919588"/>
          </a:xfrm>
          <a:prstGeom prst="rect">
            <a:avLst/>
          </a:prstGeom>
        </p:spPr>
      </p:pic>
      <p:sp>
        <p:nvSpPr>
          <p:cNvPr id="14" name="Title 1"/>
          <p:cNvSpPr>
            <a:spLocks noGrp="1"/>
          </p:cNvSpPr>
          <p:nvPr>
            <p:ph type="title"/>
          </p:nvPr>
        </p:nvSpPr>
        <p:spPr>
          <a:xfrm>
            <a:off x="180616" y="93911"/>
            <a:ext cx="7828851" cy="758428"/>
          </a:xfrm>
        </p:spPr>
        <p:txBody>
          <a:bodyPr>
            <a:normAutofit fontScale="90000"/>
          </a:bodyPr>
          <a:lstStyle/>
          <a:p>
            <a:r>
              <a:rPr lang="en-AU"/>
              <a:t>SUSTAINABLE FISHING &amp; SUSTAINABLE CATCH</a:t>
            </a:r>
            <a:endParaRPr lang="en-AU" noProof="0"/>
          </a:p>
        </p:txBody>
      </p:sp>
    </p:spTree>
    <p:extLst>
      <p:ext uri="{BB962C8B-B14F-4D97-AF65-F5344CB8AC3E}">
        <p14:creationId xmlns:p14="http://schemas.microsoft.com/office/powerpoint/2010/main" val="4080476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dissolv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dissolve">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dissolve">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dissolve">
                                      <p:cBhvr>
                                        <p:cTn id="34" dur="500"/>
                                        <p:tgtEl>
                                          <p:spTgt spid="8">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anim calcmode="lin" valueType="num">
                                      <p:cBhvr>
                                        <p:cTn id="40" dur="2000" fill="hold"/>
                                        <p:tgtEl>
                                          <p:spTgt spid="12"/>
                                        </p:tgtEl>
                                        <p:attrNameLst>
                                          <p:attrName>ppt_w</p:attrName>
                                        </p:attrNameLst>
                                      </p:cBhvr>
                                      <p:tavLst>
                                        <p:tav tm="0" fmla="#ppt_w*sin(2.5*pi*$)">
                                          <p:val>
                                            <p:fltVal val="0"/>
                                          </p:val>
                                        </p:tav>
                                        <p:tav tm="100000">
                                          <p:val>
                                            <p:fltVal val="1"/>
                                          </p:val>
                                        </p:tav>
                                      </p:tavLst>
                                    </p:anim>
                                    <p:anim calcmode="lin" valueType="num">
                                      <p:cBhvr>
                                        <p:cTn id="41" dur="2000" fill="hold"/>
                                        <p:tgtEl>
                                          <p:spTgt spid="12"/>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ppt_w</p:attrName>
                                        </p:attrNameLst>
                                      </p:cBhvr>
                                      <p:tavLst>
                                        <p:tav tm="0" fmla="#ppt_w*sin(2.5*pi*$)">
                                          <p:val>
                                            <p:fltVal val="0"/>
                                          </p:val>
                                        </p:tav>
                                        <p:tav tm="100000">
                                          <p:val>
                                            <p:fltVal val="1"/>
                                          </p:val>
                                        </p:tav>
                                      </p:tavLst>
                                    </p:anim>
                                    <p:anim calcmode="lin" valueType="num">
                                      <p:cBhvr>
                                        <p:cTn id="4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ssolv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dissolv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animBg="1"/>
      <p:bldP spid="10" grpId="0" animBg="1"/>
      <p:bldP spid="11" grpId="0" animBg="1"/>
      <p:bldP spid="1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319867"/>
            <a:ext cx="5866675" cy="2490358"/>
          </a:xfrm>
          <a:prstGeom prst="rect">
            <a:avLst/>
          </a:prstGeom>
        </p:spPr>
      </p:pic>
      <p:sp>
        <p:nvSpPr>
          <p:cNvPr id="20" name="Title 1"/>
          <p:cNvSpPr txBox="1">
            <a:spLocks/>
          </p:cNvSpPr>
          <p:nvPr/>
        </p:nvSpPr>
        <p:spPr>
          <a:xfrm>
            <a:off x="180616" y="-91665"/>
            <a:ext cx="843845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a:latin typeface="Arial Narrow"/>
                <a:cs typeface="Arial Narrow"/>
              </a:rPr>
              <a:t>SCIENTISTS &amp; THE MAXIMUM SUSTAINABLE YIELD</a:t>
            </a:r>
          </a:p>
          <a:p>
            <a:r>
              <a:rPr lang="en-US" sz="1600">
                <a:latin typeface="Arial Narrow"/>
                <a:cs typeface="Arial Narrow"/>
              </a:rPr>
              <a:t>Focus Questions: What is ‘sustainable yield’?  What role does science play in ensuring sustainable fishing? </a:t>
            </a:r>
          </a:p>
        </p:txBody>
      </p:sp>
      <p:sp>
        <p:nvSpPr>
          <p:cNvPr id="8" name="Content Placeholder 2"/>
          <p:cNvSpPr>
            <a:spLocks noGrp="1"/>
          </p:cNvSpPr>
          <p:nvPr>
            <p:ph sz="half" idx="1"/>
          </p:nvPr>
        </p:nvSpPr>
        <p:spPr>
          <a:xfrm>
            <a:off x="180616" y="1053672"/>
            <a:ext cx="5489496" cy="4118408"/>
          </a:xfrm>
        </p:spPr>
        <p:txBody>
          <a:bodyPr>
            <a:normAutofit/>
          </a:bodyPr>
          <a:lstStyle/>
          <a:p>
            <a:pPr marL="0" indent="0">
              <a:spcBef>
                <a:spcPts val="300"/>
              </a:spcBef>
              <a:spcAft>
                <a:spcPts val="300"/>
              </a:spcAft>
              <a:buNone/>
            </a:pPr>
            <a:r>
              <a:rPr lang="en-AU" sz="2000" b="1" noProof="0">
                <a:solidFill>
                  <a:srgbClr val="00B194"/>
                </a:solidFill>
                <a:latin typeface="Arial Narrow"/>
                <a:cs typeface="Arial Narrow"/>
              </a:rPr>
              <a:t>KŌRERORERO / DISCUSSION</a:t>
            </a:r>
          </a:p>
          <a:p>
            <a:pPr>
              <a:spcBef>
                <a:spcPts val="300"/>
              </a:spcBef>
              <a:spcAft>
                <a:spcPts val="300"/>
              </a:spcAft>
            </a:pPr>
            <a:r>
              <a:rPr lang="en-AU" sz="1800" noProof="0"/>
              <a:t>How a fish stock grows and shrinks over time is controlled by births, migrations in and out of the fishery, and deaths (including fish caught)</a:t>
            </a:r>
          </a:p>
          <a:p>
            <a:pPr>
              <a:spcBef>
                <a:spcPts val="300"/>
              </a:spcBef>
              <a:spcAft>
                <a:spcPts val="300"/>
              </a:spcAft>
            </a:pPr>
            <a:endParaRPr lang="en-AU" sz="500" noProof="0"/>
          </a:p>
          <a:p>
            <a:pPr marL="0" indent="0">
              <a:spcBef>
                <a:spcPts val="300"/>
              </a:spcBef>
              <a:spcAft>
                <a:spcPts val="300"/>
              </a:spcAft>
              <a:buNone/>
            </a:pPr>
            <a:r>
              <a:rPr lang="en-AU" sz="2000" b="1" noProof="0">
                <a:solidFill>
                  <a:srgbClr val="175EAA"/>
                </a:solidFill>
                <a:latin typeface="Arial Narrow"/>
                <a:cs typeface="Arial Narrow"/>
              </a:rPr>
              <a:t>MAHI / ACTIVITY</a:t>
            </a:r>
          </a:p>
          <a:p>
            <a:pPr>
              <a:spcBef>
                <a:spcPts val="300"/>
              </a:spcBef>
              <a:spcAft>
                <a:spcPts val="300"/>
              </a:spcAft>
            </a:pPr>
            <a:r>
              <a:rPr lang="en-AU" sz="1800"/>
              <a:t>Print and cut or copy the arrows and squares on the following slide</a:t>
            </a:r>
          </a:p>
          <a:p>
            <a:pPr>
              <a:spcBef>
                <a:spcPts val="300"/>
              </a:spcBef>
              <a:spcAft>
                <a:spcPts val="300"/>
              </a:spcAft>
            </a:pPr>
            <a:r>
              <a:rPr lang="en-AU" sz="1800" noProof="0"/>
              <a:t>Arrange them on your desk to show factors affecting the size of a fish population</a:t>
            </a:r>
          </a:p>
        </p:txBody>
      </p:sp>
      <p:pic>
        <p:nvPicPr>
          <p:cNvPr id="2" name="Picture 1" descr="RS98_salmon_01-sc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6675" y="1225873"/>
            <a:ext cx="2955108" cy="2090067"/>
          </a:xfrm>
          <a:prstGeom prst="rect">
            <a:avLst/>
          </a:prstGeom>
        </p:spPr>
      </p:pic>
      <p:sp>
        <p:nvSpPr>
          <p:cNvPr id="3" name="TextBox 2"/>
          <p:cNvSpPr txBox="1"/>
          <p:nvPr/>
        </p:nvSpPr>
        <p:spPr>
          <a:xfrm>
            <a:off x="5670112" y="3550334"/>
            <a:ext cx="3315138" cy="646331"/>
          </a:xfrm>
          <a:prstGeom prst="rect">
            <a:avLst/>
          </a:prstGeom>
          <a:noFill/>
        </p:spPr>
        <p:txBody>
          <a:bodyPr wrap="square" rtlCol="0">
            <a:spAutoFit/>
          </a:bodyPr>
          <a:lstStyle/>
          <a:p>
            <a:pPr algn="ctr"/>
            <a:r>
              <a:rPr lang="en-US">
                <a:solidFill>
                  <a:srgbClr val="005DAA"/>
                </a:solidFill>
              </a:rPr>
              <a:t>A completed diagram is provided on the slide after next</a:t>
            </a:r>
          </a:p>
        </p:txBody>
      </p:sp>
    </p:spTree>
    <p:extLst>
      <p:ext uri="{BB962C8B-B14F-4D97-AF65-F5344CB8AC3E}">
        <p14:creationId xmlns:p14="http://schemas.microsoft.com/office/powerpoint/2010/main" val="1839316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dissolv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86005" y="149782"/>
            <a:ext cx="1173693" cy="843438"/>
          </a:xfrm>
          <a:prstGeom prst="rect">
            <a:avLst/>
          </a:prstGeom>
        </p:spPr>
      </p:pic>
      <p:pic>
        <p:nvPicPr>
          <p:cNvPr id="6" name="Picture 5" descr="Whit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71903" y="-54513"/>
            <a:ext cx="768098" cy="551970"/>
          </a:xfrm>
          <a:prstGeom prst="rect">
            <a:avLst/>
          </a:prstGeom>
        </p:spPr>
      </p:pic>
      <p:pic>
        <p:nvPicPr>
          <p:cNvPr id="7" name="Picture 6" descr="Whit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9780" y="0"/>
            <a:ext cx="1382122" cy="993219"/>
          </a:xfrm>
          <a:prstGeom prst="rect">
            <a:avLst/>
          </a:prstGeom>
        </p:spPr>
      </p:pic>
      <p:pic>
        <p:nvPicPr>
          <p:cNvPr id="8" name="Picture 7" descr="White_Seabre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047" y="-149843"/>
            <a:ext cx="816006" cy="586397"/>
          </a:xfrm>
          <a:prstGeom prst="rect">
            <a:avLst/>
          </a:prstGeom>
        </p:spPr>
      </p:pic>
      <p:pic>
        <p:nvPicPr>
          <p:cNvPr id="2" name="Picture 1">
            <a:extLst>
              <a:ext uri="{FF2B5EF4-FFF2-40B4-BE49-F238E27FC236}">
                <a16:creationId xmlns:a16="http://schemas.microsoft.com/office/drawing/2014/main" id="{8D52B825-267B-C4F4-5C49-7178539BB8B6}"/>
              </a:ext>
            </a:extLst>
          </p:cNvPr>
          <p:cNvPicPr>
            <a:picLocks noChangeAspect="1"/>
          </p:cNvPicPr>
          <p:nvPr/>
        </p:nvPicPr>
        <p:blipFill>
          <a:blip r:embed="rId7"/>
          <a:stretch>
            <a:fillRect/>
          </a:stretch>
        </p:blipFill>
        <p:spPr>
          <a:xfrm>
            <a:off x="0" y="909946"/>
            <a:ext cx="9144000" cy="3323607"/>
          </a:xfrm>
          <a:prstGeom prst="rect">
            <a:avLst/>
          </a:prstGeom>
        </p:spPr>
      </p:pic>
    </p:spTree>
    <p:extLst>
      <p:ext uri="{BB962C8B-B14F-4D97-AF65-F5344CB8AC3E}">
        <p14:creationId xmlns:p14="http://schemas.microsoft.com/office/powerpoint/2010/main" val="423991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659396951"/>
              </p:ext>
            </p:extLst>
          </p:nvPr>
        </p:nvGraphicFramePr>
        <p:xfrm>
          <a:off x="189289" y="1280671"/>
          <a:ext cx="5284260" cy="3103962"/>
        </p:xfrm>
        <a:graphic>
          <a:graphicData uri="http://schemas.openxmlformats.org/drawingml/2006/table">
            <a:tbl>
              <a:tblPr firstRow="1" bandRow="1">
                <a:tableStyleId>{2D5ABB26-0587-4C30-8999-92F81FD0307C}</a:tableStyleId>
              </a:tblPr>
              <a:tblGrid>
                <a:gridCol w="1056852">
                  <a:extLst>
                    <a:ext uri="{9D8B030D-6E8A-4147-A177-3AD203B41FA5}">
                      <a16:colId xmlns:a16="http://schemas.microsoft.com/office/drawing/2014/main" val="20000"/>
                    </a:ext>
                  </a:extLst>
                </a:gridCol>
                <a:gridCol w="1056852">
                  <a:extLst>
                    <a:ext uri="{9D8B030D-6E8A-4147-A177-3AD203B41FA5}">
                      <a16:colId xmlns:a16="http://schemas.microsoft.com/office/drawing/2014/main" val="20001"/>
                    </a:ext>
                  </a:extLst>
                </a:gridCol>
                <a:gridCol w="1056852">
                  <a:extLst>
                    <a:ext uri="{9D8B030D-6E8A-4147-A177-3AD203B41FA5}">
                      <a16:colId xmlns:a16="http://schemas.microsoft.com/office/drawing/2014/main" val="20002"/>
                    </a:ext>
                  </a:extLst>
                </a:gridCol>
                <a:gridCol w="1056852">
                  <a:extLst>
                    <a:ext uri="{9D8B030D-6E8A-4147-A177-3AD203B41FA5}">
                      <a16:colId xmlns:a16="http://schemas.microsoft.com/office/drawing/2014/main" val="20003"/>
                    </a:ext>
                  </a:extLst>
                </a:gridCol>
                <a:gridCol w="1056852">
                  <a:extLst>
                    <a:ext uri="{9D8B030D-6E8A-4147-A177-3AD203B41FA5}">
                      <a16:colId xmlns:a16="http://schemas.microsoft.com/office/drawing/2014/main" val="20004"/>
                    </a:ext>
                  </a:extLst>
                </a:gridCol>
              </a:tblGrid>
              <a:tr h="1156242">
                <a:tc>
                  <a:txBody>
                    <a:bodyPr/>
                    <a:lstStyle/>
                    <a:p>
                      <a:endParaRPr lang="en-US"/>
                    </a:p>
                    <a:p>
                      <a:endParaRPr lang="en-US"/>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endParaRPr lang="en-US"/>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extLst>
                  <a:ext uri="{0D108BD9-81ED-4DB2-BD59-A6C34878D82A}">
                    <a16:rowId xmlns:a16="http://schemas.microsoft.com/office/drawing/2014/main" val="10000"/>
                  </a:ext>
                </a:extLst>
              </a:tr>
              <a:tr h="13076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a:solidFill>
                            <a:srgbClr val="00B194"/>
                          </a:solidFill>
                        </a:rPr>
                        <a:t>Fish migrating out of the stock</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r>
                        <a:rPr lang="en-US" sz="1800">
                          <a:solidFill>
                            <a:srgbClr val="00B194"/>
                          </a:solidFill>
                        </a:rPr>
                        <a:t>Natural Mortality</a:t>
                      </a:r>
                      <a:r>
                        <a:rPr lang="en-US" sz="1800" baseline="0">
                          <a:solidFill>
                            <a:srgbClr val="00B194"/>
                          </a:solidFill>
                        </a:rPr>
                        <a:t> (</a:t>
                      </a:r>
                      <a:r>
                        <a:rPr lang="en-US" sz="1800">
                          <a:solidFill>
                            <a:srgbClr val="00B194"/>
                          </a:solidFill>
                        </a:rPr>
                        <a:t>Deaths)</a:t>
                      </a:r>
                      <a:endParaRPr lang="en-US"/>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r>
                        <a:rPr lang="en-US" sz="1800">
                          <a:solidFill>
                            <a:srgbClr val="00B194"/>
                          </a:solidFill>
                        </a:rPr>
                        <a:t>Births</a:t>
                      </a:r>
                      <a:endParaRPr lang="en-US"/>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a:solidFill>
                            <a:srgbClr val="00B194"/>
                          </a:solidFill>
                        </a:rPr>
                        <a:t>Fish migrating into the stock</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a:solidFill>
                            <a:srgbClr val="00B194"/>
                          </a:solidFill>
                        </a:rPr>
                        <a:t>Caught</a:t>
                      </a:r>
                      <a:r>
                        <a:rPr lang="en-US" sz="1800" baseline="0">
                          <a:solidFill>
                            <a:srgbClr val="00B194"/>
                          </a:solidFill>
                        </a:rPr>
                        <a:t> fish</a:t>
                      </a:r>
                    </a:p>
                  </a:txBody>
                  <a:tcPr anchor="ct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extLst>
                  <a:ext uri="{0D108BD9-81ED-4DB2-BD59-A6C34878D82A}">
                    <a16:rowId xmlns:a16="http://schemas.microsoft.com/office/drawing/2014/main" val="10001"/>
                  </a:ext>
                </a:extLst>
              </a:tr>
              <a:tr h="609092">
                <a:tc gridSpan="2">
                  <a:txBody>
                    <a:bodyPr/>
                    <a:lstStyle/>
                    <a:p>
                      <a:pPr algn="ctr"/>
                      <a:r>
                        <a:rPr lang="en-US">
                          <a:solidFill>
                            <a:srgbClr val="00B194"/>
                          </a:solidFill>
                        </a:rPr>
                        <a:t>Stock </a:t>
                      </a:r>
                    </a:p>
                    <a:p>
                      <a:pPr algn="ctr"/>
                      <a:r>
                        <a:rPr lang="en-US">
                          <a:solidFill>
                            <a:srgbClr val="00B194"/>
                          </a:solidFill>
                        </a:rPr>
                        <a:t>increases</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hMerge="1">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gridSpan="2">
                  <a:txBody>
                    <a:bodyPr/>
                    <a:lstStyle/>
                    <a:p>
                      <a:pPr algn="ctr"/>
                      <a:r>
                        <a:rPr lang="en-US">
                          <a:solidFill>
                            <a:srgbClr val="00B194"/>
                          </a:solidFill>
                        </a:rPr>
                        <a:t>Stock </a:t>
                      </a:r>
                    </a:p>
                    <a:p>
                      <a:pPr algn="ctr"/>
                      <a:r>
                        <a:rPr lang="en-US" baseline="0">
                          <a:solidFill>
                            <a:srgbClr val="00B194"/>
                          </a:solidFill>
                        </a:rPr>
                        <a:t>decreases</a:t>
                      </a:r>
                      <a:endParaRPr lang="en-US">
                        <a:solidFill>
                          <a:srgbClr val="00B194"/>
                        </a:solidFill>
                      </a:endParaRP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hMerge="1">
                  <a:txBody>
                    <a:bodyPr/>
                    <a:lstStyle/>
                    <a:p>
                      <a:endParaRPr lang="en-US" dirty="0"/>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tc>
                  <a:txBody>
                    <a:bodyPr/>
                    <a:lstStyle/>
                    <a:p>
                      <a:pPr algn="ctr"/>
                      <a:endParaRPr lang="en-US">
                        <a:solidFill>
                          <a:srgbClr val="00B194"/>
                        </a:solidFill>
                      </a:endParaRP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0" name="Title 1"/>
          <p:cNvSpPr txBox="1">
            <a:spLocks/>
          </p:cNvSpPr>
          <p:nvPr/>
        </p:nvSpPr>
        <p:spPr>
          <a:xfrm>
            <a:off x="180617" y="-91665"/>
            <a:ext cx="8048984"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000">
                <a:latin typeface="Arial Narrow"/>
                <a:cs typeface="Arial Narrow"/>
              </a:rPr>
              <a:t>SCIENTISTS &amp; THE MAXIMUM SUSTAINABLE YIELD</a:t>
            </a:r>
          </a:p>
        </p:txBody>
      </p:sp>
      <p:sp>
        <p:nvSpPr>
          <p:cNvPr id="6" name="Rectangle 5"/>
          <p:cNvSpPr/>
          <p:nvPr/>
        </p:nvSpPr>
        <p:spPr>
          <a:xfrm>
            <a:off x="5743263" y="1280672"/>
            <a:ext cx="3208841" cy="3103961"/>
          </a:xfrm>
          <a:prstGeom prst="rect">
            <a:avLst/>
          </a:prstGeom>
          <a:solidFill>
            <a:srgbClr val="FFFFFF"/>
          </a:solidFill>
          <a:ln>
            <a:solidFill>
              <a:srgbClr val="00B1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60321" y="1416137"/>
            <a:ext cx="2251957" cy="1070654"/>
          </a:xfrm>
          <a:prstGeom prst="rect">
            <a:avLst/>
          </a:prstGeom>
        </p:spPr>
      </p:pic>
      <p:pic>
        <p:nvPicPr>
          <p:cNvPr id="13" name="Picture 12"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43263" y="2196964"/>
            <a:ext cx="2869015" cy="1364023"/>
          </a:xfrm>
          <a:prstGeom prst="rect">
            <a:avLst/>
          </a:prstGeom>
        </p:spPr>
      </p:pic>
      <p:sp>
        <p:nvSpPr>
          <p:cNvPr id="12" name="Right Arrow 11"/>
          <p:cNvSpPr/>
          <p:nvPr/>
        </p:nvSpPr>
        <p:spPr>
          <a:xfrm>
            <a:off x="2425807" y="1388462"/>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3468767" y="1416137"/>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292130" y="1429339"/>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138139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00147" y="3282991"/>
            <a:ext cx="2251957" cy="1070654"/>
          </a:xfrm>
          <a:prstGeom prst="rect">
            <a:avLst/>
          </a:prstGeom>
        </p:spPr>
      </p:pic>
      <p:sp>
        <p:nvSpPr>
          <p:cNvPr id="21" name="Right Arrow 20"/>
          <p:cNvSpPr/>
          <p:nvPr/>
        </p:nvSpPr>
        <p:spPr>
          <a:xfrm>
            <a:off x="454349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0" y="917759"/>
            <a:ext cx="9144000" cy="369332"/>
          </a:xfrm>
          <a:prstGeom prst="rect">
            <a:avLst/>
          </a:prstGeom>
          <a:noFill/>
        </p:spPr>
        <p:txBody>
          <a:bodyPr wrap="square" rtlCol="0">
            <a:spAutoFit/>
          </a:bodyPr>
          <a:lstStyle/>
          <a:p>
            <a:pPr algn="ctr"/>
            <a:r>
              <a:rPr lang="en-US" b="1">
                <a:solidFill>
                  <a:srgbClr val="005DAA"/>
                </a:solidFill>
              </a:rPr>
              <a:t>Create a diagram showing how fish stocks change in number (abundance) over time</a:t>
            </a:r>
          </a:p>
        </p:txBody>
      </p:sp>
    </p:spTree>
    <p:extLst>
      <p:ext uri="{BB962C8B-B14F-4D97-AF65-F5344CB8AC3E}">
        <p14:creationId xmlns:p14="http://schemas.microsoft.com/office/powerpoint/2010/main" val="2250832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a:latin typeface="Arial Narrow"/>
                <a:cs typeface="Arial Narrow"/>
              </a:rPr>
              <a:t>SCIENTISTS &amp; THE MAXIMUM SUSTAINABLE YIELD</a:t>
            </a:r>
          </a:p>
        </p:txBody>
      </p:sp>
      <p:sp>
        <p:nvSpPr>
          <p:cNvPr id="6" name="Rectangle 5"/>
          <p:cNvSpPr/>
          <p:nvPr/>
        </p:nvSpPr>
        <p:spPr>
          <a:xfrm>
            <a:off x="2939078" y="1416136"/>
            <a:ext cx="3208841" cy="2937509"/>
          </a:xfrm>
          <a:prstGeom prst="rect">
            <a:avLst/>
          </a:prstGeom>
          <a:solidFill>
            <a:srgbClr val="FFFFFF"/>
          </a:solidFill>
          <a:ln>
            <a:solidFill>
              <a:srgbClr val="00B1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56136" y="1416137"/>
            <a:ext cx="2251957" cy="1070654"/>
          </a:xfrm>
          <a:prstGeom prst="rect">
            <a:avLst/>
          </a:prstGeom>
        </p:spPr>
      </p:pic>
      <p:pic>
        <p:nvPicPr>
          <p:cNvPr id="13" name="Picture 12"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39078" y="2196964"/>
            <a:ext cx="2869015" cy="1364023"/>
          </a:xfrm>
          <a:prstGeom prst="rect">
            <a:avLst/>
          </a:prstGeom>
        </p:spPr>
      </p:pic>
      <p:sp>
        <p:nvSpPr>
          <p:cNvPr id="12" name="Right Arrow 11"/>
          <p:cNvSpPr/>
          <p:nvPr/>
        </p:nvSpPr>
        <p:spPr>
          <a:xfrm>
            <a:off x="6153659" y="347701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6147919" y="2486791"/>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2009028" y="3122671"/>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1960782" y="185445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962" y="3282991"/>
            <a:ext cx="2251957" cy="1070654"/>
          </a:xfrm>
          <a:prstGeom prst="rect">
            <a:avLst/>
          </a:prstGeom>
        </p:spPr>
      </p:pic>
      <p:sp>
        <p:nvSpPr>
          <p:cNvPr id="21" name="Right Arrow 20"/>
          <p:cNvSpPr/>
          <p:nvPr/>
        </p:nvSpPr>
        <p:spPr>
          <a:xfrm>
            <a:off x="6147919" y="1456303"/>
            <a:ext cx="930050" cy="876632"/>
          </a:xfrm>
          <a:prstGeom prst="rightArrow">
            <a:avLst/>
          </a:prstGeom>
          <a:solidFill>
            <a:srgbClr val="005DAA"/>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224683" y="2117459"/>
            <a:ext cx="736099" cy="369332"/>
          </a:xfrm>
          <a:prstGeom prst="rect">
            <a:avLst/>
          </a:prstGeom>
        </p:spPr>
        <p:txBody>
          <a:bodyPr wrap="none">
            <a:spAutoFit/>
          </a:bodyPr>
          <a:lstStyle/>
          <a:p>
            <a:pPr algn="r"/>
            <a:r>
              <a:rPr lang="en-US">
                <a:solidFill>
                  <a:srgbClr val="00B194"/>
                </a:solidFill>
              </a:rPr>
              <a:t>Births</a:t>
            </a:r>
            <a:endParaRPr lang="en-US"/>
          </a:p>
        </p:txBody>
      </p:sp>
      <p:sp>
        <p:nvSpPr>
          <p:cNvPr id="3" name="Rectangle 2"/>
          <p:cNvSpPr/>
          <p:nvPr/>
        </p:nvSpPr>
        <p:spPr>
          <a:xfrm>
            <a:off x="450810" y="3247242"/>
            <a:ext cx="1558218" cy="646331"/>
          </a:xfrm>
          <a:prstGeom prst="rect">
            <a:avLst/>
          </a:prstGeom>
        </p:spPr>
        <p:txBody>
          <a:bodyPr wrap="square">
            <a:spAutoFit/>
          </a:bodyPr>
          <a:lstStyle/>
          <a:p>
            <a:pPr algn="r">
              <a:defRPr/>
            </a:pPr>
            <a:r>
              <a:rPr lang="en-US">
                <a:solidFill>
                  <a:srgbClr val="00B194"/>
                </a:solidFill>
              </a:rPr>
              <a:t>Fish migrate in to the stock</a:t>
            </a:r>
          </a:p>
        </p:txBody>
      </p:sp>
      <p:sp>
        <p:nvSpPr>
          <p:cNvPr id="4" name="Rectangle 3"/>
          <p:cNvSpPr/>
          <p:nvPr/>
        </p:nvSpPr>
        <p:spPr>
          <a:xfrm>
            <a:off x="7077969" y="1614109"/>
            <a:ext cx="1882628" cy="646331"/>
          </a:xfrm>
          <a:prstGeom prst="rect">
            <a:avLst/>
          </a:prstGeom>
          <a:ln>
            <a:noFill/>
          </a:ln>
        </p:spPr>
        <p:txBody>
          <a:bodyPr wrap="square">
            <a:spAutoFit/>
          </a:bodyPr>
          <a:lstStyle/>
          <a:p>
            <a:r>
              <a:rPr lang="en-US">
                <a:solidFill>
                  <a:srgbClr val="00B194"/>
                </a:solidFill>
              </a:rPr>
              <a:t>Natural Mortality</a:t>
            </a:r>
          </a:p>
          <a:p>
            <a:r>
              <a:rPr lang="en-US">
                <a:solidFill>
                  <a:srgbClr val="00B194"/>
                </a:solidFill>
              </a:rPr>
              <a:t>(Deaths)</a:t>
            </a:r>
            <a:endParaRPr lang="en-US"/>
          </a:p>
        </p:txBody>
      </p:sp>
      <p:sp>
        <p:nvSpPr>
          <p:cNvPr id="5" name="Rectangle 4"/>
          <p:cNvSpPr/>
          <p:nvPr/>
        </p:nvSpPr>
        <p:spPr>
          <a:xfrm rot="10800000" flipV="1">
            <a:off x="7083708" y="2637657"/>
            <a:ext cx="1876887" cy="646331"/>
          </a:xfrm>
          <a:prstGeom prst="rect">
            <a:avLst/>
          </a:prstGeom>
          <a:ln>
            <a:noFill/>
          </a:ln>
        </p:spPr>
        <p:txBody>
          <a:bodyPr wrap="square">
            <a:spAutoFit/>
          </a:bodyPr>
          <a:lstStyle/>
          <a:p>
            <a:pPr>
              <a:defRPr/>
            </a:pPr>
            <a:r>
              <a:rPr lang="en-US">
                <a:solidFill>
                  <a:srgbClr val="00B194"/>
                </a:solidFill>
              </a:rPr>
              <a:t>Fish migrate out of stock</a:t>
            </a:r>
          </a:p>
        </p:txBody>
      </p:sp>
      <p:sp>
        <p:nvSpPr>
          <p:cNvPr id="7" name="Rectangle 6"/>
          <p:cNvSpPr/>
          <p:nvPr/>
        </p:nvSpPr>
        <p:spPr>
          <a:xfrm>
            <a:off x="7083709" y="3684188"/>
            <a:ext cx="1234007" cy="369332"/>
          </a:xfrm>
          <a:prstGeom prst="rect">
            <a:avLst/>
          </a:prstGeom>
          <a:ln>
            <a:noFill/>
          </a:ln>
        </p:spPr>
        <p:txBody>
          <a:bodyPr wrap="square">
            <a:spAutoFit/>
          </a:bodyPr>
          <a:lstStyle/>
          <a:p>
            <a:pPr>
              <a:defRPr/>
            </a:pPr>
            <a:r>
              <a:rPr lang="en-US">
                <a:solidFill>
                  <a:srgbClr val="00B194"/>
                </a:solidFill>
              </a:rPr>
              <a:t>Caught fish</a:t>
            </a:r>
          </a:p>
        </p:txBody>
      </p:sp>
      <p:sp>
        <p:nvSpPr>
          <p:cNvPr id="8" name="TextBox 7"/>
          <p:cNvSpPr txBox="1"/>
          <p:nvPr/>
        </p:nvSpPr>
        <p:spPr>
          <a:xfrm>
            <a:off x="180616" y="1008461"/>
            <a:ext cx="8641167" cy="369332"/>
          </a:xfrm>
          <a:prstGeom prst="rect">
            <a:avLst/>
          </a:prstGeom>
          <a:noFill/>
        </p:spPr>
        <p:txBody>
          <a:bodyPr wrap="square" rtlCol="0">
            <a:spAutoFit/>
          </a:bodyPr>
          <a:lstStyle/>
          <a:p>
            <a:pPr algn="ctr"/>
            <a:r>
              <a:rPr lang="en-US" b="1">
                <a:solidFill>
                  <a:srgbClr val="005DAA"/>
                </a:solidFill>
              </a:rPr>
              <a:t>Diagram showing how fish stock change in number (abundance) over time</a:t>
            </a:r>
          </a:p>
        </p:txBody>
      </p:sp>
    </p:spTree>
    <p:extLst>
      <p:ext uri="{BB962C8B-B14F-4D97-AF65-F5344CB8AC3E}">
        <p14:creationId xmlns:p14="http://schemas.microsoft.com/office/powerpoint/2010/main" val="2667130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69330" y="728133"/>
            <a:ext cx="4741333" cy="4078430"/>
          </a:xfrm>
          <a:prstGeom prst="rect">
            <a:avLst/>
          </a:prstGeom>
        </p:spPr>
      </p:pic>
      <p:sp>
        <p:nvSpPr>
          <p:cNvPr id="3" name="Content Placeholder 2"/>
          <p:cNvSpPr>
            <a:spLocks noGrp="1"/>
          </p:cNvSpPr>
          <p:nvPr>
            <p:ph sz="half" idx="1"/>
          </p:nvPr>
        </p:nvSpPr>
        <p:spPr>
          <a:xfrm>
            <a:off x="355600" y="1160858"/>
            <a:ext cx="4233333" cy="3798101"/>
          </a:xfrm>
        </p:spPr>
        <p:txBody>
          <a:bodyPr>
            <a:normAutofit/>
          </a:bodyPr>
          <a:lstStyle/>
          <a:p>
            <a:pPr marL="0" indent="0" algn="ctr">
              <a:spcBef>
                <a:spcPts val="300"/>
              </a:spcBef>
              <a:spcAft>
                <a:spcPts val="300"/>
              </a:spcAft>
              <a:buNone/>
            </a:pPr>
            <a:r>
              <a:rPr lang="en-AU" sz="2200" b="1" noProof="0">
                <a:solidFill>
                  <a:srgbClr val="00B6DE"/>
                </a:solidFill>
                <a:latin typeface="Arial Narrow"/>
                <a:cs typeface="Arial Narrow"/>
              </a:rPr>
              <a:t>HE PĀTAI / CONSIDER THIS</a:t>
            </a:r>
          </a:p>
          <a:p>
            <a:pPr marL="0" indent="0" algn="ctr">
              <a:spcBef>
                <a:spcPts val="300"/>
              </a:spcBef>
              <a:spcAft>
                <a:spcPts val="300"/>
              </a:spcAft>
              <a:buNone/>
            </a:pPr>
            <a:r>
              <a:rPr lang="en-AU" sz="1800" noProof="0"/>
              <a:t>1 ‘M</a:t>
            </a:r>
            <a:r>
              <a:rPr lang="en-AU" sz="1800" err="1"/>
              <a:t>aximum</a:t>
            </a:r>
            <a:r>
              <a:rPr lang="en-AU" sz="1800"/>
              <a:t>’ ‘Sustainable’ ‘Yield’ - </a:t>
            </a:r>
            <a:r>
              <a:rPr lang="en-AU" sz="1800" noProof="0"/>
              <a:t>What does each word mean?</a:t>
            </a:r>
            <a:endParaRPr lang="en-AU" sz="1800"/>
          </a:p>
          <a:p>
            <a:pPr marL="0" indent="0" algn="ctr">
              <a:spcBef>
                <a:spcPts val="300"/>
              </a:spcBef>
              <a:spcAft>
                <a:spcPts val="300"/>
              </a:spcAft>
              <a:buNone/>
            </a:pPr>
            <a:r>
              <a:rPr lang="en-AU" sz="1800" noProof="0"/>
              <a:t>2  Look at the diagram - what do the different colours on the line represent?</a:t>
            </a:r>
          </a:p>
          <a:p>
            <a:pPr marL="0" indent="0" algn="ctr">
              <a:spcBef>
                <a:spcPts val="300"/>
              </a:spcBef>
              <a:spcAft>
                <a:spcPts val="300"/>
              </a:spcAft>
              <a:buNone/>
            </a:pPr>
            <a:r>
              <a:rPr lang="en-AU" sz="1800" noProof="0"/>
              <a:t>3  If this was a graph what could you label the</a:t>
            </a:r>
            <a:r>
              <a:rPr lang="en-AU" sz="1800" i="1" noProof="0"/>
              <a:t> x </a:t>
            </a:r>
            <a:r>
              <a:rPr lang="en-AU" sz="1800" noProof="0"/>
              <a:t>and </a:t>
            </a:r>
            <a:r>
              <a:rPr lang="en-AU" sz="1800" i="1" noProof="0"/>
              <a:t>y</a:t>
            </a:r>
            <a:r>
              <a:rPr lang="en-AU" sz="1800" noProof="0"/>
              <a:t> axes?</a:t>
            </a:r>
          </a:p>
          <a:p>
            <a:pPr marL="0" indent="0" algn="ctr">
              <a:spcBef>
                <a:spcPts val="300"/>
              </a:spcBef>
              <a:spcAft>
                <a:spcPts val="300"/>
              </a:spcAft>
              <a:buNone/>
            </a:pPr>
            <a:r>
              <a:rPr lang="en-AU" sz="1800"/>
              <a:t>4  Where would the Maximum Sustainable Yield likely be located?</a:t>
            </a:r>
            <a:endParaRPr lang="en-AU" sz="1800" noProof="0"/>
          </a:p>
        </p:txBody>
      </p:sp>
      <p:sp>
        <p:nvSpPr>
          <p:cNvPr id="20" name="Title 1"/>
          <p:cNvSpPr txBox="1">
            <a:spLocks/>
          </p:cNvSpPr>
          <p:nvPr/>
        </p:nvSpPr>
        <p:spPr>
          <a:xfrm>
            <a:off x="180617" y="-91665"/>
            <a:ext cx="7693384"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a:latin typeface="Arial Narrow"/>
                <a:cs typeface="Arial Narrow"/>
              </a:rPr>
              <a:t>SCIENTISTS &amp; THE MAXIMUM SUSTAINABLE YIELD</a:t>
            </a:r>
          </a:p>
        </p:txBody>
      </p:sp>
      <p:sp>
        <p:nvSpPr>
          <p:cNvPr id="4" name="TextBox 3"/>
          <p:cNvSpPr txBox="1"/>
          <p:nvPr/>
        </p:nvSpPr>
        <p:spPr>
          <a:xfrm rot="16200000">
            <a:off x="8107821" y="3367449"/>
            <a:ext cx="1735706" cy="307777"/>
          </a:xfrm>
          <a:prstGeom prst="rect">
            <a:avLst/>
          </a:prstGeom>
          <a:noFill/>
        </p:spPr>
        <p:txBody>
          <a:bodyPr wrap="square" rtlCol="0">
            <a:spAutoFit/>
          </a:bodyPr>
          <a:lstStyle/>
          <a:p>
            <a:r>
              <a:rPr lang="en-US" sz="1400"/>
              <a:t>Source: MSC.ORG</a:t>
            </a:r>
          </a:p>
        </p:txBody>
      </p:sp>
      <p:cxnSp>
        <p:nvCxnSpPr>
          <p:cNvPr id="6" name="Straight Arrow Connector 5"/>
          <p:cNvCxnSpPr/>
          <p:nvPr/>
        </p:nvCxnSpPr>
        <p:spPr>
          <a:xfrm flipV="1">
            <a:off x="4927432" y="1350643"/>
            <a:ext cx="0" cy="3053145"/>
          </a:xfrm>
          <a:prstGeom prst="straightConnector1">
            <a:avLst/>
          </a:prstGeom>
          <a:ln>
            <a:solidFill>
              <a:srgbClr val="005DAA"/>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943203" y="4389191"/>
            <a:ext cx="4068354" cy="2"/>
          </a:xfrm>
          <a:prstGeom prst="straightConnector1">
            <a:avLst/>
          </a:prstGeom>
          <a:ln>
            <a:solidFill>
              <a:srgbClr val="005DAA"/>
            </a:solidFill>
            <a:tailEnd type="arrow"/>
          </a:ln>
          <a:effectLst/>
        </p:spPr>
        <p:style>
          <a:lnRef idx="2">
            <a:schemeClr val="accent1"/>
          </a:lnRef>
          <a:fillRef idx="0">
            <a:schemeClr val="accent1"/>
          </a:fillRef>
          <a:effectRef idx="1">
            <a:schemeClr val="accent1"/>
          </a:effectRef>
          <a:fontRef idx="minor">
            <a:schemeClr val="tx1"/>
          </a:fontRef>
        </p:style>
      </p:cxnSp>
      <p:pic>
        <p:nvPicPr>
          <p:cNvPr id="5" name="Picture 4" descr="Screen Shot 2020-10-16 at 7.30.19 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96548" y="1280468"/>
            <a:ext cx="3825237" cy="2998615"/>
          </a:xfrm>
          <a:prstGeom prst="rect">
            <a:avLst/>
          </a:prstGeom>
        </p:spPr>
      </p:pic>
    </p:spTree>
    <p:extLst>
      <p:ext uri="{BB962C8B-B14F-4D97-AF65-F5344CB8AC3E}">
        <p14:creationId xmlns:p14="http://schemas.microsoft.com/office/powerpoint/2010/main" val="2450442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622250"/>
            <a:ext cx="4582177" cy="4017486"/>
          </a:xfrm>
          <a:prstGeom prst="rect">
            <a:avLst/>
          </a:prstGeom>
        </p:spPr>
      </p:pic>
      <p:sp>
        <p:nvSpPr>
          <p:cNvPr id="2" name="Content Placeholder 1"/>
          <p:cNvSpPr>
            <a:spLocks noGrp="1"/>
          </p:cNvSpPr>
          <p:nvPr>
            <p:ph sz="half" idx="1"/>
          </p:nvPr>
        </p:nvSpPr>
        <p:spPr>
          <a:xfrm>
            <a:off x="206174" y="1188125"/>
            <a:ext cx="4196493" cy="3350013"/>
          </a:xfrm>
        </p:spPr>
        <p:txBody>
          <a:bodyPr>
            <a:normAutofit fontScale="62500" lnSpcReduction="20000"/>
          </a:bodyPr>
          <a:lstStyle/>
          <a:p>
            <a:pPr marL="0" indent="0" algn="ctr">
              <a:spcBef>
                <a:spcPts val="300"/>
              </a:spcBef>
              <a:spcAft>
                <a:spcPts val="300"/>
              </a:spcAft>
              <a:buNone/>
            </a:pPr>
            <a:r>
              <a:rPr lang="en-AU" sz="3500" b="1">
                <a:solidFill>
                  <a:srgbClr val="175EAA"/>
                </a:solidFill>
                <a:latin typeface="Arial Narrow"/>
                <a:cs typeface="Arial Narrow"/>
              </a:rPr>
              <a:t>MAHI / ACTIVITY</a:t>
            </a:r>
          </a:p>
          <a:p>
            <a:pPr marL="0" indent="0" algn="ctr">
              <a:buNone/>
              <a:defRPr/>
            </a:pPr>
            <a:r>
              <a:rPr lang="en-US"/>
              <a:t>Use the ‘</a:t>
            </a:r>
            <a:r>
              <a:rPr lang="en-US">
                <a:solidFill>
                  <a:srgbClr val="175EAA"/>
                </a:solidFill>
              </a:rPr>
              <a:t>Go Fish Vocab cards’ </a:t>
            </a:r>
          </a:p>
          <a:p>
            <a:pPr marL="0" indent="0" algn="ctr">
              <a:spcBef>
                <a:spcPts val="300"/>
              </a:spcBef>
              <a:spcAft>
                <a:spcPts val="300"/>
              </a:spcAft>
              <a:buNone/>
            </a:pPr>
            <a:r>
              <a:rPr lang="en-US"/>
              <a:t>Then play the </a:t>
            </a:r>
            <a:r>
              <a:rPr lang="en-US" b="1">
                <a:solidFill>
                  <a:srgbClr val="175EAA"/>
                </a:solidFill>
              </a:rPr>
              <a:t>‘</a:t>
            </a:r>
            <a:r>
              <a:rPr lang="en-US">
                <a:solidFill>
                  <a:srgbClr val="175EAA"/>
                </a:solidFill>
              </a:rPr>
              <a:t>Go Fish</a:t>
            </a:r>
            <a:r>
              <a:rPr lang="en-US"/>
              <a:t>’ game</a:t>
            </a:r>
            <a:endParaRPr lang="en-AU" sz="3200"/>
          </a:p>
          <a:p>
            <a:pPr>
              <a:spcBef>
                <a:spcPts val="300"/>
              </a:spcBef>
              <a:spcAft>
                <a:spcPts val="300"/>
              </a:spcAft>
            </a:pPr>
            <a:endParaRPr lang="en-AU" sz="700" noProof="0"/>
          </a:p>
          <a:p>
            <a:pPr marL="0" indent="0" algn="ctr">
              <a:spcBef>
                <a:spcPts val="300"/>
              </a:spcBef>
              <a:spcAft>
                <a:spcPts val="300"/>
              </a:spcAft>
              <a:buNone/>
            </a:pPr>
            <a:r>
              <a:rPr lang="en-AU" sz="3500" b="1" noProof="0">
                <a:solidFill>
                  <a:srgbClr val="00B6DE"/>
                </a:solidFill>
                <a:latin typeface="Arial Narrow"/>
                <a:cs typeface="Arial Narrow"/>
              </a:rPr>
              <a:t>HE PĀTAI / CONSIDER THIS</a:t>
            </a:r>
            <a:endParaRPr lang="en-AU" sz="3500" noProof="0"/>
          </a:p>
          <a:p>
            <a:pPr marL="0" indent="0" algn="ctr">
              <a:lnSpc>
                <a:spcPct val="130000"/>
              </a:lnSpc>
              <a:spcBef>
                <a:spcPts val="300"/>
              </a:spcBef>
              <a:spcAft>
                <a:spcPts val="300"/>
              </a:spcAft>
              <a:buNone/>
            </a:pPr>
            <a:r>
              <a:rPr lang="en-AU" noProof="0"/>
              <a:t>What other ‘unknown’ factors could affect whether a sustainable yield remains a sustainable catch for a fishery over time?</a:t>
            </a:r>
          </a:p>
          <a:p>
            <a:pPr marL="0" indent="0" algn="ctr">
              <a:spcBef>
                <a:spcPts val="300"/>
              </a:spcBef>
              <a:spcAft>
                <a:spcPts val="300"/>
              </a:spcAft>
              <a:buNone/>
            </a:pPr>
            <a:r>
              <a:rPr lang="en-AU" sz="2600" i="1" noProof="0">
                <a:solidFill>
                  <a:srgbClr val="00B194"/>
                </a:solidFill>
              </a:rPr>
              <a:t>(Possible answers on the next slide)</a:t>
            </a:r>
          </a:p>
        </p:txBody>
      </p:sp>
      <p:sp>
        <p:nvSpPr>
          <p:cNvPr id="4" name="Title 3"/>
          <p:cNvSpPr>
            <a:spLocks noGrp="1"/>
          </p:cNvSpPr>
          <p:nvPr>
            <p:ph type="title"/>
          </p:nvPr>
        </p:nvSpPr>
        <p:spPr>
          <a:xfrm>
            <a:off x="206174" y="93911"/>
            <a:ext cx="8937826" cy="758428"/>
          </a:xfrm>
        </p:spPr>
        <p:txBody>
          <a:bodyPr>
            <a:normAutofit/>
          </a:bodyPr>
          <a:lstStyle/>
          <a:p>
            <a:r>
              <a:rPr lang="en-AU" sz="2800" noProof="0"/>
              <a:t>SCIENTISTS &amp; THE MAXIMUM SUSTAINABLE YIELD</a:t>
            </a:r>
          </a:p>
        </p:txBody>
      </p:sp>
      <p:sp>
        <p:nvSpPr>
          <p:cNvPr id="5" name="Oval 4"/>
          <p:cNvSpPr/>
          <p:nvPr/>
        </p:nvSpPr>
        <p:spPr>
          <a:xfrm>
            <a:off x="4957054" y="1491726"/>
            <a:ext cx="3152354" cy="2118413"/>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5DAA"/>
                </a:solidFill>
              </a:rPr>
              <a:t>WHAT “UNKNOWN” FACTORS CAN AFFECT THE ONGOING SUSTAINABILITY OF A CATCH?</a:t>
            </a:r>
          </a:p>
        </p:txBody>
      </p:sp>
      <p:pic>
        <p:nvPicPr>
          <p:cNvPr id="6" name="Picture 5"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070657">
            <a:off x="4360341" y="1714735"/>
            <a:ext cx="1058441" cy="1082916"/>
          </a:xfrm>
          <a:prstGeom prst="rect">
            <a:avLst/>
          </a:prstGeom>
        </p:spPr>
      </p:pic>
      <p:pic>
        <p:nvPicPr>
          <p:cNvPr id="7" name="Picture 6"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574555">
            <a:off x="4708755" y="2806714"/>
            <a:ext cx="1058441" cy="1020447"/>
          </a:xfrm>
          <a:prstGeom prst="rect">
            <a:avLst/>
          </a:prstGeom>
        </p:spPr>
      </p:pic>
      <p:pic>
        <p:nvPicPr>
          <p:cNvPr id="8" name="Picture 7"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90961">
            <a:off x="5733585" y="3071806"/>
            <a:ext cx="1058441" cy="1195561"/>
          </a:xfrm>
          <a:prstGeom prst="rect">
            <a:avLst/>
          </a:prstGeom>
        </p:spPr>
      </p:pic>
      <p:pic>
        <p:nvPicPr>
          <p:cNvPr id="9" name="Picture 8"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9562598" flipV="1">
            <a:off x="7444837" y="1174312"/>
            <a:ext cx="1058441" cy="1234654"/>
          </a:xfrm>
          <a:prstGeom prst="rect">
            <a:avLst/>
          </a:prstGeom>
        </p:spPr>
      </p:pic>
      <p:pic>
        <p:nvPicPr>
          <p:cNvPr id="10" name="Picture 9"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2440902" flipV="1">
            <a:off x="7994006" y="2201362"/>
            <a:ext cx="1058441" cy="1234654"/>
          </a:xfrm>
          <a:prstGeom prst="rect">
            <a:avLst/>
          </a:prstGeom>
        </p:spPr>
      </p:pic>
      <p:pic>
        <p:nvPicPr>
          <p:cNvPr id="11" name="Picture 10"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2688078" flipV="1">
            <a:off x="7240336" y="2860176"/>
            <a:ext cx="1058441" cy="1234654"/>
          </a:xfrm>
          <a:prstGeom prst="rect">
            <a:avLst/>
          </a:prstGeom>
        </p:spPr>
      </p:pic>
      <p:pic>
        <p:nvPicPr>
          <p:cNvPr id="12" name="Picture 11" descr="Blue_Arrow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747054">
            <a:off x="5160781" y="861647"/>
            <a:ext cx="1058441" cy="1082916"/>
          </a:xfrm>
          <a:prstGeom prst="rect">
            <a:avLst/>
          </a:prstGeom>
        </p:spPr>
      </p:pic>
      <p:pic>
        <p:nvPicPr>
          <p:cNvPr id="13" name="Picture 12" descr="Blue_Arrow1.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9562598" flipV="1">
            <a:off x="6599338" y="752160"/>
            <a:ext cx="1058441" cy="1234654"/>
          </a:xfrm>
          <a:prstGeom prst="rect">
            <a:avLst/>
          </a:prstGeom>
        </p:spPr>
      </p:pic>
    </p:spTree>
    <p:extLst>
      <p:ext uri="{BB962C8B-B14F-4D97-AF65-F5344CB8AC3E}">
        <p14:creationId xmlns:p14="http://schemas.microsoft.com/office/powerpoint/2010/main" val="40096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dissolve">
                                      <p:cBhvr>
                                        <p:cTn id="18" dur="500"/>
                                        <p:tgtEl>
                                          <p:spTgt spid="2">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dissolve">
                                      <p:cBhvr>
                                        <p:cTn id="21" dur="500"/>
                                        <p:tgtEl>
                                          <p:spTgt spid="2">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ssolv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60" y="93911"/>
            <a:ext cx="7739340" cy="758428"/>
          </a:xfrm>
        </p:spPr>
        <p:txBody>
          <a:bodyPr>
            <a:normAutofit fontScale="90000"/>
          </a:bodyPr>
          <a:lstStyle/>
          <a:p>
            <a:r>
              <a:rPr lang="en-AU" sz="3000" noProof="0"/>
              <a:t>SCIENTISTS &amp; THE MAXIMUM SUSTAINABLE YIELD</a:t>
            </a:r>
          </a:p>
        </p:txBody>
      </p:sp>
      <p:sp>
        <p:nvSpPr>
          <p:cNvPr id="5" name="Oval 4"/>
          <p:cNvSpPr/>
          <p:nvPr/>
        </p:nvSpPr>
        <p:spPr>
          <a:xfrm>
            <a:off x="3068928" y="1782301"/>
            <a:ext cx="3152354" cy="2118413"/>
          </a:xfrm>
          <a:prstGeom prst="ellipse">
            <a:avLst/>
          </a:prstGeom>
          <a:solidFill>
            <a:srgbClr val="FFFFFF"/>
          </a:solid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5DAA"/>
                </a:solidFill>
              </a:rPr>
              <a:t>WHAT “UNKNOWN” FACTORS CAN AFFECT THE ONGOING SUSTAINABILITY OF A CATCH?</a:t>
            </a:r>
          </a:p>
        </p:txBody>
      </p:sp>
      <p:pic>
        <p:nvPicPr>
          <p:cNvPr id="6" name="Picture 5"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70657">
            <a:off x="2472215" y="2005310"/>
            <a:ext cx="1058441" cy="1082916"/>
          </a:xfrm>
          <a:prstGeom prst="rect">
            <a:avLst/>
          </a:prstGeom>
        </p:spPr>
      </p:pic>
      <p:pic>
        <p:nvPicPr>
          <p:cNvPr id="7" name="Picture 6"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574555">
            <a:off x="2820629" y="3097289"/>
            <a:ext cx="1058441" cy="1020447"/>
          </a:xfrm>
          <a:prstGeom prst="rect">
            <a:avLst/>
          </a:prstGeom>
        </p:spPr>
      </p:pic>
      <p:pic>
        <p:nvPicPr>
          <p:cNvPr id="8" name="Picture 7"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8361510">
            <a:off x="3852128" y="3468289"/>
            <a:ext cx="1058441" cy="1195561"/>
          </a:xfrm>
          <a:prstGeom prst="rect">
            <a:avLst/>
          </a:prstGeom>
        </p:spPr>
      </p:pic>
      <p:pic>
        <p:nvPicPr>
          <p:cNvPr id="9" name="Picture 8"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9562598" flipV="1">
            <a:off x="5797025" y="1583778"/>
            <a:ext cx="1058441" cy="1234654"/>
          </a:xfrm>
          <a:prstGeom prst="rect">
            <a:avLst/>
          </a:prstGeom>
        </p:spPr>
      </p:pic>
      <p:pic>
        <p:nvPicPr>
          <p:cNvPr id="10" name="Picture 9"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440902" flipV="1">
            <a:off x="6105880" y="2491937"/>
            <a:ext cx="1058441" cy="1234654"/>
          </a:xfrm>
          <a:prstGeom prst="rect">
            <a:avLst/>
          </a:prstGeom>
        </p:spPr>
      </p:pic>
      <p:pic>
        <p:nvPicPr>
          <p:cNvPr id="11" name="Picture 10"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688078" flipV="1">
            <a:off x="5352210" y="3150751"/>
            <a:ext cx="1058441" cy="1234654"/>
          </a:xfrm>
          <a:prstGeom prst="rect">
            <a:avLst/>
          </a:prstGeom>
        </p:spPr>
      </p:pic>
      <p:pic>
        <p:nvPicPr>
          <p:cNvPr id="12" name="Picture 11" descr="Blue_Arrow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747054">
            <a:off x="3272655" y="1152222"/>
            <a:ext cx="1058441" cy="1082916"/>
          </a:xfrm>
          <a:prstGeom prst="rect">
            <a:avLst/>
          </a:prstGeom>
        </p:spPr>
      </p:pic>
      <p:pic>
        <p:nvPicPr>
          <p:cNvPr id="13" name="Picture 12" descr="Blue_Arrow1.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9562598" flipV="1">
            <a:off x="4711212" y="1042735"/>
            <a:ext cx="1058441" cy="1234654"/>
          </a:xfrm>
          <a:prstGeom prst="rect">
            <a:avLst/>
          </a:prstGeom>
        </p:spPr>
      </p:pic>
      <p:sp>
        <p:nvSpPr>
          <p:cNvPr id="14" name="TextBox 13"/>
          <p:cNvSpPr txBox="1"/>
          <p:nvPr/>
        </p:nvSpPr>
        <p:spPr>
          <a:xfrm>
            <a:off x="3104815" y="4162099"/>
            <a:ext cx="900833" cy="369332"/>
          </a:xfrm>
          <a:prstGeom prst="rect">
            <a:avLst/>
          </a:prstGeom>
          <a:noFill/>
        </p:spPr>
        <p:txBody>
          <a:bodyPr wrap="none" rtlCol="0">
            <a:spAutoFit/>
          </a:bodyPr>
          <a:lstStyle/>
          <a:p>
            <a:r>
              <a:rPr lang="en-US">
                <a:solidFill>
                  <a:srgbClr val="005DAA"/>
                </a:solidFill>
              </a:rPr>
              <a:t>Climate</a:t>
            </a:r>
          </a:p>
        </p:txBody>
      </p:sp>
      <p:sp>
        <p:nvSpPr>
          <p:cNvPr id="15" name="TextBox 14"/>
          <p:cNvSpPr txBox="1"/>
          <p:nvPr/>
        </p:nvSpPr>
        <p:spPr>
          <a:xfrm>
            <a:off x="6728090" y="2773350"/>
            <a:ext cx="2337567" cy="646331"/>
          </a:xfrm>
          <a:prstGeom prst="rect">
            <a:avLst/>
          </a:prstGeom>
          <a:noFill/>
        </p:spPr>
        <p:txBody>
          <a:bodyPr wrap="square" rtlCol="0">
            <a:spAutoFit/>
          </a:bodyPr>
          <a:lstStyle/>
          <a:p>
            <a:pPr algn="ctr"/>
            <a:r>
              <a:rPr lang="en-US">
                <a:solidFill>
                  <a:srgbClr val="005DAA"/>
                </a:solidFill>
              </a:rPr>
              <a:t>Changing numbers of </a:t>
            </a:r>
          </a:p>
          <a:p>
            <a:pPr algn="ctr"/>
            <a:r>
              <a:rPr lang="en-US">
                <a:solidFill>
                  <a:srgbClr val="005DAA"/>
                </a:solidFill>
              </a:rPr>
              <a:t>predators</a:t>
            </a:r>
          </a:p>
        </p:txBody>
      </p:sp>
      <p:sp>
        <p:nvSpPr>
          <p:cNvPr id="16" name="TextBox 15"/>
          <p:cNvSpPr txBox="1"/>
          <p:nvPr/>
        </p:nvSpPr>
        <p:spPr>
          <a:xfrm>
            <a:off x="2468748" y="963129"/>
            <a:ext cx="2404737" cy="369332"/>
          </a:xfrm>
          <a:prstGeom prst="rect">
            <a:avLst/>
          </a:prstGeom>
          <a:noFill/>
        </p:spPr>
        <p:txBody>
          <a:bodyPr wrap="none" rtlCol="0">
            <a:spAutoFit/>
          </a:bodyPr>
          <a:lstStyle/>
          <a:p>
            <a:r>
              <a:rPr lang="en-US">
                <a:solidFill>
                  <a:srgbClr val="005DAA"/>
                </a:solidFill>
              </a:rPr>
              <a:t>Amount of food around</a:t>
            </a:r>
          </a:p>
        </p:txBody>
      </p:sp>
      <p:sp>
        <p:nvSpPr>
          <p:cNvPr id="17" name="TextBox 16"/>
          <p:cNvSpPr txBox="1"/>
          <p:nvPr/>
        </p:nvSpPr>
        <p:spPr>
          <a:xfrm>
            <a:off x="236260" y="3402367"/>
            <a:ext cx="2868555" cy="646331"/>
          </a:xfrm>
          <a:prstGeom prst="rect">
            <a:avLst/>
          </a:prstGeom>
          <a:noFill/>
        </p:spPr>
        <p:txBody>
          <a:bodyPr wrap="square" rtlCol="0">
            <a:spAutoFit/>
          </a:bodyPr>
          <a:lstStyle/>
          <a:p>
            <a:r>
              <a:rPr lang="en-US">
                <a:solidFill>
                  <a:srgbClr val="005DAA"/>
                </a:solidFill>
              </a:rPr>
              <a:t>Changing sea temperatures and currents</a:t>
            </a:r>
          </a:p>
        </p:txBody>
      </p:sp>
      <p:sp>
        <p:nvSpPr>
          <p:cNvPr id="18" name="TextBox 17"/>
          <p:cNvSpPr txBox="1"/>
          <p:nvPr/>
        </p:nvSpPr>
        <p:spPr>
          <a:xfrm>
            <a:off x="6655078" y="1465885"/>
            <a:ext cx="1652532" cy="646331"/>
          </a:xfrm>
          <a:prstGeom prst="rect">
            <a:avLst/>
          </a:prstGeom>
          <a:noFill/>
        </p:spPr>
        <p:txBody>
          <a:bodyPr wrap="square" rtlCol="0">
            <a:spAutoFit/>
          </a:bodyPr>
          <a:lstStyle/>
          <a:p>
            <a:pPr algn="ctr"/>
            <a:r>
              <a:rPr lang="en-US">
                <a:solidFill>
                  <a:srgbClr val="005DAA"/>
                </a:solidFill>
              </a:rPr>
              <a:t>Changes in the wider food web</a:t>
            </a:r>
          </a:p>
        </p:txBody>
      </p:sp>
      <p:sp>
        <p:nvSpPr>
          <p:cNvPr id="19" name="TextBox 18"/>
          <p:cNvSpPr txBox="1"/>
          <p:nvPr/>
        </p:nvSpPr>
        <p:spPr>
          <a:xfrm>
            <a:off x="6326243" y="3725533"/>
            <a:ext cx="2739413" cy="646331"/>
          </a:xfrm>
          <a:prstGeom prst="rect">
            <a:avLst/>
          </a:prstGeom>
          <a:noFill/>
        </p:spPr>
        <p:txBody>
          <a:bodyPr wrap="square" rtlCol="0">
            <a:spAutoFit/>
          </a:bodyPr>
          <a:lstStyle/>
          <a:p>
            <a:r>
              <a:rPr lang="en-US">
                <a:solidFill>
                  <a:srgbClr val="005DAA"/>
                </a:solidFill>
              </a:rPr>
              <a:t>Natural events!</a:t>
            </a:r>
          </a:p>
          <a:p>
            <a:r>
              <a:rPr lang="en-US">
                <a:solidFill>
                  <a:srgbClr val="005DAA"/>
                </a:solidFill>
              </a:rPr>
              <a:t>(earthquakes, tsunami etc)</a:t>
            </a:r>
          </a:p>
        </p:txBody>
      </p:sp>
      <p:sp>
        <p:nvSpPr>
          <p:cNvPr id="20" name="TextBox 19"/>
          <p:cNvSpPr txBox="1"/>
          <p:nvPr/>
        </p:nvSpPr>
        <p:spPr>
          <a:xfrm>
            <a:off x="441899" y="1751561"/>
            <a:ext cx="2647615" cy="646331"/>
          </a:xfrm>
          <a:prstGeom prst="rect">
            <a:avLst/>
          </a:prstGeom>
          <a:noFill/>
        </p:spPr>
        <p:txBody>
          <a:bodyPr wrap="square" rtlCol="0">
            <a:spAutoFit/>
          </a:bodyPr>
          <a:lstStyle/>
          <a:p>
            <a:r>
              <a:rPr lang="en-US">
                <a:solidFill>
                  <a:srgbClr val="005DAA"/>
                </a:solidFill>
              </a:rPr>
              <a:t>Changes in chemistry of the ocean e.g. salinity</a:t>
            </a:r>
          </a:p>
        </p:txBody>
      </p:sp>
      <p:sp>
        <p:nvSpPr>
          <p:cNvPr id="21" name="TextBox 20"/>
          <p:cNvSpPr txBox="1"/>
          <p:nvPr/>
        </p:nvSpPr>
        <p:spPr>
          <a:xfrm>
            <a:off x="5471486" y="963129"/>
            <a:ext cx="2836124" cy="369332"/>
          </a:xfrm>
          <a:prstGeom prst="rect">
            <a:avLst/>
          </a:prstGeom>
          <a:noFill/>
        </p:spPr>
        <p:txBody>
          <a:bodyPr wrap="square" rtlCol="0">
            <a:spAutoFit/>
          </a:bodyPr>
          <a:lstStyle/>
          <a:p>
            <a:r>
              <a:rPr lang="en-US">
                <a:solidFill>
                  <a:srgbClr val="005DAA"/>
                </a:solidFill>
              </a:rPr>
              <a:t>Poaching / Illegal fishing</a:t>
            </a:r>
          </a:p>
        </p:txBody>
      </p:sp>
    </p:spTree>
    <p:extLst>
      <p:ext uri="{BB962C8B-B14F-4D97-AF65-F5344CB8AC3E}">
        <p14:creationId xmlns:p14="http://schemas.microsoft.com/office/powerpoint/2010/main" val="33968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121" y="1220971"/>
            <a:ext cx="4849871" cy="3585591"/>
          </a:xfrm>
        </p:spPr>
        <p:txBody>
          <a:bodyPr>
            <a:normAutofit fontScale="70000" lnSpcReduction="20000"/>
          </a:bodyPr>
          <a:lstStyle/>
          <a:p>
            <a:pPr marL="0" indent="0" algn="ctr">
              <a:spcBef>
                <a:spcPts val="300"/>
              </a:spcBef>
              <a:spcAft>
                <a:spcPts val="300"/>
              </a:spcAft>
              <a:buNone/>
            </a:pPr>
            <a:r>
              <a:rPr lang="en-AU" sz="2400" b="1" noProof="0" dirty="0">
                <a:solidFill>
                  <a:srgbClr val="00B194"/>
                </a:solidFill>
                <a:latin typeface="Arial Narrow"/>
                <a:cs typeface="Arial Narrow"/>
              </a:rPr>
              <a:t>KŌRERORERO / DISCUSSION</a:t>
            </a:r>
            <a:endParaRPr lang="en-AU" sz="2400" b="1" noProof="0" dirty="0">
              <a:solidFill>
                <a:srgbClr val="175EAA"/>
              </a:solidFill>
              <a:latin typeface="Arial Narrow"/>
              <a:cs typeface="Arial Narrow"/>
            </a:endParaRPr>
          </a:p>
          <a:p>
            <a:pPr>
              <a:spcBef>
                <a:spcPts val="300"/>
              </a:spcBef>
              <a:spcAft>
                <a:spcPts val="300"/>
              </a:spcAft>
            </a:pPr>
            <a:r>
              <a:rPr lang="en-AU" sz="2600" noProof="0" dirty="0"/>
              <a:t>For the Marine Stewardship Council two key factors need to be balanced in order for fishing to be sustainable:</a:t>
            </a:r>
          </a:p>
          <a:p>
            <a:pPr marL="857250" lvl="1" indent="-133350" defTabSz="74613">
              <a:spcBef>
                <a:spcPts val="300"/>
              </a:spcBef>
              <a:spcAft>
                <a:spcPts val="300"/>
              </a:spcAft>
              <a:buFont typeface="+mj-lt"/>
              <a:buAutoNum type="arabicPeriod"/>
            </a:pPr>
            <a:r>
              <a:rPr lang="en-AU" sz="2600" noProof="0" dirty="0"/>
              <a:t>The weight, or biomass (B) </a:t>
            </a:r>
          </a:p>
          <a:p>
            <a:pPr marL="857250" lvl="1" indent="-133350" defTabSz="74613">
              <a:spcBef>
                <a:spcPts val="300"/>
              </a:spcBef>
              <a:spcAft>
                <a:spcPts val="300"/>
              </a:spcAft>
              <a:buFont typeface="+mj-lt"/>
              <a:buAutoNum type="arabicPeriod"/>
            </a:pPr>
            <a:r>
              <a:rPr lang="en-AU" sz="2600" noProof="0" dirty="0"/>
              <a:t>The fishing pressure (F)</a:t>
            </a:r>
          </a:p>
          <a:p>
            <a:pPr>
              <a:spcBef>
                <a:spcPts val="300"/>
              </a:spcBef>
              <a:spcAft>
                <a:spcPts val="300"/>
              </a:spcAft>
            </a:pPr>
            <a:r>
              <a:rPr lang="en-AU" sz="2600" noProof="0" dirty="0"/>
              <a:t>In fisheries the term biomass refers to the total weight of fish in a </a:t>
            </a:r>
            <a:r>
              <a:rPr lang="en-AU" sz="2600" dirty="0"/>
              <a:t>stock of fish</a:t>
            </a:r>
            <a:endParaRPr lang="en-AU" sz="2600" noProof="0" dirty="0"/>
          </a:p>
          <a:p>
            <a:pPr>
              <a:spcBef>
                <a:spcPts val="300"/>
              </a:spcBef>
              <a:spcAft>
                <a:spcPts val="300"/>
              </a:spcAft>
            </a:pPr>
            <a:r>
              <a:rPr lang="en-AU" sz="2600" noProof="0" dirty="0"/>
              <a:t>This diagram shows factors determining the biomass of an ‘unfished’ stock of fish</a:t>
            </a:r>
          </a:p>
        </p:txBody>
      </p:sp>
      <p:sp>
        <p:nvSpPr>
          <p:cNvPr id="20" name="Title 1"/>
          <p:cNvSpPr txBox="1">
            <a:spLocks/>
          </p:cNvSpPr>
          <p:nvPr/>
        </p:nvSpPr>
        <p:spPr>
          <a:xfrm>
            <a:off x="180616" y="-91665"/>
            <a:ext cx="742245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a:latin typeface="Arial Narrow"/>
                <a:cs typeface="Arial Narrow"/>
              </a:rPr>
              <a:t>SCIENTISTS &amp; THE MAXIMUM SUSTAINABLE YIELD</a:t>
            </a:r>
          </a:p>
        </p:txBody>
      </p:sp>
      <p:sp>
        <p:nvSpPr>
          <p:cNvPr id="4" name="TextBox 3"/>
          <p:cNvSpPr txBox="1"/>
          <p:nvPr/>
        </p:nvSpPr>
        <p:spPr>
          <a:xfrm rot="16200000">
            <a:off x="7189531" y="2501496"/>
            <a:ext cx="3205228" cy="307777"/>
          </a:xfrm>
          <a:prstGeom prst="rect">
            <a:avLst/>
          </a:prstGeom>
          <a:noFill/>
        </p:spPr>
        <p:txBody>
          <a:bodyPr wrap="square" rtlCol="0">
            <a:spAutoFit/>
          </a:bodyPr>
          <a:lstStyle/>
          <a:p>
            <a:pPr algn="r"/>
            <a:r>
              <a:rPr lang="en-US" sz="1400"/>
              <a:t>Source: Ministry of Fisheries 2006</a:t>
            </a:r>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rgbClr val="FF0000"/>
                </a:solidFill>
                <a:latin typeface="Local Brewery Five"/>
                <a:cs typeface="Local Brewery Five"/>
              </a:rPr>
              <a:t>       Experts ONLY!</a:t>
            </a:r>
          </a:p>
        </p:txBody>
      </p:sp>
      <p:pic>
        <p:nvPicPr>
          <p:cNvPr id="2" name="Picture 1" descr="Screenshot 2020-05-20 11.43.4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13246" y="1008461"/>
            <a:ext cx="3425010" cy="3541460"/>
          </a:xfrm>
          <a:prstGeom prst="rect">
            <a:avLst/>
          </a:prstGeom>
        </p:spPr>
      </p:pic>
    </p:spTree>
    <p:extLst>
      <p:ext uri="{BB962C8B-B14F-4D97-AF65-F5344CB8AC3E}">
        <p14:creationId xmlns:p14="http://schemas.microsoft.com/office/powerpoint/2010/main" val="1062442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6933" y="2352311"/>
            <a:ext cx="5345382" cy="1821023"/>
          </a:xfrm>
          <a:prstGeom prst="rect">
            <a:avLst/>
          </a:prstGeom>
        </p:spPr>
      </p:pic>
      <p:sp>
        <p:nvSpPr>
          <p:cNvPr id="3" name="Content Placeholder 2"/>
          <p:cNvSpPr>
            <a:spLocks noGrp="1"/>
          </p:cNvSpPr>
          <p:nvPr>
            <p:ph sz="half" idx="1"/>
          </p:nvPr>
        </p:nvSpPr>
        <p:spPr>
          <a:xfrm>
            <a:off x="355600" y="1204037"/>
            <a:ext cx="4842120" cy="3418029"/>
          </a:xfrm>
        </p:spPr>
        <p:txBody>
          <a:bodyPr>
            <a:normAutofit/>
          </a:bodyPr>
          <a:lstStyle/>
          <a:p>
            <a:pPr marL="0" indent="0" algn="ctr">
              <a:spcBef>
                <a:spcPts val="300"/>
              </a:spcBef>
              <a:spcAft>
                <a:spcPts val="300"/>
              </a:spcAft>
              <a:buNone/>
            </a:pPr>
            <a:r>
              <a:rPr lang="en-AU" sz="2400" b="1" noProof="0">
                <a:solidFill>
                  <a:srgbClr val="00B194"/>
                </a:solidFill>
                <a:latin typeface="Arial Narrow"/>
                <a:cs typeface="Arial Narrow"/>
              </a:rPr>
              <a:t>KŌRERORERO / DISCUSSION</a:t>
            </a:r>
            <a:endParaRPr lang="en-AU" sz="2400" b="1" noProof="0">
              <a:solidFill>
                <a:srgbClr val="175EAA"/>
              </a:solidFill>
              <a:latin typeface="Arial Narrow"/>
              <a:cs typeface="Arial Narrow"/>
            </a:endParaRPr>
          </a:p>
          <a:p>
            <a:pPr marL="0" indent="0">
              <a:spcBef>
                <a:spcPts val="300"/>
              </a:spcBef>
              <a:spcAft>
                <a:spcPts val="300"/>
              </a:spcAft>
              <a:buNone/>
            </a:pPr>
            <a:r>
              <a:rPr lang="en-AU" sz="2000" noProof="0"/>
              <a:t>This diagram shows factors determining the biomass of a ‘fished’ stock of fish</a:t>
            </a:r>
          </a:p>
          <a:p>
            <a:pPr marL="0" indent="0">
              <a:spcBef>
                <a:spcPts val="300"/>
              </a:spcBef>
              <a:spcAft>
                <a:spcPts val="300"/>
              </a:spcAft>
              <a:buNone/>
            </a:pPr>
            <a:endParaRPr lang="en-AU" sz="500" noProof="0"/>
          </a:p>
          <a:p>
            <a:pPr marL="0" indent="0" algn="ctr">
              <a:spcBef>
                <a:spcPts val="300"/>
              </a:spcBef>
              <a:spcAft>
                <a:spcPts val="300"/>
              </a:spcAft>
              <a:buNone/>
            </a:pPr>
            <a:r>
              <a:rPr lang="en-AU" sz="2400" b="1" noProof="0">
                <a:solidFill>
                  <a:srgbClr val="00B6DE"/>
                </a:solidFill>
                <a:latin typeface="Arial Narrow"/>
                <a:cs typeface="Arial Narrow"/>
              </a:rPr>
              <a:t>HE PĀTAI / CONSIDER THIS</a:t>
            </a:r>
            <a:endParaRPr lang="en-AU" sz="2400" noProof="0"/>
          </a:p>
          <a:p>
            <a:pPr marL="0" indent="0" algn="ctr">
              <a:spcBef>
                <a:spcPts val="300"/>
              </a:spcBef>
              <a:spcAft>
                <a:spcPts val="300"/>
              </a:spcAft>
              <a:buNone/>
            </a:pPr>
            <a:r>
              <a:rPr lang="en-AU" sz="2000" noProof="0"/>
              <a:t>Which factor do people (fishers &amp; fishery managers) have control over?</a:t>
            </a:r>
          </a:p>
        </p:txBody>
      </p:sp>
      <p:sp>
        <p:nvSpPr>
          <p:cNvPr id="20" name="Title 1"/>
          <p:cNvSpPr txBox="1">
            <a:spLocks/>
          </p:cNvSpPr>
          <p:nvPr/>
        </p:nvSpPr>
        <p:spPr>
          <a:xfrm>
            <a:off x="180617" y="-91665"/>
            <a:ext cx="7524050"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a:latin typeface="Arial Narrow"/>
                <a:cs typeface="Arial Narrow"/>
              </a:rPr>
              <a:t>SCIENTISTS &amp; THE MAXIMUM SUSTAINABLE YIELD</a:t>
            </a:r>
          </a:p>
        </p:txBody>
      </p:sp>
      <p:sp>
        <p:nvSpPr>
          <p:cNvPr id="4" name="TextBox 3"/>
          <p:cNvSpPr txBox="1"/>
          <p:nvPr/>
        </p:nvSpPr>
        <p:spPr>
          <a:xfrm rot="16200000">
            <a:off x="7189531" y="2501496"/>
            <a:ext cx="3205228" cy="307777"/>
          </a:xfrm>
          <a:prstGeom prst="rect">
            <a:avLst/>
          </a:prstGeom>
          <a:noFill/>
        </p:spPr>
        <p:txBody>
          <a:bodyPr wrap="square" rtlCol="0">
            <a:spAutoFit/>
          </a:bodyPr>
          <a:lstStyle/>
          <a:p>
            <a:pPr algn="r"/>
            <a:r>
              <a:rPr lang="en-US" sz="1400"/>
              <a:t>Source: Ministry of Fisheries 2006</a:t>
            </a:r>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rgbClr val="FF0000"/>
                </a:solidFill>
                <a:latin typeface="Local Brewery Five"/>
                <a:cs typeface="Local Brewery Five"/>
              </a:rPr>
              <a:t>       Experts ONLY!</a:t>
            </a:r>
          </a:p>
        </p:txBody>
      </p:sp>
      <p:pic>
        <p:nvPicPr>
          <p:cNvPr id="5" name="Picture 4" descr="Screenshot 2020-05-20 11.45.36.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45382" y="1008461"/>
            <a:ext cx="3292874" cy="3465833"/>
          </a:xfrm>
          <a:prstGeom prst="rect">
            <a:avLst/>
          </a:prstGeom>
        </p:spPr>
      </p:pic>
      <p:sp>
        <p:nvSpPr>
          <p:cNvPr id="9" name="Oval 8"/>
          <p:cNvSpPr/>
          <p:nvPr/>
        </p:nvSpPr>
        <p:spPr>
          <a:xfrm>
            <a:off x="5566876" y="3592488"/>
            <a:ext cx="1432326" cy="739361"/>
          </a:xfrm>
          <a:prstGeom prst="ellipse">
            <a:avLst/>
          </a:prstGeom>
          <a:noFill/>
          <a:ln>
            <a:solidFill>
              <a:srgbClr val="00B1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04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121" y="1008461"/>
            <a:ext cx="5171492" cy="3798101"/>
          </a:xfrm>
        </p:spPr>
        <p:txBody>
          <a:bodyPr>
            <a:normAutofit fontScale="85000" lnSpcReduction="10000"/>
          </a:bodyPr>
          <a:lstStyle/>
          <a:p>
            <a:pPr marL="0" indent="0" algn="ctr">
              <a:spcBef>
                <a:spcPts val="300"/>
              </a:spcBef>
              <a:spcAft>
                <a:spcPts val="300"/>
              </a:spcAft>
              <a:buNone/>
            </a:pPr>
            <a:r>
              <a:rPr lang="en-AU" sz="2400" b="1" noProof="0">
                <a:solidFill>
                  <a:srgbClr val="00B194"/>
                </a:solidFill>
                <a:latin typeface="Arial Narrow"/>
                <a:cs typeface="Arial Narrow"/>
              </a:rPr>
              <a:t>KŌRERORERO / DISCUSSION</a:t>
            </a:r>
            <a:endParaRPr lang="en-AU" sz="2400" b="1" noProof="0">
              <a:solidFill>
                <a:srgbClr val="175EAA"/>
              </a:solidFill>
              <a:latin typeface="Arial Narrow"/>
              <a:cs typeface="Arial Narrow"/>
            </a:endParaRPr>
          </a:p>
          <a:p>
            <a:pPr>
              <a:spcBef>
                <a:spcPts val="300"/>
              </a:spcBef>
              <a:spcAft>
                <a:spcPts val="300"/>
              </a:spcAft>
            </a:pPr>
            <a:r>
              <a:rPr lang="en-AU" sz="2600" noProof="0"/>
              <a:t>Fishing pressure (F) is the amount of effort (boats, nets, hooks) that is going in to fishing</a:t>
            </a:r>
          </a:p>
          <a:p>
            <a:pPr>
              <a:spcBef>
                <a:spcPts val="300"/>
              </a:spcBef>
              <a:spcAft>
                <a:spcPts val="300"/>
              </a:spcAft>
            </a:pPr>
            <a:r>
              <a:rPr lang="en-AU" sz="2600" noProof="0"/>
              <a:t>The maximum catch that can be harvested sustainably is called the Maximum Sustainable Yield (MSY) </a:t>
            </a:r>
          </a:p>
          <a:p>
            <a:pPr>
              <a:spcBef>
                <a:spcPts val="300"/>
              </a:spcBef>
              <a:spcAft>
                <a:spcPts val="300"/>
              </a:spcAft>
            </a:pPr>
            <a:r>
              <a:rPr lang="en-AU" sz="2600" noProof="0"/>
              <a:t>Fishing more than this, leads to smaller catches and declining stocks</a:t>
            </a:r>
          </a:p>
        </p:txBody>
      </p:sp>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a:latin typeface="Arial Narrow"/>
                <a:cs typeface="Arial Narrow"/>
              </a:rPr>
              <a:t>SCIENTISTS &amp; THE MAXIMUM SUSTAINABLE YIELD</a:t>
            </a:r>
          </a:p>
        </p:txBody>
      </p:sp>
      <p:sp>
        <p:nvSpPr>
          <p:cNvPr id="4" name="TextBox 3"/>
          <p:cNvSpPr txBox="1"/>
          <p:nvPr/>
        </p:nvSpPr>
        <p:spPr>
          <a:xfrm>
            <a:off x="7239968" y="4259815"/>
            <a:ext cx="1735706" cy="307777"/>
          </a:xfrm>
          <a:prstGeom prst="rect">
            <a:avLst/>
          </a:prstGeom>
          <a:noFill/>
        </p:spPr>
        <p:txBody>
          <a:bodyPr wrap="square" rtlCol="0">
            <a:spAutoFit/>
          </a:bodyPr>
          <a:lstStyle/>
          <a:p>
            <a:pPr algn="r"/>
            <a:r>
              <a:rPr lang="en-US" sz="1400"/>
              <a:t>Source: MSC.ORG</a:t>
            </a:r>
          </a:p>
        </p:txBody>
      </p:sp>
      <p:sp>
        <p:nvSpPr>
          <p:cNvPr id="10" name="Rectangle 9"/>
          <p:cNvSpPr/>
          <p:nvPr/>
        </p:nvSpPr>
        <p:spPr>
          <a:xfrm rot="1355423">
            <a:off x="6483435" y="108662"/>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rgbClr val="FF0000"/>
                </a:solidFill>
                <a:latin typeface="Local Brewery Five"/>
                <a:cs typeface="Local Brewery Five"/>
              </a:rPr>
              <a:t>       Experts ONLY!</a:t>
            </a:r>
          </a:p>
        </p:txBody>
      </p:sp>
      <p:pic>
        <p:nvPicPr>
          <p:cNvPr id="9" name="Picture 8" descr="Screenshot 2020-05-19 12.45.48.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23630" y="1606123"/>
            <a:ext cx="3886878" cy="2653692"/>
          </a:xfrm>
          <a:prstGeom prst="rect">
            <a:avLst/>
          </a:prstGeom>
        </p:spPr>
      </p:pic>
    </p:spTree>
    <p:extLst>
      <p:ext uri="{BB962C8B-B14F-4D97-AF65-F5344CB8AC3E}">
        <p14:creationId xmlns:p14="http://schemas.microsoft.com/office/powerpoint/2010/main" val="1006736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2197845"/>
            <a:ext cx="4535813" cy="2369747"/>
          </a:xfrm>
          <a:prstGeom prst="rect">
            <a:avLst/>
          </a:prstGeom>
        </p:spPr>
      </p:pic>
      <p:sp>
        <p:nvSpPr>
          <p:cNvPr id="3" name="Content Placeholder 2"/>
          <p:cNvSpPr>
            <a:spLocks noGrp="1"/>
          </p:cNvSpPr>
          <p:nvPr>
            <p:ph sz="half" idx="1"/>
          </p:nvPr>
        </p:nvSpPr>
        <p:spPr>
          <a:xfrm>
            <a:off x="224914" y="1185701"/>
            <a:ext cx="3824458" cy="3798101"/>
          </a:xfrm>
        </p:spPr>
        <p:txBody>
          <a:bodyPr>
            <a:normAutofit/>
          </a:bodyPr>
          <a:lstStyle/>
          <a:p>
            <a:pPr marL="0" indent="0" algn="ctr">
              <a:spcBef>
                <a:spcPts val="300"/>
              </a:spcBef>
              <a:spcAft>
                <a:spcPts val="300"/>
              </a:spcAft>
              <a:buNone/>
            </a:pPr>
            <a:r>
              <a:rPr lang="en-AU" sz="2000" b="1" noProof="0">
                <a:solidFill>
                  <a:srgbClr val="00B194"/>
                </a:solidFill>
                <a:latin typeface="Arial Narrow"/>
                <a:cs typeface="Arial Narrow"/>
              </a:rPr>
              <a:t>KŌRERORERO / DISCUSSION</a:t>
            </a:r>
            <a:endParaRPr lang="en-AU" sz="2000" b="1" noProof="0">
              <a:solidFill>
                <a:srgbClr val="175EAA"/>
              </a:solidFill>
              <a:latin typeface="Arial Narrow"/>
              <a:cs typeface="Arial Narrow"/>
            </a:endParaRPr>
          </a:p>
          <a:p>
            <a:pPr marL="0" indent="0" algn="ctr">
              <a:spcBef>
                <a:spcPts val="300"/>
              </a:spcBef>
              <a:spcAft>
                <a:spcPts val="300"/>
              </a:spcAft>
              <a:buNone/>
            </a:pPr>
            <a:r>
              <a:rPr lang="en-AU" sz="1900" noProof="0"/>
              <a:t>In fishing, size does matter! </a:t>
            </a:r>
          </a:p>
          <a:p>
            <a:pPr>
              <a:spcBef>
                <a:spcPts val="300"/>
              </a:spcBef>
              <a:spcAft>
                <a:spcPts val="300"/>
              </a:spcAft>
            </a:pPr>
            <a:endParaRPr lang="en-AU" sz="500" noProof="0"/>
          </a:p>
          <a:p>
            <a:pPr>
              <a:spcBef>
                <a:spcPts val="300"/>
              </a:spcBef>
              <a:spcAft>
                <a:spcPts val="300"/>
              </a:spcAft>
            </a:pPr>
            <a:endParaRPr lang="en-AU" sz="500" noProof="0"/>
          </a:p>
          <a:p>
            <a:pPr>
              <a:spcBef>
                <a:spcPts val="300"/>
              </a:spcBef>
              <a:spcAft>
                <a:spcPts val="300"/>
              </a:spcAft>
            </a:pPr>
            <a:endParaRPr lang="en-AU" sz="500" noProof="0"/>
          </a:p>
          <a:p>
            <a:pPr marL="0" indent="0" algn="ctr">
              <a:spcBef>
                <a:spcPts val="300"/>
              </a:spcBef>
              <a:spcAft>
                <a:spcPts val="300"/>
              </a:spcAft>
              <a:buNone/>
            </a:pPr>
            <a:r>
              <a:rPr lang="en-AU" sz="2000" b="1" noProof="0">
                <a:solidFill>
                  <a:srgbClr val="00B6DE"/>
                </a:solidFill>
                <a:latin typeface="Arial Narrow"/>
                <a:cs typeface="Arial Narrow"/>
              </a:rPr>
              <a:t>HE PĀTAI / CONSIDER THIS</a:t>
            </a:r>
            <a:endParaRPr lang="en-AU" sz="1900" noProof="0"/>
          </a:p>
          <a:p>
            <a:pPr marL="0" indent="0" algn="ctr">
              <a:spcBef>
                <a:spcPts val="300"/>
              </a:spcBef>
              <a:spcAft>
                <a:spcPts val="300"/>
              </a:spcAft>
              <a:buNone/>
            </a:pPr>
            <a:r>
              <a:rPr lang="en-AU" sz="1900" noProof="0"/>
              <a:t>What do you think might happen if there aren’t enough big adult fish?</a:t>
            </a:r>
          </a:p>
        </p:txBody>
      </p:sp>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a:latin typeface="Arial Narrow"/>
                <a:cs typeface="Arial Narrow"/>
              </a:rPr>
              <a:t>SCIENTISTS &amp; THE MAXIMUM SUSTAINABLE YIELD</a:t>
            </a:r>
          </a:p>
        </p:txBody>
      </p:sp>
      <p:pic>
        <p:nvPicPr>
          <p:cNvPr id="6" name="Picture 5" descr="Albacore Tuna-prs.png"/>
          <p:cNvPicPr>
            <a:picLocks noChangeAspect="1"/>
          </p:cNvPicPr>
          <p:nvPr/>
        </p:nvPicPr>
        <p:blipFill rotWithShape="1">
          <a:blip r:embed="rId5" cstate="print">
            <a:extLst>
              <a:ext uri="{28A0092B-C50C-407E-A947-70E740481C1C}">
                <a14:useLocalDpi xmlns:a14="http://schemas.microsoft.com/office/drawing/2010/main"/>
              </a:ext>
            </a:extLst>
          </a:blip>
          <a:srcRect t="25505" b="17292"/>
          <a:stretch/>
        </p:blipFill>
        <p:spPr>
          <a:xfrm flipH="1">
            <a:off x="4217698" y="1008461"/>
            <a:ext cx="4926302" cy="1859678"/>
          </a:xfrm>
          <a:prstGeom prst="rect">
            <a:avLst/>
          </a:prstGeom>
        </p:spPr>
      </p:pic>
      <p:pic>
        <p:nvPicPr>
          <p:cNvPr id="7" name="Picture 6" descr="Albacore Tuna-prs.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H="1">
            <a:off x="5522576" y="2913732"/>
            <a:ext cx="3421359" cy="1166797"/>
          </a:xfrm>
          <a:prstGeom prst="rect">
            <a:avLst/>
          </a:prstGeom>
        </p:spPr>
      </p:pic>
      <p:sp>
        <p:nvSpPr>
          <p:cNvPr id="11" name="TextBox 10"/>
          <p:cNvSpPr txBox="1"/>
          <p:nvPr/>
        </p:nvSpPr>
        <p:spPr>
          <a:xfrm>
            <a:off x="7239968" y="4259815"/>
            <a:ext cx="1735706" cy="307777"/>
          </a:xfrm>
          <a:prstGeom prst="rect">
            <a:avLst/>
          </a:prstGeom>
          <a:noFill/>
        </p:spPr>
        <p:txBody>
          <a:bodyPr wrap="square" rtlCol="0">
            <a:spAutoFit/>
          </a:bodyPr>
          <a:lstStyle/>
          <a:p>
            <a:pPr algn="r"/>
            <a:r>
              <a:rPr lang="en-US" sz="1400"/>
              <a:t>Albacore Tuna</a:t>
            </a:r>
          </a:p>
        </p:txBody>
      </p:sp>
      <p:sp>
        <p:nvSpPr>
          <p:cNvPr id="8" name="Rectangular Callout 7"/>
          <p:cNvSpPr/>
          <p:nvPr/>
        </p:nvSpPr>
        <p:spPr>
          <a:xfrm>
            <a:off x="180616" y="2441708"/>
            <a:ext cx="4845713" cy="1818107"/>
          </a:xfrm>
          <a:prstGeom prst="wedgeRectCallout">
            <a:avLst>
              <a:gd name="adj1" fmla="val 61701"/>
              <a:gd name="adj2" fmla="val 6208"/>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a:solidFill>
                  <a:schemeClr val="tx1"/>
                </a:solidFill>
                <a:latin typeface="Arial"/>
                <a:cs typeface="Arial"/>
              </a:rPr>
              <a:t>If </a:t>
            </a:r>
            <a:r>
              <a:rPr lang="x-none">
                <a:solidFill>
                  <a:schemeClr val="tx1"/>
                </a:solidFill>
                <a:latin typeface="Arial"/>
                <a:cs typeface="Arial"/>
              </a:rPr>
              <a:t>there aren’t </a:t>
            </a:r>
            <a:r>
              <a:rPr lang="en-US">
                <a:solidFill>
                  <a:schemeClr val="tx1"/>
                </a:solidFill>
                <a:latin typeface="Arial"/>
                <a:cs typeface="Arial"/>
              </a:rPr>
              <a:t>enough large, mature fish (the ‘</a:t>
            </a:r>
            <a:r>
              <a:rPr lang="en-US" err="1">
                <a:solidFill>
                  <a:schemeClr val="tx1"/>
                </a:solidFill>
                <a:latin typeface="Arial"/>
                <a:cs typeface="Arial"/>
              </a:rPr>
              <a:t>spawners</a:t>
            </a:r>
            <a:r>
              <a:rPr lang="en-US">
                <a:solidFill>
                  <a:schemeClr val="tx1"/>
                </a:solidFill>
                <a:latin typeface="Arial"/>
                <a:cs typeface="Arial"/>
              </a:rPr>
              <a:t>’) then reproduction slows and fish stocks decline</a:t>
            </a:r>
          </a:p>
          <a:p>
            <a:pPr algn="ctr">
              <a:spcBef>
                <a:spcPts val="300"/>
              </a:spcBef>
              <a:spcAft>
                <a:spcPts val="300"/>
              </a:spcAft>
            </a:pPr>
            <a:r>
              <a:rPr lang="en-US">
                <a:solidFill>
                  <a:schemeClr val="tx1"/>
                </a:solidFill>
                <a:latin typeface="Arial"/>
                <a:cs typeface="Arial"/>
              </a:rPr>
              <a:t>Not enough large mature fish results in less young healthy fish to add to the stock</a:t>
            </a:r>
            <a:endParaRPr lang="en-US" sz="500">
              <a:solidFill>
                <a:schemeClr val="tx1"/>
              </a:solidFill>
              <a:latin typeface="Arial"/>
              <a:cs typeface="Arial"/>
            </a:endParaRPr>
          </a:p>
        </p:txBody>
      </p:sp>
    </p:spTree>
    <p:extLst>
      <p:ext uri="{BB962C8B-B14F-4D97-AF65-F5344CB8AC3E}">
        <p14:creationId xmlns:p14="http://schemas.microsoft.com/office/powerpoint/2010/main" val="3138200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3670300" y="829733"/>
            <a:ext cx="5473700" cy="3877723"/>
          </a:xfrm>
          <a:prstGeom prst="rect">
            <a:avLst/>
          </a:prstGeom>
        </p:spPr>
      </p:pic>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2800">
                <a:latin typeface="Arial Narrow"/>
                <a:cs typeface="Arial Narrow"/>
              </a:rPr>
              <a:t>SCIENTISTS &amp; THE MAXIMUM SUSTAINABLE YIELD</a:t>
            </a:r>
          </a:p>
        </p:txBody>
      </p:sp>
      <p:sp>
        <p:nvSpPr>
          <p:cNvPr id="4" name="Rectangle 3"/>
          <p:cNvSpPr/>
          <p:nvPr/>
        </p:nvSpPr>
        <p:spPr>
          <a:xfrm>
            <a:off x="4089401" y="1286262"/>
            <a:ext cx="4732382" cy="2939266"/>
          </a:xfrm>
          <a:prstGeom prst="rect">
            <a:avLst/>
          </a:prstGeom>
        </p:spPr>
        <p:txBody>
          <a:bodyPr wrap="square">
            <a:spAutoFit/>
          </a:bodyPr>
          <a:lstStyle/>
          <a:p>
            <a:pPr algn="ctr">
              <a:spcBef>
                <a:spcPts val="300"/>
              </a:spcBef>
              <a:spcAft>
                <a:spcPts val="300"/>
              </a:spcAft>
            </a:pPr>
            <a:r>
              <a:rPr lang="en-AU" sz="2200" b="1">
                <a:solidFill>
                  <a:srgbClr val="00B6DE"/>
                </a:solidFill>
                <a:latin typeface="Arial Narrow"/>
                <a:cs typeface="Arial Narrow"/>
              </a:rPr>
              <a:t>HE PĀTAI / CONSIDER THIS</a:t>
            </a:r>
            <a:endParaRPr lang="en-AU" sz="2200"/>
          </a:p>
          <a:p>
            <a:pPr>
              <a:spcBef>
                <a:spcPts val="300"/>
              </a:spcBef>
              <a:spcAft>
                <a:spcPts val="300"/>
              </a:spcAft>
            </a:pPr>
            <a:r>
              <a:rPr lang="en-US">
                <a:latin typeface="Arial"/>
                <a:cs typeface="Arial"/>
              </a:rPr>
              <a:t>What do fishery scientists research to help ensure fisheries are sustainable?</a:t>
            </a:r>
          </a:p>
          <a:p>
            <a:pPr>
              <a:spcBef>
                <a:spcPts val="300"/>
              </a:spcBef>
              <a:spcAft>
                <a:spcPts val="300"/>
              </a:spcAft>
            </a:pPr>
            <a:endParaRPr lang="en-US" sz="300">
              <a:latin typeface="Arial"/>
              <a:cs typeface="Arial"/>
            </a:endParaRPr>
          </a:p>
          <a:p>
            <a:pPr algn="ctr">
              <a:spcBef>
                <a:spcPts val="300"/>
              </a:spcBef>
              <a:spcAft>
                <a:spcPts val="300"/>
              </a:spcAft>
            </a:pPr>
            <a:r>
              <a:rPr lang="en-AU" sz="2200" b="1">
                <a:solidFill>
                  <a:srgbClr val="175EAA"/>
                </a:solidFill>
                <a:latin typeface="Arial Narrow"/>
                <a:cs typeface="Arial Narrow"/>
              </a:rPr>
              <a:t>MAHI / ACTIVITY</a:t>
            </a:r>
            <a:endParaRPr lang="en-US" sz="2200">
              <a:latin typeface="Arial"/>
              <a:cs typeface="Arial"/>
            </a:endParaRPr>
          </a:p>
          <a:p>
            <a:pPr marL="342900" indent="-261938">
              <a:spcBef>
                <a:spcPts val="300"/>
              </a:spcBef>
              <a:spcAft>
                <a:spcPts val="300"/>
              </a:spcAft>
              <a:buFont typeface="+mj-lt"/>
              <a:buAutoNum type="arabicPeriod"/>
            </a:pPr>
            <a:r>
              <a:rPr lang="en-US">
                <a:latin typeface="Arial"/>
                <a:cs typeface="Arial"/>
              </a:rPr>
              <a:t>Complete the prior knowledge chart</a:t>
            </a:r>
          </a:p>
          <a:p>
            <a:pPr marL="342900" indent="-261938">
              <a:spcBef>
                <a:spcPts val="300"/>
              </a:spcBef>
              <a:spcAft>
                <a:spcPts val="300"/>
              </a:spcAft>
              <a:buFont typeface="+mj-lt"/>
              <a:buAutoNum type="arabicPeriod"/>
            </a:pPr>
            <a:r>
              <a:rPr lang="en-US">
                <a:latin typeface="Arial"/>
                <a:cs typeface="Arial"/>
              </a:rPr>
              <a:t>Look at a scientific paper written about fisheries in Aotearoa New Zealand.</a:t>
            </a:r>
          </a:p>
          <a:p>
            <a:pPr marL="342900" indent="-261938">
              <a:spcBef>
                <a:spcPts val="300"/>
              </a:spcBef>
              <a:spcAft>
                <a:spcPts val="300"/>
              </a:spcAft>
              <a:buFont typeface="+mj-lt"/>
              <a:buAutoNum type="arabicPeriod"/>
            </a:pPr>
            <a:r>
              <a:rPr lang="en-US">
                <a:latin typeface="Arial"/>
                <a:cs typeface="Arial"/>
              </a:rPr>
              <a:t>Be ready to discuss the topic of the paper</a:t>
            </a:r>
            <a:endParaRPr lang="en-US"/>
          </a:p>
        </p:txBody>
      </p:sp>
      <p:graphicFrame>
        <p:nvGraphicFramePr>
          <p:cNvPr id="7" name="Content Placeholder 4"/>
          <p:cNvGraphicFramePr>
            <a:graphicFrameLocks noGrp="1"/>
          </p:cNvGraphicFramePr>
          <p:nvPr>
            <p:ph sz="half" idx="1"/>
            <p:extLst>
              <p:ext uri="{D42A27DB-BD31-4B8C-83A1-F6EECF244321}">
                <p14:modId xmlns:p14="http://schemas.microsoft.com/office/powerpoint/2010/main" val="2131345273"/>
              </p:ext>
            </p:extLst>
          </p:nvPr>
        </p:nvGraphicFramePr>
        <p:xfrm>
          <a:off x="474132" y="1080043"/>
          <a:ext cx="2965617" cy="3213369"/>
        </p:xfrm>
        <a:graphic>
          <a:graphicData uri="http://schemas.openxmlformats.org/drawingml/2006/table">
            <a:tbl>
              <a:tblPr firstRow="1" bandRow="1">
                <a:tableStyleId>{5C22544A-7EE6-4342-B048-85BDC9FD1C3A}</a:tableStyleId>
              </a:tblPr>
              <a:tblGrid>
                <a:gridCol w="988539">
                  <a:extLst>
                    <a:ext uri="{9D8B030D-6E8A-4147-A177-3AD203B41FA5}">
                      <a16:colId xmlns:a16="http://schemas.microsoft.com/office/drawing/2014/main" val="20000"/>
                    </a:ext>
                  </a:extLst>
                </a:gridCol>
                <a:gridCol w="988539">
                  <a:extLst>
                    <a:ext uri="{9D8B030D-6E8A-4147-A177-3AD203B41FA5}">
                      <a16:colId xmlns:a16="http://schemas.microsoft.com/office/drawing/2014/main" val="20001"/>
                    </a:ext>
                  </a:extLst>
                </a:gridCol>
                <a:gridCol w="988539">
                  <a:extLst>
                    <a:ext uri="{9D8B030D-6E8A-4147-A177-3AD203B41FA5}">
                      <a16:colId xmlns:a16="http://schemas.microsoft.com/office/drawing/2014/main" val="20002"/>
                    </a:ext>
                  </a:extLst>
                </a:gridCol>
              </a:tblGrid>
              <a:tr h="1493824">
                <a:tc gridSpan="3">
                  <a:txBody>
                    <a:bodyPr/>
                    <a:lstStyle/>
                    <a:p>
                      <a:pPr algn="ctr"/>
                      <a:r>
                        <a:rPr lang="en-US" sz="1800" b="0" i="0" baseline="0">
                          <a:latin typeface="Arial"/>
                          <a:cs typeface="Arial"/>
                        </a:rPr>
                        <a:t>WHAT DOES A FISHERY SCIENTIST RESEARCH?</a:t>
                      </a:r>
                    </a:p>
                    <a:p>
                      <a:pPr algn="ctr"/>
                      <a:r>
                        <a:rPr lang="en-US" sz="1800" b="0" i="0">
                          <a:latin typeface="Arial"/>
                          <a:cs typeface="Arial"/>
                        </a:rPr>
                        <a:t>PRIOR KNOWLEDGE</a:t>
                      </a:r>
                      <a:r>
                        <a:rPr lang="en-US" sz="1800" b="0" i="0" baseline="0">
                          <a:latin typeface="Arial"/>
                          <a:cs typeface="Arial"/>
                        </a:rPr>
                        <a:t> CHART</a:t>
                      </a:r>
                      <a:endParaRPr lang="en-US" sz="1800" b="0" i="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797525">
                <a:tc>
                  <a:txBody>
                    <a:bodyPr/>
                    <a:lstStyle/>
                    <a:p>
                      <a:pPr algn="ctr"/>
                      <a:r>
                        <a:rPr lang="en-US" sz="1400">
                          <a:solidFill>
                            <a:schemeClr val="bg1"/>
                          </a:solidFill>
                          <a:latin typeface="Arial"/>
                          <a:cs typeface="Arial"/>
                        </a:rPr>
                        <a:t>What we know</a:t>
                      </a:r>
                    </a:p>
                  </a:txBody>
                  <a:tcPr marL="76245" marR="76245" marT="34290" marB="34290" anchor="ctr">
                    <a:solidFill>
                      <a:srgbClr val="175EAA"/>
                    </a:solidFill>
                  </a:tcPr>
                </a:tc>
                <a:tc>
                  <a:txBody>
                    <a:bodyPr/>
                    <a:lstStyle/>
                    <a:p>
                      <a:pPr algn="ctr"/>
                      <a:r>
                        <a:rPr lang="en-US" sz="1400">
                          <a:solidFill>
                            <a:schemeClr val="bg1"/>
                          </a:solidFill>
                          <a:latin typeface="Arial"/>
                          <a:cs typeface="Arial"/>
                        </a:rPr>
                        <a:t>What we would like to know</a:t>
                      </a:r>
                    </a:p>
                  </a:txBody>
                  <a:tcPr marL="76245" marR="76245" marT="34290" marB="34290" anchor="ctr">
                    <a:solidFill>
                      <a:srgbClr val="175EAA"/>
                    </a:solidFill>
                  </a:tcPr>
                </a:tc>
                <a:tc>
                  <a:txBody>
                    <a:bodyPr/>
                    <a:lstStyle/>
                    <a:p>
                      <a:pPr algn="ctr"/>
                      <a:r>
                        <a:rPr lang="en-US" sz="1400">
                          <a:solidFill>
                            <a:schemeClr val="bg1"/>
                          </a:solidFill>
                          <a:latin typeface="Arial"/>
                          <a:cs typeface="Arial"/>
                        </a:rPr>
                        <a:t>What we have learned</a:t>
                      </a:r>
                    </a:p>
                  </a:txBody>
                  <a:tcPr marL="76245" marR="76245" marT="34290" marB="34290" anchor="ctr">
                    <a:solidFill>
                      <a:srgbClr val="175EAA"/>
                    </a:solidFill>
                  </a:tcPr>
                </a:tc>
                <a:extLst>
                  <a:ext uri="{0D108BD9-81ED-4DB2-BD59-A6C34878D82A}">
                    <a16:rowId xmlns:a16="http://schemas.microsoft.com/office/drawing/2014/main" val="10001"/>
                  </a:ext>
                </a:extLst>
              </a:tr>
              <a:tr h="697868">
                <a:tc>
                  <a:txBody>
                    <a:bodyPr/>
                    <a:lstStyle/>
                    <a:p>
                      <a:endParaRPr lang="en-US" sz="140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a:latin typeface="Arial"/>
                        <a:cs typeface="Arial"/>
                      </a:endParaRPr>
                    </a:p>
                    <a:p>
                      <a:endParaRPr lang="en-US" sz="1400">
                        <a:latin typeface="Arial"/>
                        <a:cs typeface="Arial"/>
                      </a:endParaRPr>
                    </a:p>
                    <a:p>
                      <a:endParaRPr lang="en-US" sz="1400">
                        <a:latin typeface="Arial"/>
                        <a:cs typeface="Arial"/>
                      </a:endParaRPr>
                    </a:p>
                    <a:p>
                      <a:endParaRPr lang="en-US" sz="140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6902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127773" y="1440463"/>
            <a:ext cx="5745294" cy="2900647"/>
          </a:xfrm>
        </p:spPr>
        <p:txBody>
          <a:bodyPr>
            <a:noAutofit/>
          </a:bodyPr>
          <a:lstStyle/>
          <a:p>
            <a:pPr marL="265113" lvl="0" indent="-179388">
              <a:spcBef>
                <a:spcPts val="300"/>
              </a:spcBef>
              <a:spcAft>
                <a:spcPts val="300"/>
              </a:spcAft>
              <a:tabLst>
                <a:tab pos="169863" algn="l"/>
              </a:tabLst>
            </a:pPr>
            <a:r>
              <a:rPr lang="en-IN" sz="1700" dirty="0"/>
              <a:t>Curriculum relevance: </a:t>
            </a:r>
            <a:r>
              <a:rPr lang="en-IN" sz="1700" dirty="0">
                <a:solidFill>
                  <a:srgbClr val="005DAA"/>
                </a:solidFill>
              </a:rPr>
              <a:t>Science; Social Science; Tikanga-</a:t>
            </a:r>
            <a:r>
              <a:rPr lang="en-IN" sz="1700" dirty="0" err="1">
                <a:solidFill>
                  <a:srgbClr val="005DAA"/>
                </a:solidFill>
              </a:rPr>
              <a:t>ā</a:t>
            </a:r>
            <a:r>
              <a:rPr lang="en-IN" sz="1700">
                <a:solidFill>
                  <a:srgbClr val="005DAA"/>
                </a:solidFill>
              </a:rPr>
              <a:t>-iwi; Pūtaiao; Hauora</a:t>
            </a:r>
            <a:endParaRPr lang="en-IN" sz="1700">
              <a:solidFill>
                <a:srgbClr val="FF0000"/>
              </a:solidFill>
              <a:latin typeface="Arial"/>
              <a:cs typeface="Arial"/>
            </a:endParaRPr>
          </a:p>
          <a:p>
            <a:pPr marL="265113" lvl="0" indent="-179388">
              <a:spcBef>
                <a:spcPts val="300"/>
              </a:spcBef>
              <a:spcAft>
                <a:spcPts val="300"/>
              </a:spcAft>
              <a:tabLst>
                <a:tab pos="169863" algn="l"/>
              </a:tabLst>
            </a:pPr>
            <a:r>
              <a:rPr lang="en-IN" sz="1700">
                <a:latin typeface="Arial"/>
                <a:cs typeface="Arial"/>
              </a:rPr>
              <a:t>See </a:t>
            </a:r>
            <a:r>
              <a:rPr lang="en-IN" sz="1700">
                <a:solidFill>
                  <a:srgbClr val="175EAA"/>
                </a:solidFill>
                <a:latin typeface="Arial"/>
                <a:cs typeface="Arial"/>
              </a:rPr>
              <a:t>Topic Planner </a:t>
            </a:r>
            <a:r>
              <a:rPr lang="en-IN" sz="1700">
                <a:latin typeface="Arial"/>
                <a:cs typeface="Arial"/>
              </a:rPr>
              <a:t>for detail on curriculum links, learning outcomes and summary of activities</a:t>
            </a:r>
          </a:p>
          <a:p>
            <a:pPr marL="265113" lvl="0" indent="-179388">
              <a:spcBef>
                <a:spcPts val="300"/>
              </a:spcBef>
              <a:spcAft>
                <a:spcPts val="300"/>
              </a:spcAft>
              <a:tabLst>
                <a:tab pos="169863" algn="l"/>
              </a:tabLst>
            </a:pPr>
            <a:r>
              <a:rPr lang="en-IN" sz="1700">
                <a:latin typeface="Arial"/>
                <a:cs typeface="Arial"/>
              </a:rPr>
              <a:t>See also teacher notes below slides</a:t>
            </a:r>
          </a:p>
          <a:p>
            <a:pPr marL="265113" indent="-179388">
              <a:spcBef>
                <a:spcPts val="300"/>
              </a:spcBef>
              <a:spcAft>
                <a:spcPts val="300"/>
              </a:spcAft>
              <a:tabLst>
                <a:tab pos="185738" algn="l"/>
              </a:tabLst>
            </a:pPr>
            <a:r>
              <a:rPr lang="en-IN" sz="1700">
                <a:latin typeface="Arial"/>
                <a:cs typeface="Arial"/>
              </a:rPr>
              <a:t>Each subtopic has a </a:t>
            </a:r>
            <a:r>
              <a:rPr lang="en-IN" sz="1700">
                <a:solidFill>
                  <a:srgbClr val="175EAA"/>
                </a:solidFill>
                <a:latin typeface="Arial"/>
                <a:cs typeface="Arial"/>
              </a:rPr>
              <a:t>Teacher Outline</a:t>
            </a:r>
          </a:p>
          <a:p>
            <a:pPr marL="265113" indent="-179388">
              <a:spcBef>
                <a:spcPts val="300"/>
              </a:spcBef>
              <a:spcAft>
                <a:spcPts val="300"/>
              </a:spcAft>
              <a:tabLst>
                <a:tab pos="185738" algn="l"/>
              </a:tabLst>
            </a:pPr>
            <a:r>
              <a:rPr lang="en-IN" sz="1700">
                <a:latin typeface="Arial"/>
                <a:cs typeface="Arial"/>
              </a:rPr>
              <a:t>Slides with trickier content are labelled </a:t>
            </a:r>
            <a:r>
              <a:rPr lang="en-IN" sz="1700">
                <a:solidFill>
                  <a:srgbClr val="FF0000"/>
                </a:solidFill>
                <a:latin typeface="Arial"/>
                <a:cs typeface="Arial"/>
              </a:rPr>
              <a:t>expert</a:t>
            </a:r>
            <a:r>
              <a:rPr lang="en-IN" sz="1700">
                <a:latin typeface="Arial"/>
                <a:cs typeface="Arial"/>
              </a:rPr>
              <a:t> [top right corner] </a:t>
            </a:r>
          </a:p>
        </p:txBody>
      </p:sp>
      <p:pic>
        <p:nvPicPr>
          <p:cNvPr id="3" name="Picture 2"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412763" flipH="1">
            <a:off x="827167" y="3333397"/>
            <a:ext cx="1889928" cy="1666564"/>
          </a:xfrm>
          <a:prstGeom prst="rect">
            <a:avLst/>
          </a:prstGeom>
        </p:spPr>
      </p:pic>
      <p:pic>
        <p:nvPicPr>
          <p:cNvPr id="7" name="Picture 6" descr="Blue_Splash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165575">
            <a:off x="1760880" y="3353462"/>
            <a:ext cx="893064" cy="792480"/>
          </a:xfrm>
          <a:prstGeom prst="rect">
            <a:avLst/>
          </a:prstGeom>
        </p:spPr>
      </p:pic>
      <p:pic>
        <p:nvPicPr>
          <p:cNvPr id="11" name="Picture 10" descr="Blue_Heart.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9277530">
            <a:off x="93005" y="3891643"/>
            <a:ext cx="637032" cy="521208"/>
          </a:xfrm>
          <a:prstGeom prst="rect">
            <a:avLst/>
          </a:prstGeom>
        </p:spPr>
      </p:pic>
      <p:pic>
        <p:nvPicPr>
          <p:cNvPr id="12" name="Picture 11" descr="Blue_Bubbles.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27851" y="1144487"/>
            <a:ext cx="999922" cy="2720800"/>
          </a:xfrm>
          <a:prstGeom prst="rect">
            <a:avLst/>
          </a:prstGeom>
        </p:spPr>
      </p:pic>
      <p:sp>
        <p:nvSpPr>
          <p:cNvPr id="4" name="Rectangular Callout 3"/>
          <p:cNvSpPr/>
          <p:nvPr/>
        </p:nvSpPr>
        <p:spPr>
          <a:xfrm>
            <a:off x="213518" y="1041523"/>
            <a:ext cx="1699949" cy="2457961"/>
          </a:xfrm>
          <a:prstGeom prst="wedgeRectCallout">
            <a:avLst>
              <a:gd name="adj1" fmla="val -10068"/>
              <a:gd name="adj2" fmla="val 7438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600">
                <a:solidFill>
                  <a:srgbClr val="175EAA"/>
                </a:solidFill>
                <a:latin typeface="Arial Narrow"/>
                <a:cs typeface="Arial Narrow"/>
              </a:rPr>
              <a:t>Welcome to OUR STORY!</a:t>
            </a:r>
          </a:p>
          <a:p>
            <a:pPr algn="ctr"/>
            <a:r>
              <a:rPr lang="en-US" sz="1600">
                <a:solidFill>
                  <a:srgbClr val="175EAA"/>
                </a:solidFill>
                <a:latin typeface="Arial Narrow"/>
                <a:cs typeface="Arial Narrow"/>
              </a:rPr>
              <a:t>This topic tells the story of sustainable fish stocks, catch limits and the role of science</a:t>
            </a:r>
          </a:p>
        </p:txBody>
      </p:sp>
      <p:pic>
        <p:nvPicPr>
          <p:cNvPr id="15" name="Picture 14" descr="White_Heart.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8841562">
            <a:off x="7430719" y="189865"/>
            <a:ext cx="808858" cy="661793"/>
          </a:xfrm>
          <a:prstGeom prst="rect">
            <a:avLst/>
          </a:prstGeom>
        </p:spPr>
      </p:pic>
      <p:sp>
        <p:nvSpPr>
          <p:cNvPr id="14" name="Oval 13"/>
          <p:cNvSpPr/>
          <p:nvPr/>
        </p:nvSpPr>
        <p:spPr>
          <a:xfrm rot="343789">
            <a:off x="6747252" y="-5835"/>
            <a:ext cx="1544199" cy="107592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343789">
            <a:off x="6779011" y="63287"/>
            <a:ext cx="1480679" cy="630942"/>
          </a:xfrm>
          <a:prstGeom prst="rect">
            <a:avLst/>
          </a:prstGeom>
          <a:noFill/>
        </p:spPr>
        <p:txBody>
          <a:bodyPr wrap="square" rtlCol="0">
            <a:spAutoFit/>
          </a:bodyPr>
          <a:lstStyle/>
          <a:p>
            <a:pPr algn="ctr"/>
            <a:r>
              <a:rPr lang="en-US" sz="1500" b="1">
                <a:solidFill>
                  <a:srgbClr val="175EAA"/>
                </a:solidFill>
                <a:latin typeface="Arial Narrow"/>
                <a:cs typeface="Arial Narrow"/>
              </a:rPr>
              <a:t>Target age range: </a:t>
            </a:r>
          </a:p>
          <a:p>
            <a:pPr algn="ctr"/>
            <a:r>
              <a:rPr lang="en-US" sz="2000">
                <a:latin typeface="Arial Narrow"/>
                <a:cs typeface="Arial Narrow"/>
              </a:rPr>
              <a:t>10</a:t>
            </a:r>
            <a:r>
              <a:rPr lang="mr-IN" sz="2000">
                <a:latin typeface="Arial Narrow"/>
                <a:cs typeface="Arial Narrow"/>
              </a:rPr>
              <a:t>–</a:t>
            </a:r>
            <a:r>
              <a:rPr lang="en-US" sz="2000">
                <a:latin typeface="Arial Narrow"/>
                <a:cs typeface="Arial Narrow"/>
              </a:rPr>
              <a:t>15 years</a:t>
            </a:r>
          </a:p>
        </p:txBody>
      </p:sp>
      <p:sp>
        <p:nvSpPr>
          <p:cNvPr id="17" name="Title 1"/>
          <p:cNvSpPr>
            <a:spLocks noGrp="1"/>
          </p:cNvSpPr>
          <p:nvPr>
            <p:ph type="title"/>
          </p:nvPr>
        </p:nvSpPr>
        <p:spPr>
          <a:xfrm>
            <a:off x="1031666" y="93912"/>
            <a:ext cx="7655133" cy="758428"/>
          </a:xfrm>
        </p:spPr>
        <p:txBody>
          <a:bodyPr>
            <a:normAutofit/>
          </a:bodyPr>
          <a:lstStyle/>
          <a:p>
            <a:r>
              <a:rPr lang="en-AU" sz="3200" noProof="0"/>
              <a:t>HELPFUL STUFF FOR TEACHERS </a:t>
            </a:r>
          </a:p>
        </p:txBody>
      </p:sp>
      <p:pic>
        <p:nvPicPr>
          <p:cNvPr id="18" name="Picture 17" descr="White_Heart.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65067">
            <a:off x="198522" y="160378"/>
            <a:ext cx="808858" cy="661793"/>
          </a:xfrm>
          <a:prstGeom prst="rect">
            <a:avLst/>
          </a:prstGeom>
        </p:spPr>
      </p:pic>
    </p:spTree>
    <p:extLst>
      <p:ext uri="{BB962C8B-B14F-4D97-AF65-F5344CB8AC3E}">
        <p14:creationId xmlns:p14="http://schemas.microsoft.com/office/powerpoint/2010/main" val="2063462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dissolve">
                                      <p:cBhvr>
                                        <p:cTn id="25" dur="500"/>
                                        <p:tgtEl>
                                          <p:spTgt spid="9">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dissolve">
                                      <p:cBhvr>
                                        <p:cTn id="28" dur="500"/>
                                        <p:tgtEl>
                                          <p:spTgt spid="9">
                                            <p:txEl>
                                              <p:pRg st="2" end="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dissolve">
                                      <p:cBhvr>
                                        <p:cTn id="31" dur="500"/>
                                        <p:tgtEl>
                                          <p:spTgt spid="9">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dissolve">
                                      <p:cBhvr>
                                        <p:cTn id="3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5130801" y="935369"/>
            <a:ext cx="4013200" cy="3585831"/>
          </a:xfrm>
          <a:prstGeom prst="rect">
            <a:avLst/>
          </a:prstGeom>
        </p:spPr>
      </p:pic>
      <p:sp>
        <p:nvSpPr>
          <p:cNvPr id="2" name="Content Placeholder 1"/>
          <p:cNvSpPr>
            <a:spLocks noGrp="1"/>
          </p:cNvSpPr>
          <p:nvPr>
            <p:ph sz="half" idx="1"/>
          </p:nvPr>
        </p:nvSpPr>
        <p:spPr>
          <a:xfrm>
            <a:off x="189562" y="1013034"/>
            <a:ext cx="5127505" cy="3508166"/>
          </a:xfrm>
        </p:spPr>
        <p:txBody>
          <a:bodyPr>
            <a:noAutofit/>
          </a:bodyPr>
          <a:lstStyle/>
          <a:p>
            <a:pPr marL="95250" indent="0">
              <a:buNone/>
              <a:defRPr/>
            </a:pPr>
            <a:r>
              <a:rPr lang="en-AU" sz="2000" b="1">
                <a:solidFill>
                  <a:srgbClr val="00B194"/>
                </a:solidFill>
                <a:latin typeface="Arial Narrow"/>
                <a:cs typeface="Arial Narrow"/>
              </a:rPr>
              <a:t>KŌRERORERO / DISCUSSION</a:t>
            </a:r>
            <a:endParaRPr lang="en-AU" sz="2000" b="1">
              <a:solidFill>
                <a:srgbClr val="175EAA"/>
              </a:solidFill>
              <a:latin typeface="Arial Narrow"/>
              <a:cs typeface="Arial Narrow"/>
            </a:endParaRPr>
          </a:p>
          <a:p>
            <a:pPr indent="-247650">
              <a:defRPr/>
            </a:pPr>
            <a:r>
              <a:rPr lang="en-AU" sz="1800" noProof="0"/>
              <a:t>In Aotearoa commercial fisheries are managed under the Quota Management System (QMS)</a:t>
            </a:r>
          </a:p>
          <a:p>
            <a:pPr indent="-247650" defTabSz="455613">
              <a:defRPr/>
            </a:pPr>
            <a:r>
              <a:rPr lang="en-AU" sz="1800" noProof="0"/>
              <a:t>Commercial fishers must report their catches</a:t>
            </a:r>
          </a:p>
          <a:p>
            <a:pPr indent="-247650">
              <a:defRPr/>
            </a:pPr>
            <a:r>
              <a:rPr lang="en-AU" sz="1800" noProof="0"/>
              <a:t>Fishery observers go out with commercial fishers to collect extra information</a:t>
            </a:r>
          </a:p>
          <a:p>
            <a:pPr indent="-247650">
              <a:defRPr/>
            </a:pPr>
            <a:r>
              <a:rPr lang="en-AU" sz="1800" noProof="0"/>
              <a:t>Scientists use information from commercial fishers and observes to work out how many fish there are (abundance)</a:t>
            </a:r>
          </a:p>
        </p:txBody>
      </p:sp>
      <p:sp>
        <p:nvSpPr>
          <p:cNvPr id="4" name="Title 3"/>
          <p:cNvSpPr>
            <a:spLocks noGrp="1"/>
          </p:cNvSpPr>
          <p:nvPr>
            <p:ph type="title"/>
          </p:nvPr>
        </p:nvSpPr>
        <p:spPr>
          <a:xfrm>
            <a:off x="189562" y="176941"/>
            <a:ext cx="8795680" cy="758428"/>
          </a:xfrm>
        </p:spPr>
        <p:txBody>
          <a:bodyPr>
            <a:noAutofit/>
          </a:bodyPr>
          <a:lstStyle/>
          <a:p>
            <a:r>
              <a:rPr lang="en-AU" sz="3000" noProof="0"/>
              <a:t>ASSESSING FISH STOCKS IN AOTEAROA</a:t>
            </a:r>
            <a:br>
              <a:rPr lang="en-AU" sz="3000" noProof="0"/>
            </a:br>
            <a:r>
              <a:rPr lang="en-US" sz="1800"/>
              <a:t>Focus Question: How do we assess fisheries in Aotearoa NZ? What role does science play? </a:t>
            </a:r>
            <a:br>
              <a:rPr lang="en-US" sz="1800"/>
            </a:br>
            <a:endParaRPr lang="en-AU" sz="1800" noProof="0"/>
          </a:p>
        </p:txBody>
      </p:sp>
      <p:sp>
        <p:nvSpPr>
          <p:cNvPr id="3" name="Content Placeholder 2"/>
          <p:cNvSpPr>
            <a:spLocks noGrp="1"/>
          </p:cNvSpPr>
          <p:nvPr>
            <p:ph sz="half" idx="2"/>
          </p:nvPr>
        </p:nvSpPr>
        <p:spPr>
          <a:xfrm>
            <a:off x="5452533" y="2973056"/>
            <a:ext cx="3532709" cy="1620739"/>
          </a:xfrm>
        </p:spPr>
        <p:txBody>
          <a:bodyPr>
            <a:normAutofit/>
          </a:bodyPr>
          <a:lstStyle/>
          <a:p>
            <a:pPr marL="0" indent="0" algn="ctr">
              <a:spcAft>
                <a:spcPts val="300"/>
              </a:spcAft>
              <a:buNone/>
            </a:pPr>
            <a:r>
              <a:rPr lang="en-AU" sz="2200" b="1">
                <a:solidFill>
                  <a:srgbClr val="002E6C"/>
                </a:solidFill>
                <a:latin typeface="Arial Narrow"/>
                <a:cs typeface="Arial Narrow"/>
              </a:rPr>
              <a:t>MĀTAKI TĒNEI / WATCH THIS</a:t>
            </a:r>
          </a:p>
          <a:p>
            <a:pPr marL="0" indent="0" algn="ctr">
              <a:spcBef>
                <a:spcPts val="300"/>
              </a:spcBef>
              <a:spcAft>
                <a:spcPts val="300"/>
              </a:spcAft>
              <a:buNone/>
            </a:pPr>
            <a:r>
              <a:rPr lang="en-AU" sz="1800"/>
              <a:t>Meet Holly Lane </a:t>
            </a:r>
            <a:r>
              <a:rPr lang="mr-IN" sz="1800"/>
              <a:t>–</a:t>
            </a:r>
            <a:r>
              <a:rPr lang="en-AU" sz="1800"/>
              <a:t> </a:t>
            </a:r>
            <a:r>
              <a:rPr lang="en-AU" sz="1800">
                <a:hlinkClick r:id="rId5"/>
              </a:rPr>
              <a:t>fisheries observer for MPI </a:t>
            </a:r>
            <a:r>
              <a:rPr lang="en-AU" sz="1800"/>
              <a:t>[1:15]</a:t>
            </a:r>
          </a:p>
          <a:p>
            <a:endParaRPr lang="en-US"/>
          </a:p>
        </p:txBody>
      </p:sp>
      <p:pic>
        <p:nvPicPr>
          <p:cNvPr id="7" name="Picture 6" descr="Screen Shot 2020-10-16 at 7.54.36 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27165">
            <a:off x="5995236" y="1028915"/>
            <a:ext cx="2888207" cy="1659467"/>
          </a:xfrm>
          <a:prstGeom prst="rect">
            <a:avLst/>
          </a:prstGeom>
        </p:spPr>
      </p:pic>
    </p:spTree>
    <p:extLst>
      <p:ext uri="{BB962C8B-B14F-4D97-AF65-F5344CB8AC3E}">
        <p14:creationId xmlns:p14="http://schemas.microsoft.com/office/powerpoint/2010/main" val="3307677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a:ext>
            </a:extLst>
          </a:blip>
          <a:srcRect/>
          <a:stretch>
            <a:fillRect/>
          </a:stretch>
        </p:blipFill>
        <p:spPr bwMode="auto">
          <a:xfrm>
            <a:off x="4283189" y="3052074"/>
            <a:ext cx="4860811" cy="1483104"/>
          </a:xfrm>
          <a:prstGeom prst="rect">
            <a:avLst/>
          </a:prstGeom>
          <a:noFill/>
          <a:ln>
            <a:noFill/>
          </a:ln>
        </p:spPr>
      </p:pic>
      <p:sp>
        <p:nvSpPr>
          <p:cNvPr id="2" name="Content Placeholder 1"/>
          <p:cNvSpPr>
            <a:spLocks noGrp="1"/>
          </p:cNvSpPr>
          <p:nvPr>
            <p:ph sz="half" idx="1"/>
          </p:nvPr>
        </p:nvSpPr>
        <p:spPr>
          <a:xfrm>
            <a:off x="189562" y="1195403"/>
            <a:ext cx="4037671" cy="3262522"/>
          </a:xfrm>
        </p:spPr>
        <p:txBody>
          <a:bodyPr>
            <a:normAutofit fontScale="62500" lnSpcReduction="20000"/>
          </a:bodyPr>
          <a:lstStyle/>
          <a:p>
            <a:pPr marL="0" indent="0">
              <a:buNone/>
            </a:pPr>
            <a:r>
              <a:rPr lang="en-AU" sz="3200" b="1" noProof="0">
                <a:solidFill>
                  <a:srgbClr val="00B194"/>
                </a:solidFill>
                <a:latin typeface="Arial Narrow"/>
                <a:cs typeface="Arial Narrow"/>
              </a:rPr>
              <a:t>KŌRERORERO / DISCUSSION</a:t>
            </a:r>
            <a:endParaRPr lang="en-AU" sz="3200" b="1" noProof="0">
              <a:solidFill>
                <a:srgbClr val="175EAA"/>
              </a:solidFill>
              <a:latin typeface="Arial Narrow"/>
              <a:cs typeface="Arial Narrow"/>
            </a:endParaRPr>
          </a:p>
          <a:p>
            <a:pPr marL="0" indent="0">
              <a:buNone/>
            </a:pPr>
            <a:r>
              <a:rPr lang="en-AU" noProof="0"/>
              <a:t>Scientists get an idea of how many fish there are (abundance) because we know that: </a:t>
            </a:r>
          </a:p>
          <a:p>
            <a:pPr marL="360363" indent="-360363" defTabSz="265113">
              <a:buFont typeface="+mj-lt"/>
              <a:buAutoNum type="arabicPeriod"/>
            </a:pPr>
            <a:r>
              <a:rPr lang="en-AU" noProof="0"/>
              <a:t>When there are more fish in an area, it's usually easier to catch the same amount of fish from one year to the next</a:t>
            </a:r>
          </a:p>
          <a:p>
            <a:pPr marL="360363" indent="-360363" defTabSz="265113">
              <a:buFont typeface="+mj-lt"/>
              <a:buAutoNum type="arabicPeriod"/>
            </a:pPr>
            <a:r>
              <a:rPr lang="en-AU" noProof="0"/>
              <a:t>When there are fewer fish, fishers need to work harder to catch the same amount of fish</a:t>
            </a:r>
          </a:p>
          <a:p>
            <a:endParaRPr lang="en-AU" noProof="0"/>
          </a:p>
        </p:txBody>
      </p:sp>
      <p:pic>
        <p:nvPicPr>
          <p:cNvPr id="5" name="Content Placeholder 4" descr="Screenshot 2020-05-21 11.25.28.png"/>
          <p:cNvPicPr>
            <a:picLocks noGrp="1" noChangeAspect="1"/>
          </p:cNvPicPr>
          <p:nvPr>
            <p:ph sz="half" idx="2"/>
          </p:nvPr>
        </p:nvPicPr>
        <p:blipFill rotWithShape="1">
          <a:blip r:embed="rId4" cstate="print">
            <a:extLst>
              <a:ext uri="{28A0092B-C50C-407E-A947-70E740481C1C}">
                <a14:useLocalDpi xmlns:a14="http://schemas.microsoft.com/office/drawing/2010/main"/>
              </a:ext>
            </a:extLst>
          </a:blip>
          <a:srcRect/>
          <a:stretch/>
        </p:blipFill>
        <p:spPr>
          <a:xfrm>
            <a:off x="5087716" y="1195403"/>
            <a:ext cx="3311218" cy="1755999"/>
          </a:xfrm>
        </p:spPr>
      </p:pic>
      <p:sp>
        <p:nvSpPr>
          <p:cNvPr id="4" name="Title 3"/>
          <p:cNvSpPr>
            <a:spLocks noGrp="1"/>
          </p:cNvSpPr>
          <p:nvPr>
            <p:ph type="title"/>
          </p:nvPr>
        </p:nvSpPr>
        <p:spPr>
          <a:xfrm>
            <a:off x="189562" y="56005"/>
            <a:ext cx="8795680" cy="758428"/>
          </a:xfrm>
        </p:spPr>
        <p:txBody>
          <a:bodyPr>
            <a:noAutofit/>
          </a:bodyPr>
          <a:lstStyle/>
          <a:p>
            <a:r>
              <a:rPr lang="en-AU" sz="3000"/>
              <a:t>ASSESSING FISH STOCKS IN AOTEAROA</a:t>
            </a:r>
            <a:endParaRPr lang="en-AU" sz="3000" noProof="0"/>
          </a:p>
        </p:txBody>
      </p:sp>
      <p:sp>
        <p:nvSpPr>
          <p:cNvPr id="6" name="Rectangle 5"/>
          <p:cNvSpPr/>
          <p:nvPr/>
        </p:nvSpPr>
        <p:spPr>
          <a:xfrm>
            <a:off x="4799849" y="3140653"/>
            <a:ext cx="4038600" cy="1277273"/>
          </a:xfrm>
          <a:prstGeom prst="rect">
            <a:avLst/>
          </a:prstGeom>
        </p:spPr>
        <p:txBody>
          <a:bodyPr wrap="square">
            <a:spAutoFit/>
          </a:bodyPr>
          <a:lstStyle/>
          <a:p>
            <a:pPr algn="ctr">
              <a:spcBef>
                <a:spcPts val="300"/>
              </a:spcBef>
              <a:spcAft>
                <a:spcPts val="300"/>
              </a:spcAft>
            </a:pPr>
            <a:r>
              <a:rPr lang="en-US" b="1">
                <a:solidFill>
                  <a:srgbClr val="00B6DE"/>
                </a:solidFill>
                <a:latin typeface="Arial Narrow"/>
                <a:cs typeface="Arial Narrow"/>
              </a:rPr>
              <a:t>HE PĀTAI / CONSIDER THIS</a:t>
            </a:r>
          </a:p>
          <a:p>
            <a:pPr algn="ctr">
              <a:spcBef>
                <a:spcPts val="300"/>
              </a:spcBef>
              <a:spcAft>
                <a:spcPts val="300"/>
              </a:spcAft>
            </a:pPr>
            <a:r>
              <a:rPr lang="en-US">
                <a:solidFill>
                  <a:srgbClr val="000000"/>
                </a:solidFill>
                <a:latin typeface="Arial"/>
                <a:cs typeface="Arial"/>
              </a:rPr>
              <a:t>But what happens if fishers start using new &amp; better technology? How might this affect things?</a:t>
            </a:r>
          </a:p>
        </p:txBody>
      </p:sp>
      <p:sp>
        <p:nvSpPr>
          <p:cNvPr id="8" name="Rectangular Callout 7"/>
          <p:cNvSpPr/>
          <p:nvPr/>
        </p:nvSpPr>
        <p:spPr>
          <a:xfrm>
            <a:off x="4799849" y="3496717"/>
            <a:ext cx="4038600" cy="842677"/>
          </a:xfrm>
          <a:prstGeom prst="wedgeRectCallout">
            <a:avLst>
              <a:gd name="adj1" fmla="val -64512"/>
              <a:gd name="adj2" fmla="val 46176"/>
            </a:avLst>
          </a:prstGeom>
          <a:solidFill>
            <a:schemeClr val="bg1"/>
          </a:solidFill>
          <a:ln>
            <a:solidFill>
              <a:srgbClr val="005D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a:solidFill>
                  <a:srgbClr val="005DAA"/>
                </a:solidFill>
              </a:rPr>
              <a:t>Scientists might get a false sense of how many fish there are! </a:t>
            </a:r>
          </a:p>
        </p:txBody>
      </p:sp>
      <p:pic>
        <p:nvPicPr>
          <p:cNvPr id="9" name="Picture 8" descr="Blu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45158" y="3812267"/>
            <a:ext cx="1382075" cy="987919"/>
          </a:xfrm>
          <a:prstGeom prst="rect">
            <a:avLst/>
          </a:prstGeom>
        </p:spPr>
      </p:pic>
    </p:spTree>
    <p:extLst>
      <p:ext uri="{BB962C8B-B14F-4D97-AF65-F5344CB8AC3E}">
        <p14:creationId xmlns:p14="http://schemas.microsoft.com/office/powerpoint/2010/main" val="19039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ssolv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dissolv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4283189" y="967604"/>
            <a:ext cx="4860811" cy="3719972"/>
          </a:xfrm>
          <a:prstGeom prst="rect">
            <a:avLst/>
          </a:prstGeom>
          <a:noFill/>
          <a:ln>
            <a:noFill/>
          </a:ln>
        </p:spPr>
      </p:pic>
      <p:sp>
        <p:nvSpPr>
          <p:cNvPr id="2" name="Content Placeholder 1"/>
          <p:cNvSpPr>
            <a:spLocks noGrp="1"/>
          </p:cNvSpPr>
          <p:nvPr>
            <p:ph sz="half" idx="1"/>
          </p:nvPr>
        </p:nvSpPr>
        <p:spPr>
          <a:xfrm>
            <a:off x="270233" y="1195403"/>
            <a:ext cx="4225567" cy="3492173"/>
          </a:xfrm>
        </p:spPr>
        <p:txBody>
          <a:bodyPr>
            <a:normAutofit fontScale="62500" lnSpcReduction="20000"/>
          </a:bodyPr>
          <a:lstStyle/>
          <a:p>
            <a:pPr marL="0" indent="0">
              <a:buNone/>
            </a:pPr>
            <a:r>
              <a:rPr lang="en-AU" b="1" noProof="0">
                <a:solidFill>
                  <a:srgbClr val="00B194"/>
                </a:solidFill>
                <a:latin typeface="Arial Narrow"/>
                <a:cs typeface="Arial Narrow"/>
              </a:rPr>
              <a:t>KŌRERORERO / DISCUSSION</a:t>
            </a:r>
            <a:endParaRPr lang="en-AU" b="1" noProof="0">
              <a:solidFill>
                <a:srgbClr val="175EAA"/>
              </a:solidFill>
              <a:latin typeface="Arial Narrow"/>
              <a:cs typeface="Arial Narrow"/>
            </a:endParaRPr>
          </a:p>
          <a:p>
            <a:pPr>
              <a:lnSpc>
                <a:spcPct val="130000"/>
              </a:lnSpc>
              <a:spcBef>
                <a:spcPts val="200"/>
              </a:spcBef>
              <a:spcAft>
                <a:spcPts val="200"/>
              </a:spcAft>
            </a:pPr>
            <a:r>
              <a:rPr lang="en-AU" noProof="0"/>
              <a:t>Scientists also gather information about the length and age of fish </a:t>
            </a:r>
          </a:p>
          <a:p>
            <a:pPr>
              <a:lnSpc>
                <a:spcPct val="130000"/>
              </a:lnSpc>
              <a:spcBef>
                <a:spcPts val="200"/>
              </a:spcBef>
              <a:spcAft>
                <a:spcPts val="200"/>
              </a:spcAft>
            </a:pPr>
            <a:r>
              <a:rPr lang="en-AU" noProof="0"/>
              <a:t>Some </a:t>
            </a:r>
            <a:r>
              <a:rPr lang="en-AU"/>
              <a:t>information </a:t>
            </a:r>
            <a:r>
              <a:rPr lang="en-AU" noProof="0"/>
              <a:t>comes from Fisheries New Zealand observers, like Holly, on board fishing vessels</a:t>
            </a:r>
          </a:p>
          <a:p>
            <a:pPr>
              <a:lnSpc>
                <a:spcPct val="130000"/>
              </a:lnSpc>
              <a:spcBef>
                <a:spcPts val="200"/>
              </a:spcBef>
              <a:spcAft>
                <a:spcPts val="200"/>
              </a:spcAft>
            </a:pPr>
            <a:r>
              <a:rPr lang="en-AU" noProof="0"/>
              <a:t>If scientists know catch rates, size and age of fish being caught they can figure out if catch levels are sustainable</a:t>
            </a:r>
          </a:p>
        </p:txBody>
      </p:sp>
      <p:sp>
        <p:nvSpPr>
          <p:cNvPr id="3" name="Content Placeholder 2"/>
          <p:cNvSpPr>
            <a:spLocks noGrp="1"/>
          </p:cNvSpPr>
          <p:nvPr>
            <p:ph sz="half" idx="2"/>
          </p:nvPr>
        </p:nvSpPr>
        <p:spPr>
          <a:xfrm>
            <a:off x="4707466" y="1195403"/>
            <a:ext cx="4210213" cy="3370593"/>
          </a:xfrm>
        </p:spPr>
        <p:txBody>
          <a:bodyPr>
            <a:normAutofit/>
          </a:bodyPr>
          <a:lstStyle/>
          <a:p>
            <a:pPr marL="0" indent="0" algn="ctr">
              <a:buNone/>
            </a:pPr>
            <a:r>
              <a:rPr lang="en-AU" sz="2000" b="1" noProof="0">
                <a:solidFill>
                  <a:srgbClr val="005DAA"/>
                </a:solidFill>
                <a:latin typeface="Arial Narrow"/>
                <a:cs typeface="Arial Narrow"/>
              </a:rPr>
              <a:t>MAHI / ACTIVITY</a:t>
            </a:r>
          </a:p>
          <a:p>
            <a:pPr marL="0" indent="0" algn="ctr">
              <a:buNone/>
            </a:pPr>
            <a:r>
              <a:rPr lang="en-AU" sz="1800" noProof="0">
                <a:solidFill>
                  <a:srgbClr val="000000"/>
                </a:solidFill>
              </a:rPr>
              <a:t>Read about Dr Rosemary Hurst </a:t>
            </a:r>
          </a:p>
          <a:p>
            <a:pPr marL="0" indent="0" algn="ctr">
              <a:buNone/>
            </a:pPr>
            <a:r>
              <a:rPr lang="en-AU" sz="1800" noProof="0">
                <a:solidFill>
                  <a:srgbClr val="000000"/>
                </a:solidFill>
              </a:rPr>
              <a:t>‘</a:t>
            </a:r>
            <a:r>
              <a:rPr lang="en-AU" sz="1800" noProof="0">
                <a:solidFill>
                  <a:srgbClr val="005DAA"/>
                </a:solidFill>
              </a:rPr>
              <a:t>A Fisheries Scientist Story</a:t>
            </a:r>
            <a:r>
              <a:rPr lang="en-AU" sz="1800" noProof="0">
                <a:solidFill>
                  <a:srgbClr val="000000"/>
                </a:solidFill>
              </a:rPr>
              <a:t>’</a:t>
            </a:r>
          </a:p>
          <a:p>
            <a:pPr marL="0" indent="0" algn="ctr">
              <a:buNone/>
            </a:pPr>
            <a:endParaRPr lang="en-AU" sz="2100" noProof="0">
              <a:solidFill>
                <a:srgbClr val="000000"/>
              </a:solidFill>
            </a:endParaRPr>
          </a:p>
        </p:txBody>
      </p:sp>
      <p:sp>
        <p:nvSpPr>
          <p:cNvPr id="4" name="Title 3"/>
          <p:cNvSpPr>
            <a:spLocks noGrp="1"/>
          </p:cNvSpPr>
          <p:nvPr>
            <p:ph type="title"/>
          </p:nvPr>
        </p:nvSpPr>
        <p:spPr>
          <a:xfrm>
            <a:off x="270233" y="93911"/>
            <a:ext cx="8416567" cy="758428"/>
          </a:xfrm>
        </p:spPr>
        <p:txBody>
          <a:bodyPr>
            <a:noAutofit/>
          </a:bodyPr>
          <a:lstStyle/>
          <a:p>
            <a:r>
              <a:rPr lang="en-AU" sz="3000"/>
              <a:t>ASSESSING FISH STOCKS IN AOTEAROA</a:t>
            </a:r>
            <a:endParaRPr lang="en-AU" sz="3000" noProof="0"/>
          </a:p>
        </p:txBody>
      </p:sp>
      <p:pic>
        <p:nvPicPr>
          <p:cNvPr id="5" name="Picture 4" descr="Screen Shot 2020-10-16 at 8.08.43 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395265">
            <a:off x="5103611" y="2793999"/>
            <a:ext cx="1930412" cy="1553633"/>
          </a:xfrm>
          <a:prstGeom prst="rect">
            <a:avLst/>
          </a:prstGeom>
        </p:spPr>
      </p:pic>
      <p:pic>
        <p:nvPicPr>
          <p:cNvPr id="6" name="Picture 5" descr="Screen Shot 2020-10-16 at 8.10.26 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10442">
            <a:off x="7216795" y="2500692"/>
            <a:ext cx="1396483" cy="1972862"/>
          </a:xfrm>
          <a:prstGeom prst="rect">
            <a:avLst/>
          </a:prstGeom>
        </p:spPr>
      </p:pic>
    </p:spTree>
    <p:extLst>
      <p:ext uri="{BB962C8B-B14F-4D97-AF65-F5344CB8AC3E}">
        <p14:creationId xmlns:p14="http://schemas.microsoft.com/office/powerpoint/2010/main" val="20533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dissolve">
                                      <p:cBhvr>
                                        <p:cTn id="28" dur="500"/>
                                        <p:tgtEl>
                                          <p:spTgt spid="3">
                                            <p:txEl>
                                              <p:pRg st="2" end="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par>
                                <p:cTn id="32" presetID="9"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591746"/>
            <a:ext cx="4430393" cy="4335854"/>
          </a:xfrm>
          <a:prstGeom prst="rect">
            <a:avLst/>
          </a:prstGeom>
        </p:spPr>
      </p:pic>
      <p:sp>
        <p:nvSpPr>
          <p:cNvPr id="3" name="Content Placeholder 2"/>
          <p:cNvSpPr>
            <a:spLocks noGrp="1"/>
          </p:cNvSpPr>
          <p:nvPr>
            <p:ph sz="half" idx="1"/>
          </p:nvPr>
        </p:nvSpPr>
        <p:spPr>
          <a:xfrm>
            <a:off x="21872" y="1049827"/>
            <a:ext cx="4286082" cy="3798101"/>
          </a:xfrm>
        </p:spPr>
        <p:txBody>
          <a:bodyPr>
            <a:normAutofit lnSpcReduction="10000"/>
          </a:bodyPr>
          <a:lstStyle/>
          <a:p>
            <a:pPr marL="0" indent="0" algn="ctr">
              <a:spcBef>
                <a:spcPts val="300"/>
              </a:spcBef>
              <a:spcAft>
                <a:spcPts val="300"/>
              </a:spcAft>
              <a:buNone/>
            </a:pPr>
            <a:r>
              <a:rPr lang="en-AU" sz="2200" b="1">
                <a:solidFill>
                  <a:srgbClr val="00B6DE"/>
                </a:solidFill>
                <a:latin typeface="Arial Narrow"/>
                <a:cs typeface="Arial Narrow"/>
              </a:rPr>
              <a:t>HE PĀTAI / CONSIDER THIS</a:t>
            </a:r>
            <a:endParaRPr lang="en-AU" sz="2200"/>
          </a:p>
          <a:p>
            <a:pPr marL="0" indent="0" algn="ctr">
              <a:spcBef>
                <a:spcPts val="300"/>
              </a:spcBef>
              <a:spcAft>
                <a:spcPts val="300"/>
              </a:spcAft>
              <a:buNone/>
            </a:pPr>
            <a:r>
              <a:rPr lang="en-AU" sz="1800" noProof="0"/>
              <a:t>What </a:t>
            </a:r>
            <a:r>
              <a:rPr lang="en-AU" sz="1800"/>
              <a:t>impacts are there on </a:t>
            </a:r>
            <a:r>
              <a:rPr lang="en-AU" sz="1800" noProof="0"/>
              <a:t>the environment and people when fish stocks decline?  </a:t>
            </a:r>
          </a:p>
          <a:p>
            <a:pPr marL="0" indent="0" algn="ctr">
              <a:spcBef>
                <a:spcPts val="300"/>
              </a:spcBef>
              <a:spcAft>
                <a:spcPts val="300"/>
              </a:spcAft>
              <a:buNone/>
            </a:pPr>
            <a:endParaRPr lang="en-AU" sz="500" noProof="0"/>
          </a:p>
          <a:p>
            <a:pPr marL="0" indent="0" algn="ctr">
              <a:spcBef>
                <a:spcPts val="300"/>
              </a:spcBef>
              <a:spcAft>
                <a:spcPts val="300"/>
              </a:spcAft>
              <a:buNone/>
            </a:pPr>
            <a:r>
              <a:rPr lang="en-AU" sz="2200" b="1">
                <a:solidFill>
                  <a:srgbClr val="005DAA"/>
                </a:solidFill>
                <a:latin typeface="Arial Narrow"/>
                <a:cs typeface="Arial Narrow"/>
              </a:rPr>
              <a:t>MAHI / ACTIVITY</a:t>
            </a:r>
            <a:endParaRPr lang="en-AU" sz="2200" noProof="0"/>
          </a:p>
          <a:p>
            <a:pPr marL="357188" indent="-184150" algn="ctr">
              <a:spcBef>
                <a:spcPts val="200"/>
              </a:spcBef>
              <a:spcAft>
                <a:spcPts val="200"/>
              </a:spcAft>
              <a:buAutoNum type="arabicPeriod"/>
            </a:pPr>
            <a:r>
              <a:rPr lang="en-AU" sz="1800" noProof="0">
                <a:latin typeface="Arial"/>
                <a:cs typeface="Arial"/>
              </a:rPr>
              <a:t>Categorise your answers </a:t>
            </a:r>
            <a:r>
              <a:rPr lang="en-AU" sz="1800"/>
              <a:t>under these three headings</a:t>
            </a:r>
            <a:endParaRPr lang="en-AU" sz="1800" noProof="0">
              <a:latin typeface="Arial"/>
              <a:cs typeface="Arial"/>
            </a:endParaRPr>
          </a:p>
          <a:p>
            <a:pPr marL="357188" indent="-184150" algn="ctr">
              <a:spcBef>
                <a:spcPts val="200"/>
              </a:spcBef>
              <a:spcAft>
                <a:spcPts val="200"/>
              </a:spcAft>
              <a:buAutoNum type="arabicPeriod"/>
            </a:pPr>
            <a:r>
              <a:rPr lang="en-AU" sz="1800"/>
              <a:t>Complete activity </a:t>
            </a:r>
            <a:r>
              <a:rPr lang="en-AU" sz="1800">
                <a:solidFill>
                  <a:srgbClr val="005DAA"/>
                </a:solidFill>
              </a:rPr>
              <a:t>When fish stocks decline (</a:t>
            </a:r>
            <a:r>
              <a:rPr lang="en-AU" sz="1800"/>
              <a:t>see</a:t>
            </a:r>
            <a:r>
              <a:rPr lang="en-AU" sz="1800">
                <a:solidFill>
                  <a:srgbClr val="005DAA"/>
                </a:solidFill>
              </a:rPr>
              <a:t> Teacher Outline)  </a:t>
            </a:r>
          </a:p>
          <a:p>
            <a:pPr marL="357188" indent="-184150" algn="ctr">
              <a:spcBef>
                <a:spcPts val="200"/>
              </a:spcBef>
              <a:spcAft>
                <a:spcPts val="200"/>
              </a:spcAft>
              <a:buAutoNum type="arabicPeriod"/>
            </a:pPr>
            <a:r>
              <a:rPr lang="en-AU" sz="1800"/>
              <a:t>Add any additional impacts</a:t>
            </a:r>
          </a:p>
          <a:p>
            <a:pPr algn="ctr">
              <a:spcBef>
                <a:spcPts val="300"/>
              </a:spcBef>
              <a:spcAft>
                <a:spcPts val="300"/>
              </a:spcAft>
              <a:buAutoNum type="arabicPeriod"/>
            </a:pPr>
            <a:endParaRPr lang="en-AU" sz="1800" noProof="0">
              <a:latin typeface="Arial"/>
              <a:cs typeface="Arial"/>
            </a:endParaRPr>
          </a:p>
          <a:p>
            <a:pPr marL="514350" indent="-514350" algn="ctr">
              <a:spcBef>
                <a:spcPts val="300"/>
              </a:spcBef>
              <a:spcAft>
                <a:spcPts val="300"/>
              </a:spcAft>
              <a:buAutoNum type="arabicPeriod"/>
            </a:pPr>
            <a:endParaRPr lang="en-AU" noProof="0">
              <a:latin typeface="Arial"/>
              <a:cs typeface="Arial"/>
            </a:endParaRPr>
          </a:p>
        </p:txBody>
      </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244363">
            <a:off x="3472560" y="2476434"/>
            <a:ext cx="1399811" cy="1599119"/>
          </a:xfrm>
          <a:prstGeom prst="rect">
            <a:avLst/>
          </a:prstGeom>
        </p:spPr>
      </p:pic>
      <p:sp>
        <p:nvSpPr>
          <p:cNvPr id="20" name="Title 1"/>
          <p:cNvSpPr txBox="1">
            <a:spLocks/>
          </p:cNvSpPr>
          <p:nvPr/>
        </p:nvSpPr>
        <p:spPr>
          <a:xfrm>
            <a:off x="180616" y="-91665"/>
            <a:ext cx="8641167"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000">
                <a:latin typeface="Arial Narrow"/>
                <a:cs typeface="Arial Narrow"/>
              </a:rPr>
              <a:t>WHEN FISH STOCKS DECLINE</a:t>
            </a:r>
          </a:p>
          <a:p>
            <a:r>
              <a:rPr lang="en-US" sz="1800">
                <a:latin typeface="Arial Narrow"/>
                <a:cs typeface="Arial Narrow"/>
              </a:rPr>
              <a:t>Focus question: How are people and environments impacted when fish stocks decline? </a:t>
            </a:r>
          </a:p>
        </p:txBody>
      </p:sp>
      <p:graphicFrame>
        <p:nvGraphicFramePr>
          <p:cNvPr id="9" name="Table 8"/>
          <p:cNvGraphicFramePr>
            <a:graphicFrameLocks noGrp="1"/>
          </p:cNvGraphicFramePr>
          <p:nvPr>
            <p:extLst>
              <p:ext uri="{D42A27DB-BD31-4B8C-83A1-F6EECF244321}">
                <p14:modId xmlns:p14="http://schemas.microsoft.com/office/powerpoint/2010/main" val="3100036538"/>
              </p:ext>
            </p:extLst>
          </p:nvPr>
        </p:nvGraphicFramePr>
        <p:xfrm>
          <a:off x="4718990" y="1166194"/>
          <a:ext cx="4102794" cy="3185377"/>
        </p:xfrm>
        <a:graphic>
          <a:graphicData uri="http://schemas.openxmlformats.org/drawingml/2006/table">
            <a:tbl>
              <a:tblPr firstRow="1" bandRow="1">
                <a:tableStyleId>{5940675A-B579-460E-94D1-54222C63F5DA}</a:tableStyleId>
              </a:tblPr>
              <a:tblGrid>
                <a:gridCol w="2051397">
                  <a:extLst>
                    <a:ext uri="{9D8B030D-6E8A-4147-A177-3AD203B41FA5}">
                      <a16:colId xmlns:a16="http://schemas.microsoft.com/office/drawing/2014/main" val="20000"/>
                    </a:ext>
                  </a:extLst>
                </a:gridCol>
                <a:gridCol w="2051397">
                  <a:extLst>
                    <a:ext uri="{9D8B030D-6E8A-4147-A177-3AD203B41FA5}">
                      <a16:colId xmlns:a16="http://schemas.microsoft.com/office/drawing/2014/main" val="20001"/>
                    </a:ext>
                  </a:extLst>
                </a:gridCol>
              </a:tblGrid>
              <a:tr h="18479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a:solidFill>
                            <a:srgbClr val="00B194"/>
                          </a:solidFill>
                        </a:rPr>
                        <a:t>1 Environmental impacts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bg1">
                              <a:lumMod val="85000"/>
                            </a:schemeClr>
                          </a:solidFill>
                        </a:rPr>
                        <a:t>[impacts to do with the natural world less people]</a:t>
                      </a:r>
                    </a:p>
                  </a:txBody>
                  <a:tcPr>
                    <a:lnL w="12700" cap="flat" cmpd="sng" algn="ctr">
                      <a:solidFill>
                        <a:srgbClr val="005DAA"/>
                      </a:solidFill>
                      <a:prstDash val="solid"/>
                      <a:round/>
                      <a:headEnd type="none" w="med" len="med"/>
                      <a:tailEnd type="none" w="med" len="med"/>
                    </a:lnL>
                    <a:lnR w="12700" cap="flat" cmpd="sng" algn="ctr">
                      <a:solidFill>
                        <a:srgbClr val="005DAA"/>
                      </a:solidFill>
                      <a:prstDash val="solid"/>
                      <a:round/>
                      <a:headEnd type="none" w="med" len="med"/>
                      <a:tailEnd type="none" w="med" len="med"/>
                    </a:lnR>
                    <a:lnT w="12700" cap="flat" cmpd="sng" algn="ctr">
                      <a:solidFill>
                        <a:srgbClr val="005DAA"/>
                      </a:solidFill>
                      <a:prstDash val="solid"/>
                      <a:round/>
                      <a:headEnd type="none" w="med" len="med"/>
                      <a:tailEnd type="none" w="med" len="med"/>
                    </a:lnT>
                    <a:lnB w="12700" cap="flat" cmpd="sng" algn="ctr">
                      <a:solidFill>
                        <a:srgbClr val="005DA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1">
                          <a:solidFill>
                            <a:srgbClr val="00B194"/>
                          </a:solidFill>
                        </a:rPr>
                        <a:t>2 Economic impacts </a:t>
                      </a:r>
                    </a:p>
                    <a:p>
                      <a:pPr marL="0" marR="0" indent="0" algn="r" defTabSz="457200" rtl="0" eaLnBrk="1" fontAlgn="auto" latinLnBrk="0" hangingPunct="1">
                        <a:lnSpc>
                          <a:spcPct val="100000"/>
                        </a:lnSpc>
                        <a:spcBef>
                          <a:spcPts val="0"/>
                        </a:spcBef>
                        <a:spcAft>
                          <a:spcPts val="0"/>
                        </a:spcAft>
                        <a:buClrTx/>
                        <a:buSzTx/>
                        <a:buFontTx/>
                        <a:buNone/>
                        <a:tabLst/>
                        <a:defRPr/>
                      </a:pPr>
                      <a:r>
                        <a:rPr lang="en-US" sz="1400" b="1">
                          <a:solidFill>
                            <a:schemeClr val="bg1">
                              <a:lumMod val="85000"/>
                            </a:schemeClr>
                          </a:solidFill>
                        </a:rPr>
                        <a:t>[impacts to do with money &amp; jobs]</a:t>
                      </a:r>
                    </a:p>
                    <a:p>
                      <a:pPr algn="l"/>
                      <a:endParaRPr lang="en-US" sz="900" b="1">
                        <a:solidFill>
                          <a:srgbClr val="00B194"/>
                        </a:solidFill>
                      </a:endParaRPr>
                    </a:p>
                  </a:txBody>
                  <a:tcPr>
                    <a:lnL w="12700" cap="flat" cmpd="sng" algn="ctr">
                      <a:solidFill>
                        <a:srgbClr val="005DAA"/>
                      </a:solidFill>
                      <a:prstDash val="solid"/>
                      <a:round/>
                      <a:headEnd type="none" w="med" len="med"/>
                      <a:tailEnd type="none" w="med" len="med"/>
                    </a:lnL>
                    <a:lnR w="12700" cap="flat" cmpd="sng" algn="ctr">
                      <a:solidFill>
                        <a:srgbClr val="005DAA"/>
                      </a:solidFill>
                      <a:prstDash val="solid"/>
                      <a:round/>
                      <a:headEnd type="none" w="med" len="med"/>
                      <a:tailEnd type="none" w="med" len="med"/>
                    </a:lnR>
                    <a:lnT w="12700" cap="flat" cmpd="sng" algn="ctr">
                      <a:solidFill>
                        <a:srgbClr val="005DAA"/>
                      </a:solidFill>
                      <a:prstDash val="solid"/>
                      <a:round/>
                      <a:headEnd type="none" w="med" len="med"/>
                      <a:tailEnd type="none" w="med" len="med"/>
                    </a:lnT>
                    <a:lnB w="12700" cap="flat" cmpd="sng" algn="ctr">
                      <a:solidFill>
                        <a:srgbClr val="005DA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7438">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a:solidFill>
                            <a:srgbClr val="00B194"/>
                          </a:solidFill>
                        </a:rPr>
                        <a:t>3 Social &amp; cultural impacts </a:t>
                      </a:r>
                      <a:r>
                        <a:rPr lang="en-US" sz="1400" b="1">
                          <a:solidFill>
                            <a:schemeClr val="bg1">
                              <a:lumMod val="85000"/>
                            </a:schemeClr>
                          </a:solidFill>
                        </a:rPr>
                        <a:t>[impacts to do with cultural values and daily lives</a:t>
                      </a:r>
                      <a:r>
                        <a:rPr lang="en-US" sz="1400" b="1" baseline="0">
                          <a:solidFill>
                            <a:schemeClr val="bg1">
                              <a:lumMod val="85000"/>
                            </a:schemeClr>
                          </a:solidFill>
                        </a:rPr>
                        <a:t> </a:t>
                      </a:r>
                      <a:r>
                        <a:rPr lang="mr-IN" sz="1400" b="1" baseline="0">
                          <a:solidFill>
                            <a:schemeClr val="bg1">
                              <a:lumMod val="85000"/>
                            </a:schemeClr>
                          </a:solidFill>
                        </a:rPr>
                        <a:t>–</a:t>
                      </a:r>
                      <a:r>
                        <a:rPr lang="en-US" sz="1400" b="1" baseline="0">
                          <a:solidFill>
                            <a:schemeClr val="bg1">
                              <a:lumMod val="85000"/>
                            </a:schemeClr>
                          </a:solidFill>
                        </a:rPr>
                        <a:t> homes, families, recreation, education, health</a:t>
                      </a:r>
                      <a:r>
                        <a:rPr lang="mr-IN" sz="1400" b="1" baseline="0">
                          <a:solidFill>
                            <a:schemeClr val="bg1">
                              <a:lumMod val="85000"/>
                            </a:schemeClr>
                          </a:solidFill>
                        </a:rPr>
                        <a:t>…</a:t>
                      </a:r>
                      <a:r>
                        <a:rPr lang="en-US" sz="1400" b="1">
                          <a:solidFill>
                            <a:schemeClr val="bg1">
                              <a:lumMod val="85000"/>
                            </a:schemeClr>
                          </a:solidFill>
                        </a:rPr>
                        <a:t>]</a:t>
                      </a:r>
                    </a:p>
                  </a:txBody>
                  <a:tcPr>
                    <a:lnL w="12700" cap="flat" cmpd="sng" algn="ctr">
                      <a:solidFill>
                        <a:srgbClr val="005DAA"/>
                      </a:solidFill>
                      <a:prstDash val="solid"/>
                      <a:round/>
                      <a:headEnd type="none" w="med" len="med"/>
                      <a:tailEnd type="none" w="med" len="med"/>
                    </a:lnL>
                    <a:lnR w="12700" cap="flat" cmpd="sng" algn="ctr">
                      <a:solidFill>
                        <a:srgbClr val="005DAA"/>
                      </a:solidFill>
                      <a:prstDash val="solid"/>
                      <a:round/>
                      <a:headEnd type="none" w="med" len="med"/>
                      <a:tailEnd type="none" w="med" len="med"/>
                    </a:lnR>
                    <a:lnT w="12700" cap="flat" cmpd="sng" algn="ctr">
                      <a:solidFill>
                        <a:srgbClr val="005DAA"/>
                      </a:solidFill>
                      <a:prstDash val="solid"/>
                      <a:round/>
                      <a:headEnd type="none" w="med" len="med"/>
                      <a:tailEnd type="none" w="med" len="med"/>
                    </a:lnT>
                    <a:lnB w="12700" cap="flat" cmpd="sng" algn="ctr">
                      <a:solidFill>
                        <a:srgbClr val="005DA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200" b="1" dirty="0">
                        <a:solidFill>
                          <a:srgbClr val="00B194"/>
                        </a:solidFill>
                      </a:endParaRPr>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11012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0-07-30 at 1.47.15 PM.png">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6934" y="1230712"/>
            <a:ext cx="3397750" cy="1860100"/>
          </a:xfrm>
          <a:prstGeom prst="rect">
            <a:avLst/>
          </a:prstGeom>
        </p:spPr>
      </p:pic>
      <p:pic>
        <p:nvPicPr>
          <p:cNvPr id="10" name="Picture 9"/>
          <p:cNvPicPr/>
          <p:nvPr/>
        </p:nvPicPr>
        <p:blipFill>
          <a:blip r:embed="rId5">
            <a:extLst>
              <a:ext uri="{28A0092B-C50C-407E-A947-70E740481C1C}">
                <a14:useLocalDpi xmlns:a14="http://schemas.microsoft.com/office/drawing/2010/main"/>
              </a:ext>
            </a:extLst>
          </a:blip>
          <a:srcRect/>
          <a:stretch>
            <a:fillRect/>
          </a:stretch>
        </p:blipFill>
        <p:spPr bwMode="auto">
          <a:xfrm>
            <a:off x="-171869" y="812800"/>
            <a:ext cx="9434402" cy="3658121"/>
          </a:xfrm>
          <a:prstGeom prst="rect">
            <a:avLst/>
          </a:prstGeom>
          <a:noFill/>
          <a:ln>
            <a:noFill/>
          </a:ln>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a:latin typeface="Arial Narrow"/>
                <a:cs typeface="Arial Narrow"/>
              </a:rPr>
              <a:t>WHEN FISH STOCKS DECLINE</a:t>
            </a:r>
          </a:p>
        </p:txBody>
      </p:sp>
      <p:pic>
        <p:nvPicPr>
          <p:cNvPr id="4" name="Picture 3" descr="Blue_Seabre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7671238" y="1269654"/>
            <a:ext cx="1472762" cy="1021527"/>
          </a:xfrm>
          <a:prstGeom prst="rect">
            <a:avLst/>
          </a:prstGeom>
        </p:spPr>
      </p:pic>
      <p:sp>
        <p:nvSpPr>
          <p:cNvPr id="3" name="Content Placeholder 2"/>
          <p:cNvSpPr>
            <a:spLocks noGrp="1"/>
          </p:cNvSpPr>
          <p:nvPr>
            <p:ph sz="half" idx="2"/>
          </p:nvPr>
        </p:nvSpPr>
        <p:spPr>
          <a:xfrm>
            <a:off x="403865" y="1230712"/>
            <a:ext cx="4337468" cy="3240209"/>
          </a:xfrm>
        </p:spPr>
        <p:txBody>
          <a:bodyPr>
            <a:normAutofit lnSpcReduction="10000"/>
          </a:bodyPr>
          <a:lstStyle/>
          <a:p>
            <a:pPr marL="0" indent="0">
              <a:buNone/>
            </a:pPr>
            <a:r>
              <a:rPr lang="en-AU" sz="2000" b="1">
                <a:solidFill>
                  <a:srgbClr val="00B194"/>
                </a:solidFill>
                <a:latin typeface="Arial Narrow"/>
                <a:cs typeface="Arial Narrow"/>
              </a:rPr>
              <a:t>KŌRERORERO / DISCUSSION</a:t>
            </a:r>
            <a:endParaRPr lang="en-AU" sz="2000" b="1">
              <a:solidFill>
                <a:srgbClr val="175EAA"/>
              </a:solidFill>
              <a:latin typeface="Arial Narrow"/>
              <a:cs typeface="Arial Narrow"/>
            </a:endParaRPr>
          </a:p>
          <a:p>
            <a:pPr indent="-258763"/>
            <a:r>
              <a:rPr lang="en-US" sz="1800" err="1"/>
              <a:t>Rāhui</a:t>
            </a:r>
            <a:r>
              <a:rPr lang="en-US" sz="1800"/>
              <a:t> is a traditional tool used in Aotearoa New Zealand to help fish stocks recover when depleted</a:t>
            </a:r>
          </a:p>
          <a:p>
            <a:pPr indent="-258763"/>
            <a:r>
              <a:rPr lang="en-US" sz="1800"/>
              <a:t>Rāhui can be put in place by kaitiaki (guardians) of an area</a:t>
            </a:r>
          </a:p>
          <a:p>
            <a:pPr indent="-258763"/>
            <a:endParaRPr lang="en-US" sz="500"/>
          </a:p>
          <a:p>
            <a:pPr marL="84137" indent="0">
              <a:buNone/>
            </a:pPr>
            <a:r>
              <a:rPr lang="en-AU" sz="2000" b="1">
                <a:solidFill>
                  <a:srgbClr val="002E6C"/>
                </a:solidFill>
                <a:latin typeface="Arial Narrow"/>
                <a:cs typeface="Arial Narrow"/>
              </a:rPr>
              <a:t>MĀTAKI TĒNEI / WATCH THIS</a:t>
            </a:r>
          </a:p>
          <a:p>
            <a:pPr marL="360363">
              <a:spcAft>
                <a:spcPts val="300"/>
              </a:spcAft>
            </a:pPr>
            <a:r>
              <a:rPr lang="en-AU" sz="1800"/>
              <a:t>Watch the short film ’</a:t>
            </a:r>
            <a:r>
              <a:rPr lang="en-AU" sz="1800">
                <a:hlinkClick r:id="rId3"/>
              </a:rPr>
              <a:t>Guardianship</a:t>
            </a:r>
            <a:r>
              <a:rPr lang="en-AU" sz="1800"/>
              <a:t>’ [4:48]</a:t>
            </a:r>
          </a:p>
          <a:p>
            <a:pPr indent="-258763"/>
            <a:endParaRPr lang="en-US" sz="1800">
              <a:solidFill>
                <a:schemeClr val="accent2"/>
              </a:solidFill>
            </a:endParaRPr>
          </a:p>
          <a:p>
            <a:endParaRPr lang="en-US" sz="1800">
              <a:solidFill>
                <a:schemeClr val="accent2"/>
              </a:solidFill>
            </a:endParaRPr>
          </a:p>
        </p:txBody>
      </p:sp>
      <p:sp>
        <p:nvSpPr>
          <p:cNvPr id="2" name="Rectangle 1"/>
          <p:cNvSpPr/>
          <p:nvPr/>
        </p:nvSpPr>
        <p:spPr>
          <a:xfrm>
            <a:off x="5096934" y="3130143"/>
            <a:ext cx="3627966" cy="1390124"/>
          </a:xfrm>
          <a:prstGeom prst="rect">
            <a:avLst/>
          </a:prstGeom>
        </p:spPr>
        <p:txBody>
          <a:bodyPr wrap="square">
            <a:spAutoFit/>
          </a:bodyPr>
          <a:lstStyle/>
          <a:p>
            <a:pPr algn="ctr">
              <a:spcBef>
                <a:spcPts val="300"/>
              </a:spcBef>
              <a:spcAft>
                <a:spcPts val="300"/>
              </a:spcAft>
            </a:pPr>
            <a:r>
              <a:rPr lang="en-AU" sz="2200" b="1">
                <a:solidFill>
                  <a:srgbClr val="005DAA"/>
                </a:solidFill>
                <a:latin typeface="Arial Narrow"/>
                <a:cs typeface="Arial Narrow"/>
              </a:rPr>
              <a:t>MAHI / ACTIVITY</a:t>
            </a:r>
            <a:endParaRPr lang="en-AU" sz="2200">
              <a:latin typeface="Arial"/>
              <a:cs typeface="Arial"/>
            </a:endParaRPr>
          </a:p>
          <a:p>
            <a:pPr marL="173038" algn="ctr">
              <a:spcBef>
                <a:spcPts val="200"/>
              </a:spcBef>
              <a:spcAft>
                <a:spcPts val="200"/>
              </a:spcAft>
            </a:pPr>
            <a:r>
              <a:rPr lang="en-AU">
                <a:latin typeface="Arial"/>
                <a:cs typeface="Arial"/>
              </a:rPr>
              <a:t>Add any additional impacts to your table [previous slide]</a:t>
            </a:r>
          </a:p>
          <a:p>
            <a:pPr algn="ctr">
              <a:spcBef>
                <a:spcPts val="300"/>
              </a:spcBef>
              <a:spcAft>
                <a:spcPts val="300"/>
              </a:spcAft>
            </a:pPr>
            <a:endParaRPr lang="en-US">
              <a:latin typeface="Arial"/>
              <a:cs typeface="Arial"/>
            </a:endParaRPr>
          </a:p>
        </p:txBody>
      </p:sp>
      <p:pic>
        <p:nvPicPr>
          <p:cNvPr id="9" name="Picture 8" descr="Blu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6941052" y="1160861"/>
            <a:ext cx="893232" cy="619557"/>
          </a:xfrm>
          <a:prstGeom prst="rect">
            <a:avLst/>
          </a:prstGeom>
        </p:spPr>
      </p:pic>
    </p:spTree>
    <p:extLst>
      <p:ext uri="{BB962C8B-B14F-4D97-AF65-F5344CB8AC3E}">
        <p14:creationId xmlns:p14="http://schemas.microsoft.com/office/powerpoint/2010/main" val="2532302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extLst>
              <a:ext uri="{28A0092B-C50C-407E-A947-70E740481C1C}">
                <a14:useLocalDpi xmlns:a14="http://schemas.microsoft.com/office/drawing/2010/main"/>
              </a:ext>
            </a:extLst>
          </a:blip>
          <a:srcRect/>
          <a:stretch>
            <a:fillRect/>
          </a:stretch>
        </p:blipFill>
        <p:spPr bwMode="auto">
          <a:xfrm>
            <a:off x="4213925" y="981047"/>
            <a:ext cx="4607859" cy="3693596"/>
          </a:xfrm>
          <a:prstGeom prst="rect">
            <a:avLst/>
          </a:prstGeom>
          <a:noFill/>
          <a:ln>
            <a:noFill/>
          </a:ln>
        </p:spPr>
      </p:pic>
      <p:pic>
        <p:nvPicPr>
          <p:cNvPr id="11" name="Blue_YellowSquare.png" descr="/Users/rika/Dropbox/MSC Job/2020/MSC templates and graphics/TEMPLATE FILES/MSC GRAPHIC ASSETS/SCREEN RES/Illustration_BlueAssets/PNG/Blue_YellowSquare.png"/>
          <p:cNvPicPr>
            <a:picLocks noChangeAspect="1"/>
          </p:cNvPicPr>
          <p:nvPr/>
        </p:nvPicPr>
        <p:blipFill>
          <a:blip r:embed="rId4" r:link="rId5">
            <a:extLst>
              <a:ext uri="{28A0092B-C50C-407E-A947-70E740481C1C}">
                <a14:useLocalDpi xmlns:a14="http://schemas.microsoft.com/office/drawing/2010/main"/>
              </a:ext>
            </a:extLst>
          </a:blip>
          <a:stretch>
            <a:fillRect/>
          </a:stretch>
        </p:blipFill>
        <p:spPr>
          <a:xfrm>
            <a:off x="0" y="677335"/>
            <a:ext cx="4213925" cy="4165597"/>
          </a:xfrm>
          <a:prstGeom prst="rect">
            <a:avLst/>
          </a:prstGeom>
        </p:spPr>
      </p:pic>
      <p:sp>
        <p:nvSpPr>
          <p:cNvPr id="3" name="Content Placeholder 2"/>
          <p:cNvSpPr>
            <a:spLocks noGrp="1"/>
          </p:cNvSpPr>
          <p:nvPr>
            <p:ph sz="half" idx="1"/>
          </p:nvPr>
        </p:nvSpPr>
        <p:spPr>
          <a:xfrm>
            <a:off x="271002" y="1176369"/>
            <a:ext cx="3538848" cy="3421958"/>
          </a:xfrm>
        </p:spPr>
        <p:txBody>
          <a:bodyPr>
            <a:normAutofit fontScale="85000" lnSpcReduction="20000"/>
          </a:bodyPr>
          <a:lstStyle/>
          <a:p>
            <a:pPr marL="0" indent="0" algn="ctr">
              <a:spcBef>
                <a:spcPts val="300"/>
              </a:spcBef>
              <a:spcAft>
                <a:spcPts val="300"/>
              </a:spcAft>
              <a:buNone/>
            </a:pPr>
            <a:r>
              <a:rPr lang="en-AU" sz="2400" b="1" noProof="0">
                <a:solidFill>
                  <a:srgbClr val="175EAA"/>
                </a:solidFill>
                <a:latin typeface="Arial Narrow"/>
                <a:cs typeface="Arial Narrow"/>
              </a:rPr>
              <a:t>MAHI / ACTIVITY</a:t>
            </a:r>
          </a:p>
          <a:p>
            <a:pPr marL="0" indent="0" algn="ctr">
              <a:spcBef>
                <a:spcPts val="300"/>
              </a:spcBef>
              <a:spcAft>
                <a:spcPts val="300"/>
              </a:spcAft>
              <a:buNone/>
            </a:pPr>
            <a:r>
              <a:rPr lang="en-AU" sz="2100" noProof="0"/>
              <a:t>In small groups, create your own definition of </a:t>
            </a:r>
          </a:p>
          <a:p>
            <a:pPr marL="457200" indent="-457200" algn="ctr">
              <a:spcBef>
                <a:spcPts val="300"/>
              </a:spcBef>
              <a:spcAft>
                <a:spcPts val="300"/>
              </a:spcAft>
              <a:buAutoNum type="arabicParenBoth"/>
            </a:pPr>
            <a:r>
              <a:rPr lang="en-AU" sz="2100" noProof="0"/>
              <a:t>Sustainable fishing</a:t>
            </a:r>
          </a:p>
          <a:p>
            <a:pPr marL="457200" indent="-457200" algn="ctr">
              <a:spcBef>
                <a:spcPts val="300"/>
              </a:spcBef>
              <a:spcAft>
                <a:spcPts val="300"/>
              </a:spcAft>
              <a:buAutoNum type="arabicParenBoth"/>
            </a:pPr>
            <a:r>
              <a:rPr lang="en-AU" sz="2100" noProof="0"/>
              <a:t>Maximum sustainable yield</a:t>
            </a:r>
          </a:p>
          <a:p>
            <a:pPr marL="457200" indent="-457200" algn="ctr">
              <a:spcBef>
                <a:spcPts val="300"/>
              </a:spcBef>
              <a:spcAft>
                <a:spcPts val="300"/>
              </a:spcAft>
              <a:buAutoNum type="arabicParenBoth"/>
            </a:pPr>
            <a:r>
              <a:rPr lang="en-AU" sz="2100" noProof="0"/>
              <a:t>Unsustainable fishing</a:t>
            </a:r>
          </a:p>
          <a:p>
            <a:pPr marL="0" indent="0" algn="ctr">
              <a:spcBef>
                <a:spcPts val="300"/>
              </a:spcBef>
              <a:spcAft>
                <a:spcPts val="300"/>
              </a:spcAft>
              <a:buNone/>
            </a:pPr>
            <a:r>
              <a:rPr lang="en-AU" sz="2100" noProof="0"/>
              <a:t>Act </a:t>
            </a:r>
            <a:r>
              <a:rPr lang="en-AU" sz="2100"/>
              <a:t>it out! For one of your definitions create </a:t>
            </a:r>
            <a:r>
              <a:rPr lang="en-AU" sz="2100" noProof="0"/>
              <a:t>a 30 second skit showing the meaning of the term from the perspective of a fisher person!</a:t>
            </a:r>
          </a:p>
          <a:p>
            <a:pPr>
              <a:spcBef>
                <a:spcPts val="300"/>
              </a:spcBef>
              <a:spcAft>
                <a:spcPts val="300"/>
              </a:spcAft>
            </a:pPr>
            <a:endParaRPr lang="en-AU" noProof="0">
              <a:latin typeface="Arial"/>
              <a:cs typeface="Arial"/>
            </a:endParaRPr>
          </a:p>
        </p:txBody>
      </p:sp>
      <p:sp>
        <p:nvSpPr>
          <p:cNvPr id="4" name="TextBox 3"/>
          <p:cNvSpPr txBox="1"/>
          <p:nvPr/>
        </p:nvSpPr>
        <p:spPr>
          <a:xfrm rot="16200000">
            <a:off x="8107820" y="3576584"/>
            <a:ext cx="1735706" cy="307777"/>
          </a:xfrm>
          <a:prstGeom prst="rect">
            <a:avLst/>
          </a:prstGeom>
          <a:noFill/>
        </p:spPr>
        <p:txBody>
          <a:bodyPr wrap="square" rtlCol="0">
            <a:spAutoFit/>
          </a:bodyPr>
          <a:lstStyle/>
          <a:p>
            <a:r>
              <a:rPr lang="en-US" sz="1400"/>
              <a:t>Source: MSC.ORG</a:t>
            </a:r>
          </a:p>
        </p:txBody>
      </p:sp>
      <p:sp>
        <p:nvSpPr>
          <p:cNvPr id="9" name="Title 1"/>
          <p:cNvSpPr txBox="1">
            <a:spLocks/>
          </p:cNvSpPr>
          <p:nvPr/>
        </p:nvSpPr>
        <p:spPr>
          <a:xfrm>
            <a:off x="154437" y="-119079"/>
            <a:ext cx="787603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a:latin typeface="Arial Narrow"/>
                <a:cs typeface="Arial Narrow"/>
              </a:rPr>
              <a:t>R</a:t>
            </a:r>
            <a:r>
              <a:rPr lang="x-none" sz="3300">
                <a:latin typeface="Arial Narrow"/>
                <a:cs typeface="Arial Narrow"/>
              </a:rPr>
              <a:t>EV</a:t>
            </a:r>
            <a:r>
              <a:rPr lang="en-US" sz="3300">
                <a:latin typeface="Arial Narrow"/>
                <a:cs typeface="Arial Narrow"/>
              </a:rPr>
              <a:t>IE</a:t>
            </a:r>
            <a:r>
              <a:rPr lang="x-none" sz="3300">
                <a:latin typeface="Arial Narrow"/>
                <a:cs typeface="Arial Narrow"/>
              </a:rPr>
              <a:t>WING KEY CONCEPTS</a:t>
            </a:r>
            <a:endParaRPr lang="en-US" sz="3300">
              <a:latin typeface="Arial Narrow"/>
              <a:cs typeface="Arial Narrow"/>
            </a:endParaRPr>
          </a:p>
          <a:p>
            <a:r>
              <a:rPr lang="en-US" sz="2300">
                <a:latin typeface="Arial Narrow"/>
                <a:cs typeface="Arial Narrow"/>
              </a:rPr>
              <a:t>Focus Question: What have we learnt? </a:t>
            </a:r>
          </a:p>
        </p:txBody>
      </p:sp>
      <p:sp>
        <p:nvSpPr>
          <p:cNvPr id="10" name="Content Placeholder 2"/>
          <p:cNvSpPr txBox="1">
            <a:spLocks/>
          </p:cNvSpPr>
          <p:nvPr/>
        </p:nvSpPr>
        <p:spPr>
          <a:xfrm>
            <a:off x="4646861" y="3209664"/>
            <a:ext cx="3738975" cy="138866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132000"/>
              </a:lnSpc>
              <a:spcBef>
                <a:spcPts val="300"/>
              </a:spcBef>
              <a:spcAft>
                <a:spcPts val="300"/>
              </a:spcAft>
              <a:buFont typeface="Arial"/>
              <a:buNone/>
            </a:pPr>
            <a:r>
              <a:rPr lang="en-US" sz="2400" b="1">
                <a:solidFill>
                  <a:srgbClr val="175EAA"/>
                </a:solidFill>
                <a:latin typeface="Arial Narrow"/>
                <a:cs typeface="Arial Narrow"/>
              </a:rPr>
              <a:t>MAHI / ACTIVITY</a:t>
            </a:r>
          </a:p>
          <a:p>
            <a:pPr marL="0" indent="0" algn="ctr">
              <a:lnSpc>
                <a:spcPct val="132000"/>
              </a:lnSpc>
              <a:spcBef>
                <a:spcPts val="300"/>
              </a:spcBef>
              <a:spcAft>
                <a:spcPts val="300"/>
              </a:spcAft>
              <a:buFont typeface="Arial"/>
              <a:buNone/>
            </a:pPr>
            <a:r>
              <a:rPr lang="en-US" sz="2000">
                <a:latin typeface="Arial"/>
                <a:cs typeface="Arial"/>
              </a:rPr>
              <a:t>Complete the Science &amp; Sustainable Catch summary quiz on the following slides or play using </a:t>
            </a:r>
            <a:r>
              <a:rPr lang="en-US" sz="2000">
                <a:latin typeface="Arial"/>
                <a:cs typeface="Arial"/>
                <a:hlinkClick r:id="rId6"/>
              </a:rPr>
              <a:t>Kahoot</a:t>
            </a:r>
            <a:r>
              <a:rPr lang="en-US" sz="2000">
                <a:latin typeface="Arial"/>
                <a:cs typeface="Arial"/>
              </a:rPr>
              <a:t>!</a:t>
            </a:r>
          </a:p>
        </p:txBody>
      </p:sp>
      <p:pic>
        <p:nvPicPr>
          <p:cNvPr id="2" name="Picture 1" descr="Screenshot 2020-05-29 16.28.17.png">
            <a:hlinkClick r:id="rId7"/>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22298" y="1329555"/>
            <a:ext cx="3008174" cy="1880109"/>
          </a:xfrm>
          <a:prstGeom prst="rect">
            <a:avLst/>
          </a:prstGeom>
        </p:spPr>
      </p:pic>
    </p:spTree>
    <p:extLst>
      <p:ext uri="{BB962C8B-B14F-4D97-AF65-F5344CB8AC3E}">
        <p14:creationId xmlns:p14="http://schemas.microsoft.com/office/powerpoint/2010/main" val="12894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73200"/>
            <a:ext cx="8229600" cy="2962412"/>
          </a:xfrm>
        </p:spPr>
        <p:txBody>
          <a:bodyPr>
            <a:noAutofit/>
          </a:bodyPr>
          <a:lstStyle/>
          <a:p>
            <a:pPr marL="609600">
              <a:buAutoNum type="arabicPeriod"/>
            </a:pPr>
            <a:r>
              <a:rPr lang="en-US" sz="1800"/>
              <a:t>True or False - A sustainable catch is one that can carry on forever?</a:t>
            </a:r>
            <a:endParaRPr lang="en-US" sz="1200">
              <a:solidFill>
                <a:srgbClr val="FF0000"/>
              </a:solidFill>
            </a:endParaRPr>
          </a:p>
          <a:p>
            <a:pPr marL="266700" indent="0">
              <a:buNone/>
            </a:pPr>
            <a:endParaRPr lang="en-US" sz="500"/>
          </a:p>
          <a:p>
            <a:pPr marL="266700" indent="0">
              <a:buNone/>
            </a:pPr>
            <a:r>
              <a:rPr lang="en-US" sz="1800"/>
              <a:t>2. Which of the following is NOT a principle applied by Marine Stewardship Council when certifying sustainable fishery</a:t>
            </a:r>
          </a:p>
          <a:p>
            <a:pPr marL="1009650" lvl="1" indent="-342900"/>
            <a:r>
              <a:rPr lang="en-US" sz="1800"/>
              <a:t>Principle 1: Sustainability of the fish stock</a:t>
            </a:r>
          </a:p>
          <a:p>
            <a:pPr marL="1009650" lvl="1" indent="-342900"/>
            <a:r>
              <a:rPr lang="en-US" sz="1800"/>
              <a:t>Principle 2: Environmental Impacts</a:t>
            </a:r>
          </a:p>
          <a:p>
            <a:pPr marL="1009650" lvl="1" indent="-342900"/>
            <a:r>
              <a:rPr lang="en-US" sz="1800"/>
              <a:t>Principle 1: Economic viability assessment</a:t>
            </a:r>
          </a:p>
          <a:p>
            <a:pPr marL="1009650" lvl="1" indent="-342900"/>
            <a:r>
              <a:rPr lang="en-US" sz="1800"/>
              <a:t>Principle 3: Effective Management</a:t>
            </a:r>
          </a:p>
        </p:txBody>
      </p:sp>
      <p:sp>
        <p:nvSpPr>
          <p:cNvPr id="4" name="Title 3"/>
          <p:cNvSpPr>
            <a:spLocks noGrp="1"/>
          </p:cNvSpPr>
          <p:nvPr>
            <p:ph type="title"/>
          </p:nvPr>
        </p:nvSpPr>
        <p:spPr>
          <a:xfrm>
            <a:off x="457200" y="81211"/>
            <a:ext cx="8229600" cy="758428"/>
          </a:xfrm>
        </p:spPr>
        <p:txBody>
          <a:bodyPr>
            <a:normAutofit fontScale="90000"/>
          </a:bodyPr>
          <a:lstStyle/>
          <a:p>
            <a:r>
              <a:rPr lang="en-US"/>
              <a:t>R</a:t>
            </a:r>
            <a:r>
              <a:rPr lang="x-none"/>
              <a:t>EV</a:t>
            </a:r>
            <a:r>
              <a:rPr lang="en-US"/>
              <a:t>IE</a:t>
            </a:r>
            <a:r>
              <a:rPr lang="x-none"/>
              <a:t>WING KEY CONCEPTS </a:t>
            </a:r>
            <a:r>
              <a:rPr lang="mr-IN"/>
              <a:t>–</a:t>
            </a:r>
            <a:r>
              <a:rPr lang="x-none"/>
              <a:t> QUIZ</a:t>
            </a:r>
            <a:r>
              <a:rPr lang="en-US" sz="4800"/>
              <a:t> </a:t>
            </a:r>
            <a:endParaRPr lang="en-US"/>
          </a:p>
        </p:txBody>
      </p:sp>
      <p:pic>
        <p:nvPicPr>
          <p:cNvPr id="3" name="Picture 2"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54240" y="3758009"/>
            <a:ext cx="1771227" cy="842099"/>
          </a:xfrm>
          <a:prstGeom prst="rect">
            <a:avLst/>
          </a:prstGeom>
        </p:spPr>
      </p:pic>
    </p:spTree>
    <p:extLst>
      <p:ext uri="{BB962C8B-B14F-4D97-AF65-F5344CB8AC3E}">
        <p14:creationId xmlns:p14="http://schemas.microsoft.com/office/powerpoint/2010/main" val="210147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dissolve">
                                      <p:cBhvr>
                                        <p:cTn id="15" dur="500"/>
                                        <p:tgtEl>
                                          <p:spTgt spid="2">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dissolve">
                                      <p:cBhvr>
                                        <p:cTn id="18" dur="500"/>
                                        <p:tgtEl>
                                          <p:spTgt spid="2">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dissolve">
                                      <p:cBhvr>
                                        <p:cTn id="21" dur="500"/>
                                        <p:tgtEl>
                                          <p:spTgt spid="2">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ssolv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17603"/>
            <a:ext cx="8229600" cy="3240209"/>
          </a:xfrm>
        </p:spPr>
        <p:txBody>
          <a:bodyPr>
            <a:noAutofit/>
          </a:bodyPr>
          <a:lstStyle/>
          <a:p>
            <a:pPr marL="266700" indent="0">
              <a:buNone/>
            </a:pPr>
            <a:r>
              <a:rPr lang="en-US" sz="1800"/>
              <a:t>3. Which of the following is LEAST useful to the MSC under Principle 1 to tell if a fish CATCH is sustainable?</a:t>
            </a:r>
          </a:p>
          <a:p>
            <a:pPr marL="914400" lvl="1" indent="-247650">
              <a:buFont typeface="+mj-lt"/>
              <a:buAutoNum type="arabicPeriod"/>
            </a:pPr>
            <a:r>
              <a:rPr lang="en-US" sz="1400"/>
              <a:t>Knowing the size of the fish stock / population</a:t>
            </a:r>
          </a:p>
          <a:p>
            <a:pPr marL="914400" lvl="1" indent="-247650">
              <a:buFont typeface="+mj-lt"/>
              <a:buAutoNum type="arabicPeriod"/>
            </a:pPr>
            <a:r>
              <a:rPr lang="en-US" sz="1400"/>
              <a:t>Scientists calculations  on the health of the  fish stocks</a:t>
            </a:r>
          </a:p>
          <a:p>
            <a:pPr marL="914400" lvl="1" indent="-247650">
              <a:buFont typeface="+mj-lt"/>
              <a:buAutoNum type="arabicPeriod"/>
            </a:pPr>
            <a:r>
              <a:rPr lang="en-US" sz="1400"/>
              <a:t>Knowing what fish stock a fish has come from</a:t>
            </a:r>
          </a:p>
          <a:p>
            <a:pPr marL="914400" lvl="1" indent="-247650">
              <a:buFont typeface="+mj-lt"/>
              <a:buAutoNum type="arabicPeriod"/>
            </a:pPr>
            <a:r>
              <a:rPr lang="en-US" sz="1400">
                <a:solidFill>
                  <a:srgbClr val="000000"/>
                </a:solidFill>
              </a:rPr>
              <a:t>Knowing what other fish the boat caught</a:t>
            </a:r>
          </a:p>
          <a:p>
            <a:pPr marL="914400" lvl="1" indent="-247650">
              <a:buFont typeface="+mj-lt"/>
              <a:buAutoNum type="arabicPeriod"/>
            </a:pPr>
            <a:endParaRPr lang="en-US" sz="500"/>
          </a:p>
          <a:p>
            <a:pPr marL="266700" indent="0">
              <a:buNone/>
            </a:pPr>
            <a:r>
              <a:rPr lang="en-US" sz="1800"/>
              <a:t>4. True or False - Sustainable fishing means making sure fish populations don’t drop below levels where they can reproduce themselves</a:t>
            </a:r>
            <a:endParaRPr lang="en-US" sz="1800">
              <a:solidFill>
                <a:srgbClr val="000000"/>
              </a:solidFill>
            </a:endParaRPr>
          </a:p>
          <a:p>
            <a:pPr marL="266700" indent="0">
              <a:buNone/>
            </a:pPr>
            <a:endParaRPr lang="en-US" sz="500">
              <a:solidFill>
                <a:srgbClr val="000000"/>
              </a:solidFill>
            </a:endParaRPr>
          </a:p>
          <a:p>
            <a:pPr marL="266700" indent="0">
              <a:buNone/>
            </a:pPr>
            <a:r>
              <a:rPr lang="en-US" sz="1800">
                <a:solidFill>
                  <a:srgbClr val="000000"/>
                </a:solidFill>
              </a:rPr>
              <a:t>5. True or False - Fisheries work with scientists to understand how the fish and shellfish population grows and shrinks over time</a:t>
            </a:r>
          </a:p>
        </p:txBody>
      </p:sp>
      <p:sp>
        <p:nvSpPr>
          <p:cNvPr id="4" name="Title 3"/>
          <p:cNvSpPr>
            <a:spLocks noGrp="1"/>
          </p:cNvSpPr>
          <p:nvPr>
            <p:ph type="title"/>
          </p:nvPr>
        </p:nvSpPr>
        <p:spPr>
          <a:xfrm>
            <a:off x="457200" y="81211"/>
            <a:ext cx="8229600" cy="758428"/>
          </a:xfrm>
        </p:spPr>
        <p:txBody>
          <a:bodyPr>
            <a:normAutofit/>
          </a:bodyPr>
          <a:lstStyle/>
          <a:p>
            <a:r>
              <a:rPr lang="en-US"/>
              <a:t>R</a:t>
            </a:r>
            <a:r>
              <a:rPr lang="x-none"/>
              <a:t>EV</a:t>
            </a:r>
            <a:r>
              <a:rPr lang="en-US"/>
              <a:t>IE</a:t>
            </a:r>
            <a:r>
              <a:rPr lang="x-none"/>
              <a:t>WING KEY CONCEPTS </a:t>
            </a:r>
            <a:r>
              <a:rPr lang="mr-IN"/>
              <a:t>–</a:t>
            </a:r>
            <a:r>
              <a:rPr lang="x-none"/>
              <a:t> QUIZ</a:t>
            </a:r>
            <a:endParaRPr lang="en-US"/>
          </a:p>
        </p:txBody>
      </p:sp>
      <p:pic>
        <p:nvPicPr>
          <p:cNvPr id="3" name="Picture 2" descr="Blue_Jelly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421359">
            <a:off x="8093161" y="1594441"/>
            <a:ext cx="688857" cy="1562436"/>
          </a:xfrm>
          <a:prstGeom prst="rect">
            <a:avLst/>
          </a:prstGeom>
        </p:spPr>
      </p:pic>
    </p:spTree>
    <p:extLst>
      <p:ext uri="{BB962C8B-B14F-4D97-AF65-F5344CB8AC3E}">
        <p14:creationId xmlns:p14="http://schemas.microsoft.com/office/powerpoint/2010/main" val="12473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ssolv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dissolve">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95403"/>
            <a:ext cx="8229600" cy="3240209"/>
          </a:xfrm>
        </p:spPr>
        <p:txBody>
          <a:bodyPr>
            <a:noAutofit/>
          </a:bodyPr>
          <a:lstStyle/>
          <a:p>
            <a:pPr marL="266700" indent="0">
              <a:buNone/>
            </a:pPr>
            <a:r>
              <a:rPr lang="en-US" sz="1800"/>
              <a:t>6. True or False - How a fish population grows &amp; shrinks over time is controlled by births, migrations in &amp; out of the fishery, and deaths </a:t>
            </a:r>
            <a:r>
              <a:rPr lang="en-US" sz="1800" kern="1200">
                <a:solidFill>
                  <a:schemeClr val="tx1"/>
                </a:solidFill>
                <a:effectLst/>
              </a:rPr>
              <a:t>(including</a:t>
            </a:r>
            <a:r>
              <a:rPr lang="en-US" sz="1800" kern="1200" baseline="0">
                <a:solidFill>
                  <a:schemeClr val="tx1"/>
                </a:solidFill>
                <a:effectLst/>
              </a:rPr>
              <a:t> fish caught)</a:t>
            </a:r>
            <a:r>
              <a:rPr lang="en-US" sz="1800" kern="1200">
                <a:solidFill>
                  <a:schemeClr val="tx1"/>
                </a:solidFill>
                <a:effectLst/>
              </a:rPr>
              <a:t> </a:t>
            </a:r>
            <a:endParaRPr lang="en-US" sz="1800"/>
          </a:p>
          <a:p>
            <a:pPr marL="266700" indent="0">
              <a:buNone/>
            </a:pPr>
            <a:endParaRPr lang="en-US" sz="500"/>
          </a:p>
          <a:p>
            <a:pPr marL="266700" indent="0">
              <a:buNone/>
            </a:pPr>
            <a:r>
              <a:rPr lang="en-US" sz="1800"/>
              <a:t>7. Which of the following is NOT true of sustainable yield for a fishery?</a:t>
            </a:r>
          </a:p>
          <a:p>
            <a:pPr marL="1009650" lvl="1">
              <a:buFont typeface="+mj-lt"/>
              <a:buAutoNum type="arabicPeriod"/>
            </a:pPr>
            <a:r>
              <a:rPr lang="en-US" sz="1400"/>
              <a:t>Sustainable yield is a scientific calculation</a:t>
            </a:r>
          </a:p>
          <a:p>
            <a:pPr marL="1009650" lvl="1">
              <a:buFont typeface="+mj-lt"/>
              <a:buAutoNum type="arabicPeriod"/>
            </a:pPr>
            <a:r>
              <a:rPr lang="en-US" sz="1400"/>
              <a:t>Sustainable yield shows how much fish can be caught without overfishing</a:t>
            </a:r>
          </a:p>
          <a:p>
            <a:pPr marL="1009650" lvl="1">
              <a:buFont typeface="+mj-lt"/>
              <a:buAutoNum type="arabicPeriod"/>
            </a:pPr>
            <a:r>
              <a:rPr lang="en-US" sz="1400">
                <a:solidFill>
                  <a:srgbClr val="000000"/>
                </a:solidFill>
              </a:rPr>
              <a:t>Sustainable yields are set to enable high catches &amp; declining fish stocks</a:t>
            </a:r>
          </a:p>
          <a:p>
            <a:pPr marL="1009650" lvl="1">
              <a:buFont typeface="+mj-lt"/>
              <a:buAutoNum type="arabicPeriod"/>
            </a:pPr>
            <a:r>
              <a:rPr lang="en-US" sz="1400"/>
              <a:t>Sustainable yields aim to prevent overfishing &amp; decline of fish stocks</a:t>
            </a:r>
          </a:p>
          <a:p>
            <a:pPr marL="1009650" lvl="1">
              <a:buFont typeface="+mj-lt"/>
              <a:buAutoNum type="arabicPeriod"/>
            </a:pPr>
            <a:endParaRPr lang="en-US" sz="500"/>
          </a:p>
          <a:p>
            <a:pPr marL="266700" indent="0">
              <a:buNone/>
            </a:pPr>
            <a:r>
              <a:rPr lang="en-US" sz="1800"/>
              <a:t>8.True or False - Population biomass is the total weight of fish in the population</a:t>
            </a:r>
          </a:p>
        </p:txBody>
      </p:sp>
      <p:sp>
        <p:nvSpPr>
          <p:cNvPr id="4" name="Title 3"/>
          <p:cNvSpPr>
            <a:spLocks noGrp="1"/>
          </p:cNvSpPr>
          <p:nvPr>
            <p:ph type="title"/>
          </p:nvPr>
        </p:nvSpPr>
        <p:spPr>
          <a:xfrm>
            <a:off x="457200" y="81211"/>
            <a:ext cx="8229600" cy="758428"/>
          </a:xfrm>
        </p:spPr>
        <p:txBody>
          <a:bodyPr>
            <a:normAutofit/>
          </a:bodyPr>
          <a:lstStyle/>
          <a:p>
            <a:r>
              <a:rPr lang="en-US"/>
              <a:t>R</a:t>
            </a:r>
            <a:r>
              <a:rPr lang="x-none"/>
              <a:t>EV</a:t>
            </a:r>
            <a:r>
              <a:rPr lang="en-US"/>
              <a:t>IE</a:t>
            </a:r>
            <a:r>
              <a:rPr lang="x-none"/>
              <a:t>WING KEY CONCEPTS </a:t>
            </a:r>
            <a:r>
              <a:rPr lang="mr-IN"/>
              <a:t>–</a:t>
            </a:r>
            <a:r>
              <a:rPr lang="x-none"/>
              <a:t> QUIZ </a:t>
            </a:r>
            <a:endParaRPr lang="en-US"/>
          </a:p>
        </p:txBody>
      </p:sp>
      <p:pic>
        <p:nvPicPr>
          <p:cNvPr id="3" name="Picture 2" descr="Blue_Edible Crab.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9921211">
            <a:off x="7687732" y="3623966"/>
            <a:ext cx="1167215" cy="942276"/>
          </a:xfrm>
          <a:prstGeom prst="rect">
            <a:avLst/>
          </a:prstGeom>
        </p:spPr>
      </p:pic>
    </p:spTree>
    <p:extLst>
      <p:ext uri="{BB962C8B-B14F-4D97-AF65-F5344CB8AC3E}">
        <p14:creationId xmlns:p14="http://schemas.microsoft.com/office/powerpoint/2010/main" val="8825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dissolve">
                                      <p:cBhvr>
                                        <p:cTn id="15" dur="500"/>
                                        <p:tgtEl>
                                          <p:spTgt spid="2">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dissolve">
                                      <p:cBhvr>
                                        <p:cTn id="18" dur="500"/>
                                        <p:tgtEl>
                                          <p:spTgt spid="2">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dissolve">
                                      <p:cBhvr>
                                        <p:cTn id="21" dur="500"/>
                                        <p:tgtEl>
                                          <p:spTgt spid="2">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ssolv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dissolve">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95403"/>
            <a:ext cx="8229600" cy="3240209"/>
          </a:xfrm>
        </p:spPr>
        <p:txBody>
          <a:bodyPr>
            <a:noAutofit/>
          </a:bodyPr>
          <a:lstStyle/>
          <a:p>
            <a:pPr marL="266700" indent="0">
              <a:buNone/>
            </a:pPr>
            <a:r>
              <a:rPr lang="en-US" sz="1800"/>
              <a:t>9. In fishing, size does matter! Which of the following is NOT true?</a:t>
            </a:r>
          </a:p>
          <a:p>
            <a:pPr marL="1009650" lvl="1" indent="-342900">
              <a:buFont typeface="+mj-lt"/>
              <a:buAutoNum type="arabicPeriod"/>
            </a:pPr>
            <a:r>
              <a:rPr lang="en-US" sz="1400"/>
              <a:t>Healthy fish stocks need  large, mature fish (the ‘</a:t>
            </a:r>
            <a:r>
              <a:rPr lang="en-US" sz="1400" err="1"/>
              <a:t>spawners</a:t>
            </a:r>
            <a:r>
              <a:rPr lang="en-US" sz="1400"/>
              <a:t>’)</a:t>
            </a:r>
          </a:p>
          <a:p>
            <a:pPr marL="1009650" lvl="1" indent="-342900">
              <a:buFont typeface="+mj-lt"/>
              <a:buAutoNum type="arabicPeriod"/>
            </a:pPr>
            <a:r>
              <a:rPr lang="en-US" sz="1400">
                <a:solidFill>
                  <a:srgbClr val="000000"/>
                </a:solidFill>
              </a:rPr>
              <a:t>A fished population of fish is always healthy even with no big fish present</a:t>
            </a:r>
          </a:p>
          <a:p>
            <a:pPr marL="1009650" lvl="1" indent="-342900">
              <a:buFont typeface="+mj-lt"/>
              <a:buAutoNum type="arabicPeriod"/>
            </a:pPr>
            <a:r>
              <a:rPr lang="en-US" sz="1400"/>
              <a:t>Without big fish reproduction slows and fish stocks decline</a:t>
            </a:r>
          </a:p>
          <a:p>
            <a:pPr marL="1009650" lvl="1" indent="-342900">
              <a:buFont typeface="+mj-lt"/>
              <a:buAutoNum type="arabicPeriod"/>
            </a:pPr>
            <a:r>
              <a:rPr lang="en-US" sz="1400"/>
              <a:t>Not enough large mature fish means there will be less young healthy fish</a:t>
            </a:r>
          </a:p>
          <a:p>
            <a:pPr marL="666750" lvl="1" indent="0">
              <a:buNone/>
            </a:pPr>
            <a:endParaRPr lang="en-US" sz="500"/>
          </a:p>
          <a:p>
            <a:pPr marL="266700" indent="0">
              <a:buNone/>
            </a:pPr>
            <a:r>
              <a:rPr lang="en-US" sz="1800"/>
              <a:t>10. Which of the following is not true of commercial fishing in Aotearoa NZ?</a:t>
            </a:r>
          </a:p>
          <a:p>
            <a:pPr marL="990600">
              <a:buFont typeface="+mj-lt"/>
              <a:buAutoNum type="arabicPeriod"/>
            </a:pPr>
            <a:r>
              <a:rPr lang="en-US" sz="1400"/>
              <a:t>Commercial fisheries are managed under the QMS (Quota Management System)</a:t>
            </a:r>
          </a:p>
          <a:p>
            <a:pPr marL="990600">
              <a:buFont typeface="+mj-lt"/>
              <a:buAutoNum type="arabicPeriod"/>
            </a:pPr>
            <a:r>
              <a:rPr lang="en-US" sz="1400">
                <a:solidFill>
                  <a:srgbClr val="000000"/>
                </a:solidFill>
              </a:rPr>
              <a:t>There are no limits to the number of fish that can be caught</a:t>
            </a:r>
          </a:p>
          <a:p>
            <a:pPr marL="990600">
              <a:buFont typeface="+mj-lt"/>
              <a:buAutoNum type="arabicPeriod"/>
            </a:pPr>
            <a:r>
              <a:rPr lang="en-US" sz="1400"/>
              <a:t>Scientists use info from commercial fishers to work out fishery size</a:t>
            </a:r>
          </a:p>
          <a:p>
            <a:pPr marL="990600">
              <a:buFont typeface="+mj-lt"/>
              <a:buAutoNum type="arabicPeriod"/>
            </a:pPr>
            <a:r>
              <a:rPr lang="en-US" sz="1400"/>
              <a:t>Commercial fishers must report their catches</a:t>
            </a:r>
          </a:p>
        </p:txBody>
      </p:sp>
      <p:sp>
        <p:nvSpPr>
          <p:cNvPr id="4" name="Title 3"/>
          <p:cNvSpPr>
            <a:spLocks noGrp="1"/>
          </p:cNvSpPr>
          <p:nvPr>
            <p:ph type="title"/>
          </p:nvPr>
        </p:nvSpPr>
        <p:spPr>
          <a:xfrm>
            <a:off x="457200" y="81211"/>
            <a:ext cx="8229600" cy="758428"/>
          </a:xfrm>
        </p:spPr>
        <p:txBody>
          <a:bodyPr>
            <a:normAutofit/>
          </a:bodyPr>
          <a:lstStyle/>
          <a:p>
            <a:r>
              <a:rPr lang="en-US"/>
              <a:t>R</a:t>
            </a:r>
            <a:r>
              <a:rPr lang="x-none"/>
              <a:t>EV</a:t>
            </a:r>
            <a:r>
              <a:rPr lang="en-US"/>
              <a:t>IE</a:t>
            </a:r>
            <a:r>
              <a:rPr lang="x-none"/>
              <a:t>WING KEY CONCEPTS </a:t>
            </a:r>
            <a:r>
              <a:rPr lang="mr-IN"/>
              <a:t>–</a:t>
            </a:r>
            <a:r>
              <a:rPr lang="x-none"/>
              <a:t> QUIZ </a:t>
            </a:r>
            <a:endParaRPr lang="en-US"/>
          </a:p>
        </p:txBody>
      </p:sp>
      <p:pic>
        <p:nvPicPr>
          <p:cNvPr id="3" name="Picture 2"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97134" y="3538628"/>
            <a:ext cx="1447800" cy="1233455"/>
          </a:xfrm>
          <a:prstGeom prst="rect">
            <a:avLst/>
          </a:prstGeom>
        </p:spPr>
      </p:pic>
      <p:pic>
        <p:nvPicPr>
          <p:cNvPr id="5" name="Picture 4"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3331" y="3924269"/>
            <a:ext cx="1041400" cy="887222"/>
          </a:xfrm>
          <a:prstGeom prst="rect">
            <a:avLst/>
          </a:prstGeom>
        </p:spPr>
      </p:pic>
      <p:pic>
        <p:nvPicPr>
          <p:cNvPr id="6" name="Picture 5" descr="Blue_Butterfly fish.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07867" y="3488266"/>
            <a:ext cx="862517" cy="734822"/>
          </a:xfrm>
          <a:prstGeom prst="rect">
            <a:avLst/>
          </a:prstGeom>
        </p:spPr>
      </p:pic>
    </p:spTree>
    <p:extLst>
      <p:ext uri="{BB962C8B-B14F-4D97-AF65-F5344CB8AC3E}">
        <p14:creationId xmlns:p14="http://schemas.microsoft.com/office/powerpoint/2010/main" val="19144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ssolv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dissolv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dissolve">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dissolve">
                                      <p:cBhvr>
                                        <p:cTn id="39" dur="500"/>
                                        <p:tgtEl>
                                          <p:spTgt spid="2">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dissolve">
                                      <p:cBhvr>
                                        <p:cTn id="4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057" y="99898"/>
            <a:ext cx="8229600" cy="758428"/>
          </a:xfrm>
        </p:spPr>
        <p:txBody>
          <a:bodyPr>
            <a:normAutofit/>
          </a:bodyPr>
          <a:lstStyle/>
          <a:p>
            <a:r>
              <a:rPr lang="en-AU" sz="3200" noProof="0"/>
              <a:t>HELPFUL STUFF FOR TEACHERS </a:t>
            </a:r>
          </a:p>
        </p:txBody>
      </p:sp>
      <p:pic>
        <p:nvPicPr>
          <p:cNvPr id="10" name="Picture 9" descr="Blue_Bubbl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977221"/>
            <a:ext cx="1031666" cy="2663994"/>
          </a:xfrm>
          <a:prstGeom prst="rect">
            <a:avLst/>
          </a:prstGeom>
        </p:spPr>
      </p:pic>
      <p:pic>
        <p:nvPicPr>
          <p:cNvPr id="14" name="Picture 13"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412763" flipH="1">
            <a:off x="7202994" y="3356285"/>
            <a:ext cx="1982126" cy="1726951"/>
          </a:xfrm>
          <a:prstGeom prst="rect">
            <a:avLst/>
          </a:prstGeom>
        </p:spPr>
      </p:pic>
      <p:pic>
        <p:nvPicPr>
          <p:cNvPr id="15" name="Picture 14" descr="Blue_Splash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3366970" flipH="1">
            <a:off x="8429238" y="3321735"/>
            <a:ext cx="845862" cy="792480"/>
          </a:xfrm>
          <a:prstGeom prst="rect">
            <a:avLst/>
          </a:prstGeom>
        </p:spPr>
      </p:pic>
      <p:pic>
        <p:nvPicPr>
          <p:cNvPr id="16" name="Picture 15" descr="Blue_Heart.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19356069">
            <a:off x="8321841" y="1053729"/>
            <a:ext cx="889886" cy="728089"/>
          </a:xfrm>
          <a:prstGeom prst="rect">
            <a:avLst/>
          </a:prstGeom>
        </p:spPr>
      </p:pic>
      <p:sp>
        <p:nvSpPr>
          <p:cNvPr id="17" name="Rectangular Callout 16"/>
          <p:cNvSpPr/>
          <p:nvPr/>
        </p:nvSpPr>
        <p:spPr>
          <a:xfrm>
            <a:off x="7007652" y="1015977"/>
            <a:ext cx="1215160" cy="2281156"/>
          </a:xfrm>
          <a:prstGeom prst="wedgeRectCallout">
            <a:avLst>
              <a:gd name="adj1" fmla="val -34570"/>
              <a:gd name="adj2" fmla="val 9656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a:solidFill>
                  <a:srgbClr val="175EAA"/>
                </a:solidFill>
                <a:latin typeface="Arial Narrow"/>
                <a:cs typeface="Arial Narrow"/>
              </a:rPr>
              <a:t>Welcome to the third topic in OUR STORY!</a:t>
            </a:r>
          </a:p>
        </p:txBody>
      </p:sp>
      <p:pic>
        <p:nvPicPr>
          <p:cNvPr id="18" name="Picture 17" descr="Blue_Arrow2.png"/>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flipV="1">
            <a:off x="6220371" y="1056707"/>
            <a:ext cx="1126304" cy="722133"/>
          </a:xfrm>
          <a:prstGeom prst="rect">
            <a:avLst/>
          </a:prstGeom>
        </p:spPr>
      </p:pic>
      <p:pic>
        <p:nvPicPr>
          <p:cNvPr id="19" name="Picture 18" descr="White_Heart.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65067">
            <a:off x="198522" y="160378"/>
            <a:ext cx="808858" cy="661793"/>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2B896FE0-E835-1507-D50B-DFF9CA18DB72}"/>
              </a:ext>
            </a:extLst>
          </p:cNvPr>
          <p:cNvPicPr>
            <a:picLocks noChangeAspect="1"/>
          </p:cNvPicPr>
          <p:nvPr/>
        </p:nvPicPr>
        <p:blipFill>
          <a:blip r:embed="rId9"/>
          <a:stretch>
            <a:fillRect/>
          </a:stretch>
        </p:blipFill>
        <p:spPr>
          <a:xfrm>
            <a:off x="921188" y="1015977"/>
            <a:ext cx="5426162" cy="3625238"/>
          </a:xfrm>
          <a:prstGeom prst="rect">
            <a:avLst/>
          </a:prstGeom>
        </p:spPr>
      </p:pic>
    </p:spTree>
    <p:extLst>
      <p:ext uri="{BB962C8B-B14F-4D97-AF65-F5344CB8AC3E}">
        <p14:creationId xmlns:p14="http://schemas.microsoft.com/office/powerpoint/2010/main" val="2846335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95403"/>
            <a:ext cx="8229600" cy="3240209"/>
          </a:xfrm>
        </p:spPr>
        <p:txBody>
          <a:bodyPr>
            <a:noAutofit/>
          </a:bodyPr>
          <a:lstStyle/>
          <a:p>
            <a:pPr marL="266700" indent="0">
              <a:buNone/>
            </a:pPr>
            <a:endParaRPr lang="en-US" sz="1800"/>
          </a:p>
          <a:p>
            <a:pPr marL="266700" indent="0">
              <a:buNone/>
            </a:pPr>
            <a:endParaRPr lang="en-US" sz="500"/>
          </a:p>
          <a:p>
            <a:pPr marL="266700" indent="0">
              <a:buNone/>
            </a:pPr>
            <a:r>
              <a:rPr lang="en-US" sz="1800"/>
              <a:t>11. True or False - The number of fish in a population is also known as '</a:t>
            </a:r>
            <a:r>
              <a:rPr lang="en-US" sz="1800">
                <a:solidFill>
                  <a:srgbClr val="000000"/>
                </a:solidFill>
              </a:rPr>
              <a:t>abundance’</a:t>
            </a:r>
          </a:p>
          <a:p>
            <a:pPr marL="266700" indent="0">
              <a:buNone/>
            </a:pPr>
            <a:endParaRPr lang="en-US" sz="500">
              <a:solidFill>
                <a:srgbClr val="000000"/>
              </a:solidFill>
            </a:endParaRPr>
          </a:p>
          <a:p>
            <a:pPr marL="266700" indent="0">
              <a:buNone/>
            </a:pPr>
            <a:r>
              <a:rPr lang="en-US" sz="1800">
                <a:solidFill>
                  <a:srgbClr val="000000"/>
                </a:solidFill>
              </a:rPr>
              <a:t>12. Which of the following can be a type of impact arising from the decline of a fish stock?</a:t>
            </a:r>
          </a:p>
          <a:p>
            <a:pPr lvl="1">
              <a:buFont typeface="+mj-lt"/>
              <a:buAutoNum type="arabicPeriod"/>
            </a:pPr>
            <a:r>
              <a:rPr lang="en-US" sz="1400">
                <a:solidFill>
                  <a:srgbClr val="000000"/>
                </a:solidFill>
              </a:rPr>
              <a:t>Environmental impacts</a:t>
            </a:r>
          </a:p>
          <a:p>
            <a:pPr lvl="1">
              <a:buFont typeface="+mj-lt"/>
              <a:buAutoNum type="arabicPeriod"/>
            </a:pPr>
            <a:r>
              <a:rPr lang="en-US" sz="1400">
                <a:solidFill>
                  <a:srgbClr val="000000"/>
                </a:solidFill>
              </a:rPr>
              <a:t>Social &amp; cultural impacts</a:t>
            </a:r>
          </a:p>
          <a:p>
            <a:pPr lvl="1">
              <a:buFont typeface="+mj-lt"/>
              <a:buAutoNum type="arabicPeriod"/>
            </a:pPr>
            <a:r>
              <a:rPr lang="en-US" sz="1400">
                <a:solidFill>
                  <a:srgbClr val="000000"/>
                </a:solidFill>
              </a:rPr>
              <a:t>Economic impacts</a:t>
            </a:r>
          </a:p>
        </p:txBody>
      </p:sp>
      <p:sp>
        <p:nvSpPr>
          <p:cNvPr id="4" name="Title 3"/>
          <p:cNvSpPr>
            <a:spLocks noGrp="1"/>
          </p:cNvSpPr>
          <p:nvPr>
            <p:ph type="title"/>
          </p:nvPr>
        </p:nvSpPr>
        <p:spPr>
          <a:xfrm>
            <a:off x="457200" y="81211"/>
            <a:ext cx="8229600" cy="758428"/>
          </a:xfrm>
        </p:spPr>
        <p:txBody>
          <a:bodyPr>
            <a:normAutofit/>
          </a:bodyPr>
          <a:lstStyle/>
          <a:p>
            <a:r>
              <a:rPr lang="en-US"/>
              <a:t>R</a:t>
            </a:r>
            <a:r>
              <a:rPr lang="x-none"/>
              <a:t>EV</a:t>
            </a:r>
            <a:r>
              <a:rPr lang="en-US"/>
              <a:t>IE</a:t>
            </a:r>
            <a:r>
              <a:rPr lang="x-none"/>
              <a:t>WING KEY CONCEPTS </a:t>
            </a:r>
            <a:r>
              <a:rPr lang="mr-IN"/>
              <a:t>–</a:t>
            </a:r>
            <a:r>
              <a:rPr lang="x-none"/>
              <a:t> QUIZ </a:t>
            </a:r>
            <a:endParaRPr lang="en-US"/>
          </a:p>
        </p:txBody>
      </p:sp>
      <p:pic>
        <p:nvPicPr>
          <p:cNvPr id="8" name="Picture 7" descr="Blue_Seahors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8043" y="3281852"/>
            <a:ext cx="1315720" cy="1293361"/>
          </a:xfrm>
          <a:prstGeom prst="rect">
            <a:avLst/>
          </a:prstGeom>
        </p:spPr>
      </p:pic>
      <p:pic>
        <p:nvPicPr>
          <p:cNvPr id="9" name="Picture 8" descr="Blue_Seahors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477924" flipH="1">
            <a:off x="7912274" y="3211453"/>
            <a:ext cx="1026709" cy="779351"/>
          </a:xfrm>
          <a:prstGeom prst="rect">
            <a:avLst/>
          </a:prstGeom>
        </p:spPr>
      </p:pic>
    </p:spTree>
    <p:extLst>
      <p:ext uri="{BB962C8B-B14F-4D97-AF65-F5344CB8AC3E}">
        <p14:creationId xmlns:p14="http://schemas.microsoft.com/office/powerpoint/2010/main" val="110784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dissolve">
                                      <p:cBhvr>
                                        <p:cTn id="15" dur="500"/>
                                        <p:tgtEl>
                                          <p:spTgt spid="2">
                                            <p:txEl>
                                              <p:pRg st="5" end="5"/>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dissolve">
                                      <p:cBhvr>
                                        <p:cTn id="18" dur="500"/>
                                        <p:tgtEl>
                                          <p:spTgt spid="2">
                                            <p:txEl>
                                              <p:pRg st="6" end="6"/>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dissolve">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95403"/>
            <a:ext cx="8229600" cy="3240209"/>
          </a:xfrm>
        </p:spPr>
        <p:txBody>
          <a:bodyPr>
            <a:noAutofit/>
          </a:bodyPr>
          <a:lstStyle/>
          <a:p>
            <a:pPr marL="266700" indent="0">
              <a:buNone/>
            </a:pPr>
            <a:r>
              <a:rPr lang="en-US" sz="1800"/>
              <a:t>1. True or False - A sustainable catch is one that can carry on forever?</a:t>
            </a:r>
          </a:p>
          <a:p>
            <a:pPr marL="266700" indent="0">
              <a:buNone/>
            </a:pPr>
            <a:r>
              <a:rPr lang="en-US" sz="1800">
                <a:solidFill>
                  <a:srgbClr val="FF0000"/>
                </a:solidFill>
              </a:rPr>
              <a:t>TRUE</a:t>
            </a:r>
          </a:p>
          <a:p>
            <a:pPr marL="266700" indent="0">
              <a:buNone/>
            </a:pPr>
            <a:endParaRPr lang="en-US" sz="500"/>
          </a:p>
          <a:p>
            <a:pPr marL="266700" indent="0">
              <a:buNone/>
            </a:pPr>
            <a:r>
              <a:rPr lang="en-US" sz="1800"/>
              <a:t>2. Which of the following is NOT a principle applied by Marine Stewardship Council when certifying sustainable fishery</a:t>
            </a:r>
          </a:p>
          <a:p>
            <a:pPr marL="1009650" lvl="1" indent="-342900"/>
            <a:r>
              <a:rPr lang="en-US" sz="1800"/>
              <a:t>Principle 1: Sustainability of the fish stock</a:t>
            </a:r>
          </a:p>
          <a:p>
            <a:pPr marL="1009650" lvl="1" indent="-342900"/>
            <a:r>
              <a:rPr lang="en-US" sz="1800"/>
              <a:t>Principle 2: Environmental Impacts</a:t>
            </a:r>
          </a:p>
          <a:p>
            <a:pPr marL="1009650" lvl="1" indent="-342900"/>
            <a:r>
              <a:rPr lang="en-US" sz="1800">
                <a:solidFill>
                  <a:srgbClr val="FF0000"/>
                </a:solidFill>
              </a:rPr>
              <a:t>Principle 1: Economic viability assessment</a:t>
            </a:r>
          </a:p>
          <a:p>
            <a:pPr marL="1009650" lvl="1" indent="-342900"/>
            <a:r>
              <a:rPr lang="en-US" sz="1800"/>
              <a:t>Principle 3: Effective Management</a:t>
            </a:r>
          </a:p>
        </p:txBody>
      </p:sp>
      <p:sp>
        <p:nvSpPr>
          <p:cNvPr id="4" name="Title 3"/>
          <p:cNvSpPr>
            <a:spLocks noGrp="1"/>
          </p:cNvSpPr>
          <p:nvPr>
            <p:ph type="title"/>
          </p:nvPr>
        </p:nvSpPr>
        <p:spPr>
          <a:xfrm>
            <a:off x="457200" y="81211"/>
            <a:ext cx="7924800" cy="758428"/>
          </a:xfrm>
        </p:spPr>
        <p:txBody>
          <a:bodyPr>
            <a:normAutofit fontScale="90000"/>
          </a:bodyPr>
          <a:lstStyle/>
          <a:p>
            <a:r>
              <a:rPr lang="en-US"/>
              <a:t>R</a:t>
            </a:r>
            <a:r>
              <a:rPr lang="x-none"/>
              <a:t>EV</a:t>
            </a:r>
            <a:r>
              <a:rPr lang="en-US"/>
              <a:t>IE</a:t>
            </a:r>
            <a:r>
              <a:rPr lang="x-none"/>
              <a:t>WING KEY CONCEPTS </a:t>
            </a:r>
            <a:r>
              <a:rPr lang="mr-IN"/>
              <a:t>–</a:t>
            </a:r>
            <a:r>
              <a:rPr lang="x-none"/>
              <a:t> QUIZ </a:t>
            </a:r>
            <a:r>
              <a:rPr lang="en-US">
                <a:solidFill>
                  <a:srgbClr val="FF0000"/>
                </a:solidFill>
              </a:rPr>
              <a:t>ANSWERS</a:t>
            </a:r>
            <a:endParaRPr lang="en-US"/>
          </a:p>
        </p:txBody>
      </p:sp>
      <p:pic>
        <p:nvPicPr>
          <p:cNvPr id="7" name="Picture 6" descr="Blue_Fishe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75026" y="3758009"/>
            <a:ext cx="1771227" cy="842099"/>
          </a:xfrm>
          <a:prstGeom prst="rect">
            <a:avLst/>
          </a:prstGeom>
        </p:spPr>
      </p:pic>
    </p:spTree>
    <p:extLst>
      <p:ext uri="{BB962C8B-B14F-4D97-AF65-F5344CB8AC3E}">
        <p14:creationId xmlns:p14="http://schemas.microsoft.com/office/powerpoint/2010/main" val="151779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dissolve">
                                      <p:cBhvr>
                                        <p:cTn id="20" dur="500"/>
                                        <p:tgtEl>
                                          <p:spTgt spid="2">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dissolve">
                                      <p:cBhvr>
                                        <p:cTn id="23" dur="500"/>
                                        <p:tgtEl>
                                          <p:spTgt spid="2">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dissolve">
                                      <p:cBhvr>
                                        <p:cTn id="26" dur="500"/>
                                        <p:tgtEl>
                                          <p:spTgt spid="2">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dissolve">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17603"/>
            <a:ext cx="8229600" cy="3240209"/>
          </a:xfrm>
        </p:spPr>
        <p:txBody>
          <a:bodyPr>
            <a:noAutofit/>
          </a:bodyPr>
          <a:lstStyle/>
          <a:p>
            <a:pPr marL="266700" indent="0">
              <a:buNone/>
            </a:pPr>
            <a:r>
              <a:rPr lang="en-US" sz="1800"/>
              <a:t>3. Which of the following is LEAST useful to the MSC under Principle 1 to tell if a fish CATCH is sustainable?</a:t>
            </a:r>
          </a:p>
          <a:p>
            <a:pPr marL="914400" lvl="1" indent="-247650">
              <a:buFont typeface="+mj-lt"/>
              <a:buAutoNum type="arabicPeriod"/>
            </a:pPr>
            <a:r>
              <a:rPr lang="en-US" sz="1400"/>
              <a:t>Knowing the size of the fish stock / population</a:t>
            </a:r>
          </a:p>
          <a:p>
            <a:pPr marL="914400" lvl="1" indent="-247650">
              <a:buFont typeface="+mj-lt"/>
              <a:buAutoNum type="arabicPeriod"/>
            </a:pPr>
            <a:r>
              <a:rPr lang="en-US" sz="1400"/>
              <a:t>Scientists calculations  on the health of the  fish stocks</a:t>
            </a:r>
          </a:p>
          <a:p>
            <a:pPr marL="914400" lvl="1" indent="-247650">
              <a:buFont typeface="+mj-lt"/>
              <a:buAutoNum type="arabicPeriod"/>
            </a:pPr>
            <a:r>
              <a:rPr lang="en-US" sz="1400"/>
              <a:t>Knowing what fish stock a fish has come from</a:t>
            </a:r>
          </a:p>
          <a:p>
            <a:pPr marL="914400" lvl="1" indent="-247650">
              <a:buFont typeface="+mj-lt"/>
              <a:buAutoNum type="arabicPeriod"/>
            </a:pPr>
            <a:r>
              <a:rPr lang="en-US" sz="1400">
                <a:solidFill>
                  <a:srgbClr val="FF0000"/>
                </a:solidFill>
              </a:rPr>
              <a:t>Knowing what other fish the boat caught</a:t>
            </a:r>
          </a:p>
          <a:p>
            <a:pPr marL="914400" lvl="1" indent="-247650">
              <a:buFont typeface="+mj-lt"/>
              <a:buAutoNum type="arabicPeriod"/>
            </a:pPr>
            <a:endParaRPr lang="en-US" sz="500"/>
          </a:p>
          <a:p>
            <a:pPr marL="266700" indent="0">
              <a:buNone/>
            </a:pPr>
            <a:r>
              <a:rPr lang="en-US" sz="1800"/>
              <a:t>4. True or False - Sustainable fishing means making sure fish populations don’t drop below levels where they can reproduce themselves </a:t>
            </a:r>
            <a:r>
              <a:rPr lang="en-US" sz="1800">
                <a:solidFill>
                  <a:srgbClr val="FF0000"/>
                </a:solidFill>
              </a:rPr>
              <a:t>TRUE</a:t>
            </a:r>
          </a:p>
          <a:p>
            <a:pPr marL="266700" indent="0">
              <a:buNone/>
            </a:pPr>
            <a:endParaRPr lang="en-US" sz="500"/>
          </a:p>
          <a:p>
            <a:pPr marL="266700" indent="0">
              <a:buNone/>
            </a:pPr>
            <a:r>
              <a:rPr lang="en-US" sz="1800"/>
              <a:t>5. True or False - Fisheries work with scientists to understand how the fish and shellfish population grows and shrinks over time </a:t>
            </a:r>
            <a:r>
              <a:rPr lang="en-US" sz="1800">
                <a:solidFill>
                  <a:srgbClr val="FF0000"/>
                </a:solidFill>
              </a:rPr>
              <a:t>TRUE</a:t>
            </a:r>
            <a:endParaRPr lang="en-US" sz="1800"/>
          </a:p>
        </p:txBody>
      </p:sp>
      <p:sp>
        <p:nvSpPr>
          <p:cNvPr id="4" name="Title 3"/>
          <p:cNvSpPr>
            <a:spLocks noGrp="1"/>
          </p:cNvSpPr>
          <p:nvPr>
            <p:ph type="title"/>
          </p:nvPr>
        </p:nvSpPr>
        <p:spPr>
          <a:xfrm>
            <a:off x="457200" y="81211"/>
            <a:ext cx="7907867" cy="758428"/>
          </a:xfrm>
        </p:spPr>
        <p:txBody>
          <a:bodyPr>
            <a:normAutofit fontScale="90000"/>
          </a:bodyPr>
          <a:lstStyle/>
          <a:p>
            <a:r>
              <a:rPr lang="en-US"/>
              <a:t>R</a:t>
            </a:r>
            <a:r>
              <a:rPr lang="x-none"/>
              <a:t>EV</a:t>
            </a:r>
            <a:r>
              <a:rPr lang="en-US"/>
              <a:t>IE</a:t>
            </a:r>
            <a:r>
              <a:rPr lang="x-none"/>
              <a:t>WING KEY CONCEPTS </a:t>
            </a:r>
            <a:r>
              <a:rPr lang="mr-IN"/>
              <a:t>–</a:t>
            </a:r>
            <a:r>
              <a:rPr lang="x-none"/>
              <a:t> QUIZ </a:t>
            </a:r>
            <a:r>
              <a:rPr lang="en-US">
                <a:solidFill>
                  <a:srgbClr val="FF0000"/>
                </a:solidFill>
              </a:rPr>
              <a:t>ANSWERS</a:t>
            </a:r>
            <a:endParaRPr lang="en-US"/>
          </a:p>
        </p:txBody>
      </p:sp>
      <p:pic>
        <p:nvPicPr>
          <p:cNvPr id="5" name="Picture 4" descr="Blue_Jelly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421359">
            <a:off x="8093161" y="1594441"/>
            <a:ext cx="688857" cy="1562436"/>
          </a:xfrm>
          <a:prstGeom prst="rect">
            <a:avLst/>
          </a:prstGeom>
        </p:spPr>
      </p:pic>
    </p:spTree>
    <p:extLst>
      <p:ext uri="{BB962C8B-B14F-4D97-AF65-F5344CB8AC3E}">
        <p14:creationId xmlns:p14="http://schemas.microsoft.com/office/powerpoint/2010/main" val="386533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ssolv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dissolve">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95403"/>
            <a:ext cx="8229600" cy="3240209"/>
          </a:xfrm>
        </p:spPr>
        <p:txBody>
          <a:bodyPr>
            <a:noAutofit/>
          </a:bodyPr>
          <a:lstStyle/>
          <a:p>
            <a:pPr marL="266700" indent="0">
              <a:buNone/>
            </a:pPr>
            <a:r>
              <a:rPr lang="en-US" sz="1800"/>
              <a:t>6. True or False - How a fish population grows &amp; shrinks over time is controlled by births, migrations in &amp; out of the fishery, and deaths (including</a:t>
            </a:r>
            <a:r>
              <a:rPr lang="en-US" sz="1800" baseline="0"/>
              <a:t> fish caught)</a:t>
            </a:r>
            <a:r>
              <a:rPr lang="en-US" sz="1800"/>
              <a:t> </a:t>
            </a:r>
            <a:r>
              <a:rPr lang="en-US" sz="1800">
                <a:solidFill>
                  <a:srgbClr val="FF0000"/>
                </a:solidFill>
              </a:rPr>
              <a:t>TRUE</a:t>
            </a:r>
            <a:endParaRPr lang="en-US" sz="1800"/>
          </a:p>
          <a:p>
            <a:pPr marL="266700" indent="0">
              <a:buNone/>
            </a:pPr>
            <a:endParaRPr lang="en-US" sz="500"/>
          </a:p>
          <a:p>
            <a:pPr marL="266700" indent="0">
              <a:buNone/>
            </a:pPr>
            <a:r>
              <a:rPr lang="en-US" sz="1800"/>
              <a:t>7. Which of the following is NOT true of sustainable yield for a fishery?</a:t>
            </a:r>
          </a:p>
          <a:p>
            <a:pPr marL="1009650" lvl="1">
              <a:buFont typeface="+mj-lt"/>
              <a:buAutoNum type="arabicPeriod"/>
            </a:pPr>
            <a:r>
              <a:rPr lang="en-US" sz="1400"/>
              <a:t>Sustainable yield is a scientific calculation</a:t>
            </a:r>
          </a:p>
          <a:p>
            <a:pPr marL="1009650" lvl="1">
              <a:buFont typeface="+mj-lt"/>
              <a:buAutoNum type="arabicPeriod"/>
            </a:pPr>
            <a:r>
              <a:rPr lang="en-US" sz="1400"/>
              <a:t>Sustainable yield shows how much fish can be caught without overfishing</a:t>
            </a:r>
          </a:p>
          <a:p>
            <a:pPr marL="1009650" lvl="1">
              <a:buFont typeface="+mj-lt"/>
              <a:buAutoNum type="arabicPeriod"/>
            </a:pPr>
            <a:r>
              <a:rPr lang="en-US" sz="1400">
                <a:solidFill>
                  <a:srgbClr val="FF0000"/>
                </a:solidFill>
              </a:rPr>
              <a:t>Sustainable yields are set to enable high catches &amp; declining fish stocks</a:t>
            </a:r>
          </a:p>
          <a:p>
            <a:pPr marL="1009650" lvl="1">
              <a:buFont typeface="+mj-lt"/>
              <a:buAutoNum type="arabicPeriod"/>
            </a:pPr>
            <a:r>
              <a:rPr lang="en-US" sz="1400"/>
              <a:t>Sustainable yields aim to prevent overfishing &amp; decline of fish stocks</a:t>
            </a:r>
          </a:p>
          <a:p>
            <a:pPr marL="1009650" lvl="1">
              <a:buFont typeface="+mj-lt"/>
              <a:buAutoNum type="arabicPeriod"/>
            </a:pPr>
            <a:endParaRPr lang="en-US" sz="500"/>
          </a:p>
          <a:p>
            <a:pPr marL="266700" indent="0">
              <a:buNone/>
            </a:pPr>
            <a:r>
              <a:rPr lang="en-US" sz="1800"/>
              <a:t>8.True or False - Population biomass is the total weight of fish in the population </a:t>
            </a:r>
            <a:r>
              <a:rPr lang="en-US" sz="1800">
                <a:solidFill>
                  <a:srgbClr val="FF0000"/>
                </a:solidFill>
              </a:rPr>
              <a:t>TRUE</a:t>
            </a:r>
            <a:endParaRPr lang="en-US" sz="1800"/>
          </a:p>
        </p:txBody>
      </p:sp>
      <p:sp>
        <p:nvSpPr>
          <p:cNvPr id="4" name="Title 3"/>
          <p:cNvSpPr>
            <a:spLocks noGrp="1"/>
          </p:cNvSpPr>
          <p:nvPr>
            <p:ph type="title"/>
          </p:nvPr>
        </p:nvSpPr>
        <p:spPr>
          <a:xfrm>
            <a:off x="457200" y="81211"/>
            <a:ext cx="7789333" cy="758428"/>
          </a:xfrm>
        </p:spPr>
        <p:txBody>
          <a:bodyPr>
            <a:normAutofit fontScale="90000"/>
          </a:bodyPr>
          <a:lstStyle/>
          <a:p>
            <a:r>
              <a:rPr lang="en-US"/>
              <a:t>R</a:t>
            </a:r>
            <a:r>
              <a:rPr lang="x-none"/>
              <a:t>EV</a:t>
            </a:r>
            <a:r>
              <a:rPr lang="en-US"/>
              <a:t>IE</a:t>
            </a:r>
            <a:r>
              <a:rPr lang="x-none"/>
              <a:t>WING KEY CONCEPTS </a:t>
            </a:r>
            <a:r>
              <a:rPr lang="mr-IN"/>
              <a:t>–</a:t>
            </a:r>
            <a:r>
              <a:rPr lang="x-none"/>
              <a:t> QUIZ </a:t>
            </a:r>
            <a:r>
              <a:rPr lang="en-US">
                <a:solidFill>
                  <a:srgbClr val="FF0000"/>
                </a:solidFill>
              </a:rPr>
              <a:t>ANSWERS</a:t>
            </a:r>
            <a:endParaRPr lang="en-US"/>
          </a:p>
        </p:txBody>
      </p:sp>
      <p:pic>
        <p:nvPicPr>
          <p:cNvPr id="5" name="Picture 4" descr="Blue_Edible Crab.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9921211">
            <a:off x="7687732" y="3623966"/>
            <a:ext cx="1167215" cy="942276"/>
          </a:xfrm>
          <a:prstGeom prst="rect">
            <a:avLst/>
          </a:prstGeom>
        </p:spPr>
      </p:pic>
    </p:spTree>
    <p:extLst>
      <p:ext uri="{BB962C8B-B14F-4D97-AF65-F5344CB8AC3E}">
        <p14:creationId xmlns:p14="http://schemas.microsoft.com/office/powerpoint/2010/main" val="426110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dissolve">
                                      <p:cBhvr>
                                        <p:cTn id="15" dur="500"/>
                                        <p:tgtEl>
                                          <p:spTgt spid="2">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dissolve">
                                      <p:cBhvr>
                                        <p:cTn id="18" dur="500"/>
                                        <p:tgtEl>
                                          <p:spTgt spid="2">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dissolve">
                                      <p:cBhvr>
                                        <p:cTn id="21" dur="500"/>
                                        <p:tgtEl>
                                          <p:spTgt spid="2">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ssolv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dissolve">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95403"/>
            <a:ext cx="8229600" cy="3240209"/>
          </a:xfrm>
        </p:spPr>
        <p:txBody>
          <a:bodyPr>
            <a:noAutofit/>
          </a:bodyPr>
          <a:lstStyle/>
          <a:p>
            <a:pPr marL="266700" indent="0">
              <a:buNone/>
            </a:pPr>
            <a:r>
              <a:rPr lang="en-US" sz="1800"/>
              <a:t>9. In fishing, size does matter! Which of the following is NOT true?</a:t>
            </a:r>
          </a:p>
          <a:p>
            <a:pPr marL="1009650" lvl="1" indent="-342900">
              <a:buFont typeface="+mj-lt"/>
              <a:buAutoNum type="arabicPeriod"/>
            </a:pPr>
            <a:r>
              <a:rPr lang="en-US" sz="1400"/>
              <a:t>Healthy fish stocks need  large, mature fish (the ‘</a:t>
            </a:r>
            <a:r>
              <a:rPr lang="en-US" sz="1400" err="1"/>
              <a:t>spawners</a:t>
            </a:r>
            <a:r>
              <a:rPr lang="en-US" sz="1400"/>
              <a:t>’)</a:t>
            </a:r>
          </a:p>
          <a:p>
            <a:pPr marL="1009650" lvl="1" indent="-342900">
              <a:buFont typeface="+mj-lt"/>
              <a:buAutoNum type="arabicPeriod"/>
            </a:pPr>
            <a:r>
              <a:rPr lang="en-US" sz="1400">
                <a:solidFill>
                  <a:srgbClr val="FF0000"/>
                </a:solidFill>
              </a:rPr>
              <a:t>A fished population of fish is always healthy even with no big fish present</a:t>
            </a:r>
          </a:p>
          <a:p>
            <a:pPr marL="1009650" lvl="1" indent="-342900">
              <a:buFont typeface="+mj-lt"/>
              <a:buAutoNum type="arabicPeriod"/>
            </a:pPr>
            <a:r>
              <a:rPr lang="en-US" sz="1400"/>
              <a:t>Without big fish reproduction slows and fish stocks decline</a:t>
            </a:r>
          </a:p>
          <a:p>
            <a:pPr marL="1009650" lvl="1" indent="-342900">
              <a:buFont typeface="+mj-lt"/>
              <a:buAutoNum type="arabicPeriod"/>
            </a:pPr>
            <a:r>
              <a:rPr lang="en-US" sz="1400"/>
              <a:t>Not enough large mature fish means there will be less young healthy fish</a:t>
            </a:r>
          </a:p>
          <a:p>
            <a:pPr marL="666750" lvl="1" indent="0">
              <a:buNone/>
            </a:pPr>
            <a:endParaRPr lang="en-US" sz="500"/>
          </a:p>
          <a:p>
            <a:pPr marL="266700" indent="0">
              <a:buNone/>
            </a:pPr>
            <a:r>
              <a:rPr lang="en-US" sz="1800"/>
              <a:t>10. Which of the following is not true of commercial fishing in Aotearoa NZ?</a:t>
            </a:r>
          </a:p>
          <a:p>
            <a:pPr marL="990600">
              <a:buFont typeface="+mj-lt"/>
              <a:buAutoNum type="arabicPeriod"/>
            </a:pPr>
            <a:r>
              <a:rPr lang="en-US" sz="1400"/>
              <a:t>Commercial fisheries are managed under the QMS (Quota Management System)</a:t>
            </a:r>
          </a:p>
          <a:p>
            <a:pPr marL="990600">
              <a:buFont typeface="+mj-lt"/>
              <a:buAutoNum type="arabicPeriod"/>
            </a:pPr>
            <a:r>
              <a:rPr lang="en-US" sz="1400">
                <a:solidFill>
                  <a:srgbClr val="FF0000"/>
                </a:solidFill>
              </a:rPr>
              <a:t>There are no limits to the number of fish that can be caught</a:t>
            </a:r>
          </a:p>
          <a:p>
            <a:pPr marL="990600">
              <a:buFont typeface="+mj-lt"/>
              <a:buAutoNum type="arabicPeriod"/>
            </a:pPr>
            <a:r>
              <a:rPr lang="en-US" sz="1400"/>
              <a:t>Scientists use info from commercial fishers to work out fishery size</a:t>
            </a:r>
          </a:p>
          <a:p>
            <a:pPr marL="990600">
              <a:buFont typeface="+mj-lt"/>
              <a:buAutoNum type="arabicPeriod"/>
            </a:pPr>
            <a:r>
              <a:rPr lang="en-US" sz="1400"/>
              <a:t>Commercial fishers must report their catches</a:t>
            </a:r>
          </a:p>
        </p:txBody>
      </p:sp>
      <p:sp>
        <p:nvSpPr>
          <p:cNvPr id="4" name="Title 3"/>
          <p:cNvSpPr>
            <a:spLocks noGrp="1"/>
          </p:cNvSpPr>
          <p:nvPr>
            <p:ph type="title"/>
          </p:nvPr>
        </p:nvSpPr>
        <p:spPr>
          <a:xfrm>
            <a:off x="457200" y="81211"/>
            <a:ext cx="7890933" cy="758428"/>
          </a:xfrm>
        </p:spPr>
        <p:txBody>
          <a:bodyPr>
            <a:normAutofit fontScale="90000"/>
          </a:bodyPr>
          <a:lstStyle/>
          <a:p>
            <a:r>
              <a:rPr lang="en-US"/>
              <a:t>R</a:t>
            </a:r>
            <a:r>
              <a:rPr lang="x-none"/>
              <a:t>EV</a:t>
            </a:r>
            <a:r>
              <a:rPr lang="en-US"/>
              <a:t>IE</a:t>
            </a:r>
            <a:r>
              <a:rPr lang="x-none"/>
              <a:t>WING KEY CONCEPTS </a:t>
            </a:r>
            <a:r>
              <a:rPr lang="mr-IN"/>
              <a:t>–</a:t>
            </a:r>
            <a:r>
              <a:rPr lang="x-none"/>
              <a:t> QUIZ </a:t>
            </a:r>
            <a:r>
              <a:rPr lang="en-US">
                <a:solidFill>
                  <a:srgbClr val="FF0000"/>
                </a:solidFill>
              </a:rPr>
              <a:t>ANSWERS</a:t>
            </a:r>
            <a:endParaRPr lang="en-US"/>
          </a:p>
        </p:txBody>
      </p:sp>
      <p:pic>
        <p:nvPicPr>
          <p:cNvPr id="5" name="Picture 4"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97134" y="3538628"/>
            <a:ext cx="1447800" cy="1233455"/>
          </a:xfrm>
          <a:prstGeom prst="rect">
            <a:avLst/>
          </a:prstGeom>
        </p:spPr>
      </p:pic>
      <p:pic>
        <p:nvPicPr>
          <p:cNvPr id="6" name="Picture 5"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3331" y="3924269"/>
            <a:ext cx="1041400" cy="887222"/>
          </a:xfrm>
          <a:prstGeom prst="rect">
            <a:avLst/>
          </a:prstGeom>
        </p:spPr>
      </p:pic>
      <p:pic>
        <p:nvPicPr>
          <p:cNvPr id="7" name="Picture 6" descr="Blue_Butterfly fish.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07867" y="3488266"/>
            <a:ext cx="862517" cy="734822"/>
          </a:xfrm>
          <a:prstGeom prst="rect">
            <a:avLst/>
          </a:prstGeom>
        </p:spPr>
      </p:pic>
    </p:spTree>
    <p:extLst>
      <p:ext uri="{BB962C8B-B14F-4D97-AF65-F5344CB8AC3E}">
        <p14:creationId xmlns:p14="http://schemas.microsoft.com/office/powerpoint/2010/main" val="326839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ssolv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dissolv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dissolve">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dissolve">
                                      <p:cBhvr>
                                        <p:cTn id="39" dur="500"/>
                                        <p:tgtEl>
                                          <p:spTgt spid="2">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dissolve">
                                      <p:cBhvr>
                                        <p:cTn id="4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95403"/>
            <a:ext cx="8229600" cy="3240209"/>
          </a:xfrm>
        </p:spPr>
        <p:txBody>
          <a:bodyPr>
            <a:noAutofit/>
          </a:bodyPr>
          <a:lstStyle/>
          <a:p>
            <a:pPr marL="266700" indent="0">
              <a:buNone/>
            </a:pPr>
            <a:endParaRPr lang="en-US" sz="1800"/>
          </a:p>
          <a:p>
            <a:pPr marL="266700" indent="0">
              <a:buNone/>
            </a:pPr>
            <a:endParaRPr lang="en-US" sz="500"/>
          </a:p>
          <a:p>
            <a:pPr marL="266700" indent="0">
              <a:buNone/>
            </a:pPr>
            <a:r>
              <a:rPr lang="en-US" sz="1800"/>
              <a:t>11. True or False - The number of fish in a population is also known as 'abundance’  </a:t>
            </a:r>
            <a:r>
              <a:rPr lang="en-US" sz="1800">
                <a:solidFill>
                  <a:srgbClr val="FF0000"/>
                </a:solidFill>
              </a:rPr>
              <a:t>TRUE</a:t>
            </a:r>
          </a:p>
          <a:p>
            <a:pPr marL="266700" indent="0">
              <a:buNone/>
            </a:pPr>
            <a:endParaRPr lang="en-US" sz="500"/>
          </a:p>
          <a:p>
            <a:pPr marL="266700" indent="0">
              <a:buNone/>
            </a:pPr>
            <a:r>
              <a:rPr lang="en-US" sz="1800"/>
              <a:t>12. Which of the following can be a type of impact arising from the decline of a fish stock?</a:t>
            </a:r>
          </a:p>
          <a:p>
            <a:pPr lvl="1">
              <a:buFont typeface="+mj-lt"/>
              <a:buAutoNum type="arabicPeriod"/>
            </a:pPr>
            <a:r>
              <a:rPr lang="en-US" sz="1400">
                <a:solidFill>
                  <a:srgbClr val="FF0000"/>
                </a:solidFill>
              </a:rPr>
              <a:t>Environmental impacts</a:t>
            </a:r>
          </a:p>
          <a:p>
            <a:pPr lvl="1">
              <a:buFont typeface="+mj-lt"/>
              <a:buAutoNum type="arabicPeriod"/>
            </a:pPr>
            <a:r>
              <a:rPr lang="en-US" sz="1400">
                <a:solidFill>
                  <a:srgbClr val="FF0000"/>
                </a:solidFill>
              </a:rPr>
              <a:t>Social &amp; cultural impacts</a:t>
            </a:r>
          </a:p>
          <a:p>
            <a:pPr lvl="1">
              <a:buFont typeface="+mj-lt"/>
              <a:buAutoNum type="arabicPeriod"/>
            </a:pPr>
            <a:r>
              <a:rPr lang="en-US" sz="1400">
                <a:solidFill>
                  <a:srgbClr val="FF0000"/>
                </a:solidFill>
              </a:rPr>
              <a:t>Economic impacts</a:t>
            </a:r>
          </a:p>
        </p:txBody>
      </p:sp>
      <p:sp>
        <p:nvSpPr>
          <p:cNvPr id="4" name="Title 3"/>
          <p:cNvSpPr>
            <a:spLocks noGrp="1"/>
          </p:cNvSpPr>
          <p:nvPr>
            <p:ph type="title"/>
          </p:nvPr>
        </p:nvSpPr>
        <p:spPr>
          <a:xfrm>
            <a:off x="457200" y="81211"/>
            <a:ext cx="7766563" cy="758428"/>
          </a:xfrm>
        </p:spPr>
        <p:txBody>
          <a:bodyPr>
            <a:normAutofit fontScale="90000"/>
          </a:bodyPr>
          <a:lstStyle/>
          <a:p>
            <a:r>
              <a:rPr lang="en-US"/>
              <a:t>R</a:t>
            </a:r>
            <a:r>
              <a:rPr lang="x-none"/>
              <a:t>EV</a:t>
            </a:r>
            <a:r>
              <a:rPr lang="en-US"/>
              <a:t>IE</a:t>
            </a:r>
            <a:r>
              <a:rPr lang="x-none"/>
              <a:t>WING KEY CONCEPTS </a:t>
            </a:r>
            <a:r>
              <a:rPr lang="mr-IN"/>
              <a:t>–</a:t>
            </a:r>
            <a:r>
              <a:rPr lang="x-none"/>
              <a:t> QUIZ </a:t>
            </a:r>
            <a:r>
              <a:rPr lang="en-US">
                <a:solidFill>
                  <a:srgbClr val="FF0000"/>
                </a:solidFill>
              </a:rPr>
              <a:t>ANSWERS</a:t>
            </a:r>
            <a:endParaRPr lang="en-US"/>
          </a:p>
        </p:txBody>
      </p:sp>
      <p:pic>
        <p:nvPicPr>
          <p:cNvPr id="3" name="Picture 2" descr="Blue_Seahors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8043" y="3281852"/>
            <a:ext cx="1315720" cy="1293361"/>
          </a:xfrm>
          <a:prstGeom prst="rect">
            <a:avLst/>
          </a:prstGeom>
        </p:spPr>
      </p:pic>
      <p:pic>
        <p:nvPicPr>
          <p:cNvPr id="5" name="Picture 4" descr="Blue_Seahors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477924" flipH="1">
            <a:off x="7912274" y="3211453"/>
            <a:ext cx="1026709" cy="779351"/>
          </a:xfrm>
          <a:prstGeom prst="rect">
            <a:avLst/>
          </a:prstGeom>
        </p:spPr>
      </p:pic>
    </p:spTree>
    <p:extLst>
      <p:ext uri="{BB962C8B-B14F-4D97-AF65-F5344CB8AC3E}">
        <p14:creationId xmlns:p14="http://schemas.microsoft.com/office/powerpoint/2010/main" val="35759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dissolve">
                                      <p:cBhvr>
                                        <p:cTn id="15" dur="500"/>
                                        <p:tgtEl>
                                          <p:spTgt spid="2">
                                            <p:txEl>
                                              <p:pRg st="5" end="5"/>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dissolve">
                                      <p:cBhvr>
                                        <p:cTn id="18" dur="500"/>
                                        <p:tgtEl>
                                          <p:spTgt spid="2">
                                            <p:txEl>
                                              <p:pRg st="6" end="6"/>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dissolve">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10768" y="0"/>
            <a:ext cx="8576033" cy="8583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bg1"/>
                </a:solidFill>
                <a:latin typeface="MetaPro-Normal"/>
                <a:ea typeface="+mj-ea"/>
                <a:cs typeface="MetaPro-Normal"/>
              </a:defRPr>
            </a:lvl1pPr>
          </a:lstStyle>
          <a:p>
            <a:r>
              <a:rPr lang="en-US" sz="3200">
                <a:latin typeface="Arial Narrow"/>
                <a:cs typeface="Arial Narrow"/>
              </a:rPr>
              <a:t>HELPFUL STUFF FOR TEACHERS</a:t>
            </a:r>
            <a:endParaRPr lang="en-US" sz="3200"/>
          </a:p>
        </p:txBody>
      </p:sp>
      <p:pic>
        <p:nvPicPr>
          <p:cNvPr id="6" name="Picture 5" descr="Screen Shot 2020-12-19 at 4.19.19 PM.png">
            <a:extLst>
              <a:ext uri="{FF2B5EF4-FFF2-40B4-BE49-F238E27FC236}">
                <a16:creationId xmlns:a16="http://schemas.microsoft.com/office/drawing/2014/main" id="{0640825D-6468-054C-A23E-29290B04AD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4342" y="1028094"/>
            <a:ext cx="5580991" cy="3410857"/>
          </a:xfrm>
          <a:prstGeom prst="rect">
            <a:avLst/>
          </a:prstGeom>
        </p:spPr>
      </p:pic>
    </p:spTree>
    <p:extLst>
      <p:ext uri="{BB962C8B-B14F-4D97-AF65-F5344CB8AC3E}">
        <p14:creationId xmlns:p14="http://schemas.microsoft.com/office/powerpoint/2010/main" val="3932675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a:t>IN THIS TOPIC WE WILL LEARN ABOUT…</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739626" flipH="1">
            <a:off x="7758349" y="2259206"/>
            <a:ext cx="1749586" cy="142428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123763">
            <a:off x="7866983" y="3765273"/>
            <a:ext cx="746730" cy="676617"/>
          </a:xfrm>
          <a:prstGeom prst="rect">
            <a:avLst/>
          </a:prstGeom>
        </p:spPr>
      </p:pic>
      <p:sp>
        <p:nvSpPr>
          <p:cNvPr id="6" name="Rounded Rectangular Callout 5"/>
          <p:cNvSpPr/>
          <p:nvPr/>
        </p:nvSpPr>
        <p:spPr>
          <a:xfrm>
            <a:off x="169333" y="1236133"/>
            <a:ext cx="7353466" cy="2946400"/>
          </a:xfrm>
          <a:prstGeom prst="wedgeRoundRectCallout">
            <a:avLst>
              <a:gd name="adj1" fmla="val 58564"/>
              <a:gd name="adj2" fmla="val 7719"/>
              <a:gd name="adj3" fmla="val 16667"/>
            </a:avLst>
          </a:prstGeom>
          <a:solidFill>
            <a:srgbClr val="175EAA"/>
          </a:solidFill>
        </p:spPr>
        <p:style>
          <a:lnRef idx="1">
            <a:schemeClr val="accent1"/>
          </a:lnRef>
          <a:fillRef idx="3">
            <a:schemeClr val="accent1"/>
          </a:fillRef>
          <a:effectRef idx="2">
            <a:schemeClr val="accent1"/>
          </a:effectRef>
          <a:fontRef idx="minor">
            <a:schemeClr val="lt1"/>
          </a:fontRef>
        </p:style>
        <p:txBody>
          <a:bodyPr rtlCol="0" anchor="ctr"/>
          <a:lstStyle/>
          <a:p>
            <a:pPr marL="268288" indent="-268288">
              <a:spcBef>
                <a:spcPts val="300"/>
              </a:spcBef>
              <a:spcAft>
                <a:spcPts val="300"/>
              </a:spcAft>
              <a:buFont typeface="+mj-lt"/>
              <a:buAutoNum type="arabicPeriod"/>
            </a:pPr>
            <a:r>
              <a:rPr lang="en-AU" sz="2000">
                <a:solidFill>
                  <a:schemeClr val="bg1"/>
                </a:solidFill>
                <a:latin typeface="Arial Narrow"/>
                <a:cs typeface="Arial Narrow"/>
              </a:rPr>
              <a:t>Sustainable fishing and  ‘sustainable catch?  </a:t>
            </a:r>
          </a:p>
          <a:p>
            <a:pPr marL="268288" indent="-268288">
              <a:spcBef>
                <a:spcPts val="300"/>
              </a:spcBef>
              <a:spcAft>
                <a:spcPts val="300"/>
              </a:spcAft>
              <a:buFont typeface="+mj-lt"/>
              <a:buAutoNum type="arabicPeriod"/>
            </a:pPr>
            <a:r>
              <a:rPr lang="en-AU" sz="2000">
                <a:solidFill>
                  <a:schemeClr val="bg1"/>
                </a:solidFill>
                <a:latin typeface="Arial Narrow"/>
                <a:cs typeface="Arial Narrow"/>
              </a:rPr>
              <a:t>Maximum Sustainable Yield </a:t>
            </a:r>
          </a:p>
          <a:p>
            <a:pPr marL="268288" indent="-268288">
              <a:spcBef>
                <a:spcPts val="300"/>
              </a:spcBef>
              <a:spcAft>
                <a:spcPts val="300"/>
              </a:spcAft>
              <a:buFont typeface="+mj-lt"/>
              <a:buAutoNum type="arabicPeriod"/>
            </a:pPr>
            <a:r>
              <a:rPr lang="en-AU" sz="2000">
                <a:solidFill>
                  <a:schemeClr val="bg1"/>
                </a:solidFill>
                <a:latin typeface="Arial Narrow"/>
                <a:cs typeface="Arial Narrow"/>
              </a:rPr>
              <a:t>How we assess fisheries in Aotearoa New Zealand  </a:t>
            </a:r>
          </a:p>
          <a:p>
            <a:pPr marL="268288" indent="-268288">
              <a:spcBef>
                <a:spcPts val="300"/>
              </a:spcBef>
              <a:spcAft>
                <a:spcPts val="300"/>
              </a:spcAft>
              <a:buFont typeface="+mj-lt"/>
              <a:buAutoNum type="arabicPeriod"/>
            </a:pPr>
            <a:r>
              <a:rPr lang="en-AU" sz="2000">
                <a:solidFill>
                  <a:schemeClr val="bg1"/>
                </a:solidFill>
                <a:latin typeface="Arial Narrow"/>
                <a:cs typeface="Arial Narrow"/>
              </a:rPr>
              <a:t>The role of science in ensuring fishing is sustainable </a:t>
            </a:r>
          </a:p>
          <a:p>
            <a:pPr marL="268288" indent="-268288">
              <a:spcBef>
                <a:spcPts val="300"/>
              </a:spcBef>
              <a:spcAft>
                <a:spcPts val="300"/>
              </a:spcAft>
              <a:buFont typeface="+mj-lt"/>
              <a:buAutoNum type="arabicPeriod"/>
            </a:pPr>
            <a:r>
              <a:rPr lang="en-AU" sz="2000">
                <a:solidFill>
                  <a:schemeClr val="bg1"/>
                </a:solidFill>
                <a:latin typeface="Arial Narrow"/>
                <a:cs typeface="Arial Narrow"/>
              </a:rPr>
              <a:t>Impacts on people &amp; environments when fish stocks decline </a:t>
            </a:r>
          </a:p>
          <a:p>
            <a:pPr marL="268288" indent="-268288">
              <a:spcBef>
                <a:spcPts val="300"/>
              </a:spcBef>
              <a:spcAft>
                <a:spcPts val="300"/>
              </a:spcAft>
              <a:buFont typeface="+mj-lt"/>
              <a:buAutoNum type="arabicPeriod"/>
            </a:pPr>
            <a:r>
              <a:rPr lang="en-AU" sz="2000">
                <a:solidFill>
                  <a:schemeClr val="bg1"/>
                </a:solidFill>
                <a:latin typeface="Arial Narrow"/>
                <a:cs typeface="Arial Narrow"/>
              </a:rPr>
              <a:t>Special words and concepts used in science &amp; fishery management</a:t>
            </a:r>
          </a:p>
        </p:txBody>
      </p:sp>
    </p:spTree>
    <p:extLst>
      <p:ext uri="{BB962C8B-B14F-4D97-AF65-F5344CB8AC3E}">
        <p14:creationId xmlns:p14="http://schemas.microsoft.com/office/powerpoint/2010/main" val="323985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6" y="185706"/>
            <a:ext cx="8471204" cy="627528"/>
          </a:xfrm>
        </p:spPr>
        <p:txBody>
          <a:bodyPr>
            <a:normAutofit/>
          </a:bodyPr>
          <a:lstStyle/>
          <a:p>
            <a:r>
              <a:rPr lang="en-US" sz="3200">
                <a:latin typeface="Arial Narrow"/>
                <a:cs typeface="Arial Narrow"/>
              </a:rPr>
              <a:t>MIHI / INTRODUCTION</a:t>
            </a:r>
            <a:r>
              <a:rPr lang="en-US" sz="3200"/>
              <a:t>	</a:t>
            </a:r>
          </a:p>
        </p:txBody>
      </p:sp>
      <p:pic>
        <p:nvPicPr>
          <p:cNvPr id="15" name="Picture 14"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5118494" y="663153"/>
            <a:ext cx="1719264" cy="1318991"/>
          </a:xfrm>
          <a:prstGeom prst="rect">
            <a:avLst/>
          </a:prstGeom>
        </p:spPr>
      </p:pic>
      <p:sp>
        <p:nvSpPr>
          <p:cNvPr id="19" name="Oval Callout 18"/>
          <p:cNvSpPr/>
          <p:nvPr/>
        </p:nvSpPr>
        <p:spPr>
          <a:xfrm>
            <a:off x="720065" y="3206148"/>
            <a:ext cx="5071792" cy="1123008"/>
          </a:xfrm>
          <a:prstGeom prst="wedgeEllipseCallout">
            <a:avLst>
              <a:gd name="adj1" fmla="val 56974"/>
              <a:gd name="adj2" fmla="val 4585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175EAA"/>
                </a:solidFill>
                <a:latin typeface="Arial Narrow"/>
                <a:cs typeface="Arial Narrow"/>
              </a:rPr>
              <a:t>No more sushi! No more fishing! </a:t>
            </a:r>
          </a:p>
          <a:p>
            <a:pPr algn="ctr"/>
            <a:r>
              <a:rPr lang="en-US" sz="2000">
                <a:solidFill>
                  <a:srgbClr val="175EAA"/>
                </a:solidFill>
                <a:latin typeface="Arial Narrow"/>
                <a:cs typeface="Arial Narrow"/>
              </a:rPr>
              <a:t>No more fish &amp; chips! No more</a:t>
            </a:r>
            <a:r>
              <a:rPr lang="mr-IN" sz="2000">
                <a:solidFill>
                  <a:srgbClr val="175EAA"/>
                </a:solidFill>
                <a:latin typeface="Arial Narrow"/>
                <a:cs typeface="Arial Narrow"/>
              </a:rPr>
              <a:t>…</a:t>
            </a:r>
            <a:r>
              <a:rPr lang="mi-NZ" sz="2000">
                <a:solidFill>
                  <a:srgbClr val="175EAA"/>
                </a:solidFill>
                <a:latin typeface="Arial Narrow"/>
                <a:cs typeface="Arial Narrow"/>
              </a:rPr>
              <a:t>.?</a:t>
            </a:r>
            <a:endParaRPr lang="en-US" sz="2000">
              <a:solidFill>
                <a:srgbClr val="175EAA"/>
              </a:solidFill>
              <a:latin typeface="Arial Narrow"/>
              <a:cs typeface="Arial Narrow"/>
            </a:endParaRPr>
          </a:p>
        </p:txBody>
      </p:sp>
      <p:sp>
        <p:nvSpPr>
          <p:cNvPr id="21" name="Oval Callout 20"/>
          <p:cNvSpPr/>
          <p:nvPr/>
        </p:nvSpPr>
        <p:spPr>
          <a:xfrm>
            <a:off x="139396" y="1050279"/>
            <a:ext cx="4770446" cy="1849603"/>
          </a:xfrm>
          <a:prstGeom prst="wedgeEllipseCallout">
            <a:avLst>
              <a:gd name="adj1" fmla="val 54653"/>
              <a:gd name="adj2" fmla="val -2996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a:solidFill>
                  <a:srgbClr val="175EAA"/>
                </a:solidFill>
                <a:latin typeface="Arial"/>
                <a:cs typeface="Arial"/>
              </a:rPr>
              <a:t>Can you imagine a world without fish?</a:t>
            </a:r>
          </a:p>
        </p:txBody>
      </p:sp>
      <p:sp>
        <p:nvSpPr>
          <p:cNvPr id="22" name="Oval Callout 21"/>
          <p:cNvSpPr/>
          <p:nvPr/>
        </p:nvSpPr>
        <p:spPr>
          <a:xfrm>
            <a:off x="5791858" y="1640204"/>
            <a:ext cx="3136516" cy="1955177"/>
          </a:xfrm>
          <a:prstGeom prst="wedgeEllipseCallout">
            <a:avLst>
              <a:gd name="adj1" fmla="val -54196"/>
              <a:gd name="adj2" fmla="val 1808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175EAA"/>
                </a:solidFill>
                <a:latin typeface="Arial"/>
                <a:cs typeface="Arial"/>
              </a:rPr>
              <a:t>What would that be like?</a:t>
            </a:r>
          </a:p>
        </p:txBody>
      </p:sp>
      <p:pic>
        <p:nvPicPr>
          <p:cNvPr id="23" name="Picture 22"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2402" y="2219529"/>
            <a:ext cx="1514879" cy="1318991"/>
          </a:xfrm>
          <a:prstGeom prst="rect">
            <a:avLst/>
          </a:prstGeom>
        </p:spPr>
      </p:pic>
      <p:pic>
        <p:nvPicPr>
          <p:cNvPr id="24" name="Picture 23"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6190290" y="3776404"/>
            <a:ext cx="1173137" cy="1049064"/>
          </a:xfrm>
          <a:prstGeom prst="rect">
            <a:avLst/>
          </a:prstGeom>
        </p:spPr>
      </p:pic>
      <p:pic>
        <p:nvPicPr>
          <p:cNvPr id="12" name="Picture 11" descr="White_Shel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784083">
            <a:off x="3990905" y="190024"/>
            <a:ext cx="623543" cy="559966"/>
          </a:xfrm>
          <a:prstGeom prst="rect">
            <a:avLst/>
          </a:prstGeom>
        </p:spPr>
      </p:pic>
    </p:spTree>
    <p:extLst>
      <p:ext uri="{BB962C8B-B14F-4D97-AF65-F5344CB8AC3E}">
        <p14:creationId xmlns:p14="http://schemas.microsoft.com/office/powerpoint/2010/main" val="351234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noProof="0"/>
              <a:t>MIHI / INTRODUCTION</a:t>
            </a:r>
            <a:endParaRPr lang="en-AU" noProof="0"/>
          </a:p>
        </p:txBody>
      </p:sp>
      <p:sp>
        <p:nvSpPr>
          <p:cNvPr id="4" name="Content Placeholder 3"/>
          <p:cNvSpPr>
            <a:spLocks noGrp="1"/>
          </p:cNvSpPr>
          <p:nvPr>
            <p:ph sz="half" idx="4294967295"/>
          </p:nvPr>
        </p:nvSpPr>
        <p:spPr>
          <a:xfrm>
            <a:off x="720065" y="939167"/>
            <a:ext cx="7581750" cy="3797344"/>
          </a:xfrm>
          <a:prstGeom prst="rect">
            <a:avLst/>
          </a:prstGeom>
        </p:spPr>
        <p:txBody>
          <a:bodyPr>
            <a:normAutofit/>
          </a:bodyPr>
          <a:lstStyle/>
          <a:p>
            <a:pPr marL="0" indent="0" algn="ctr">
              <a:buNone/>
            </a:pPr>
            <a:r>
              <a:rPr lang="en-AU" sz="2700" noProof="0">
                <a:solidFill>
                  <a:srgbClr val="175EAA"/>
                </a:solidFill>
                <a:latin typeface="Arial"/>
                <a:cs typeface="Arial"/>
              </a:rPr>
              <a:t>The good news is… </a:t>
            </a:r>
            <a:r>
              <a:rPr lang="en-AU" sz="2300" noProof="0">
                <a:latin typeface="Arial"/>
                <a:cs typeface="Arial"/>
              </a:rPr>
              <a:t>some special people are working hard to make sure this doesn’t happen!</a:t>
            </a:r>
          </a:p>
          <a:p>
            <a:pPr marL="0" indent="0" algn="ctr">
              <a:buNone/>
            </a:pPr>
            <a:endParaRPr lang="en-AU" sz="1000" noProof="0">
              <a:latin typeface="Arial"/>
              <a:cs typeface="Arial"/>
            </a:endParaRPr>
          </a:p>
          <a:p>
            <a:pPr marL="0" indent="0" algn="ctr">
              <a:buNone/>
            </a:pPr>
            <a:r>
              <a:rPr lang="en-AU" sz="2800" noProof="0">
                <a:solidFill>
                  <a:srgbClr val="175EAA"/>
                </a:solidFill>
                <a:latin typeface="Arial Narrow"/>
                <a:cs typeface="Arial Narrow"/>
              </a:rPr>
              <a:t>In this topic look </a:t>
            </a:r>
            <a:r>
              <a:rPr lang="en-AU" sz="2800" noProof="0">
                <a:solidFill>
                  <a:srgbClr val="005DAA"/>
                </a:solidFill>
                <a:latin typeface="Arial Narrow"/>
                <a:cs typeface="Arial Narrow"/>
              </a:rPr>
              <a:t>more closely at what is a ‘sustainable catch’ and the role of scientists in ensuring we don’t catch too many fish</a:t>
            </a:r>
          </a:p>
          <a:p>
            <a:pPr marL="0" indent="0" algn="ctr">
              <a:buNone/>
            </a:pPr>
            <a:endParaRPr lang="en-AU" sz="500" noProof="0">
              <a:solidFill>
                <a:srgbClr val="005DAA"/>
              </a:solidFill>
              <a:latin typeface="Arial Narrow"/>
              <a:cs typeface="Arial Narrow"/>
            </a:endParaRPr>
          </a:p>
          <a:p>
            <a:pPr marL="0" indent="0" algn="ctr">
              <a:buNone/>
            </a:pPr>
            <a:r>
              <a:rPr lang="en-AU" sz="2000" noProof="0">
                <a:latin typeface="Arial"/>
                <a:cs typeface="Arial"/>
              </a:rPr>
              <a:t>Let’s take a moment to think about what we know already about sustainable fishing</a:t>
            </a:r>
            <a:endParaRPr lang="en-AU" sz="2000" noProof="0">
              <a:solidFill>
                <a:srgbClr val="FF0000"/>
              </a:solidFill>
              <a:latin typeface="Arial"/>
              <a:cs typeface="Arial"/>
            </a:endParaRPr>
          </a:p>
        </p:txBody>
      </p:sp>
      <p:pic>
        <p:nvPicPr>
          <p:cNvPr id="5" name="Picture 4"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490106" flipH="1">
            <a:off x="7985314" y="3711539"/>
            <a:ext cx="1001066" cy="1004931"/>
          </a:xfrm>
          <a:prstGeom prst="rect">
            <a:avLst/>
          </a:prstGeom>
        </p:spPr>
      </p:pic>
    </p:spTree>
    <p:extLst>
      <p:ext uri="{BB962C8B-B14F-4D97-AF65-F5344CB8AC3E}">
        <p14:creationId xmlns:p14="http://schemas.microsoft.com/office/powerpoint/2010/main" val="293390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70585" y="581679"/>
            <a:ext cx="9485169" cy="4353178"/>
          </a:xfrm>
          <a:prstGeom prst="rect">
            <a:avLst/>
          </a:prstGeom>
        </p:spPr>
      </p:pic>
      <p:sp>
        <p:nvSpPr>
          <p:cNvPr id="3" name="Content Placeholder 2"/>
          <p:cNvSpPr>
            <a:spLocks noGrp="1"/>
          </p:cNvSpPr>
          <p:nvPr>
            <p:ph sz="half" idx="1"/>
          </p:nvPr>
        </p:nvSpPr>
        <p:spPr>
          <a:xfrm>
            <a:off x="435429" y="1176368"/>
            <a:ext cx="4136571" cy="3421957"/>
          </a:xfrm>
        </p:spPr>
        <p:txBody>
          <a:bodyPr>
            <a:normAutofit/>
          </a:bodyPr>
          <a:lstStyle/>
          <a:p>
            <a:pPr marL="0" indent="0" algn="ctr">
              <a:spcAft>
                <a:spcPts val="300"/>
              </a:spcAft>
              <a:buNone/>
            </a:pPr>
            <a:r>
              <a:rPr lang="en-AU" sz="2400" b="1" noProof="0">
                <a:solidFill>
                  <a:srgbClr val="002E6C"/>
                </a:solidFill>
                <a:latin typeface="Arial Narrow"/>
                <a:cs typeface="Arial Narrow"/>
              </a:rPr>
              <a:t>MĀTAKI TĒNEI / WATCH THIS</a:t>
            </a:r>
          </a:p>
          <a:p>
            <a:pPr marL="0" indent="0" algn="ctr">
              <a:spcBef>
                <a:spcPts val="300"/>
              </a:spcBef>
              <a:spcAft>
                <a:spcPts val="300"/>
              </a:spcAft>
              <a:buNone/>
            </a:pPr>
            <a:r>
              <a:rPr lang="en-AU" sz="1900" noProof="0">
                <a:latin typeface="Arial"/>
                <a:cs typeface="Arial"/>
              </a:rPr>
              <a:t>Watch this short film [1:29] </a:t>
            </a:r>
            <a:r>
              <a:rPr lang="en-AU" sz="1900" noProof="0">
                <a:hlinkClick r:id="rId5"/>
              </a:rPr>
              <a:t>What is the MSC and why is certified sustainable seafood important?</a:t>
            </a:r>
            <a:endParaRPr lang="en-AU" sz="1800" noProof="0">
              <a:latin typeface="Arial"/>
              <a:cs typeface="Arial"/>
            </a:endParaRPr>
          </a:p>
        </p:txBody>
      </p:sp>
      <p:sp>
        <p:nvSpPr>
          <p:cNvPr id="20" name="Title 1"/>
          <p:cNvSpPr txBox="1">
            <a:spLocks/>
          </p:cNvSpPr>
          <p:nvPr/>
        </p:nvSpPr>
        <p:spPr>
          <a:xfrm>
            <a:off x="180617" y="-91665"/>
            <a:ext cx="8444232"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a:latin typeface="Arial Narrow"/>
                <a:cs typeface="Arial Narrow"/>
              </a:rPr>
              <a:t>SUSTAINABLE FISHING &amp; SUSTAINABLE CATCH</a:t>
            </a:r>
          </a:p>
          <a:p>
            <a:r>
              <a:rPr lang="en-US" sz="1800">
                <a:latin typeface="Arial Narrow"/>
                <a:cs typeface="Arial Narrow"/>
              </a:rPr>
              <a:t>Focus Question: What is sustainable fishing and what do we mean by a ‘sustainable catch? </a:t>
            </a:r>
          </a:p>
        </p:txBody>
      </p:sp>
      <p:sp>
        <p:nvSpPr>
          <p:cNvPr id="5" name="TextBox 4"/>
          <p:cNvSpPr txBox="1"/>
          <p:nvPr/>
        </p:nvSpPr>
        <p:spPr>
          <a:xfrm>
            <a:off x="8998857" y="4009571"/>
            <a:ext cx="184666" cy="369332"/>
          </a:xfrm>
          <a:prstGeom prst="rect">
            <a:avLst/>
          </a:prstGeom>
          <a:noFill/>
        </p:spPr>
        <p:txBody>
          <a:bodyPr wrap="none" rtlCol="0">
            <a:spAutoFit/>
          </a:bodyPr>
          <a:lstStyle/>
          <a:p>
            <a:endParaRPr lang="en-US"/>
          </a:p>
        </p:txBody>
      </p:sp>
      <p:pic>
        <p:nvPicPr>
          <p:cNvPr id="9" name="Content Placeholder 8" descr="Screenshot 2020-05-18 14.57.39.png">
            <a:hlinkClick r:id="rId5"/>
          </p:cNvPr>
          <p:cNvPicPr>
            <a:picLocks noGrp="1" noChangeAspect="1"/>
          </p:cNvPicPr>
          <p:nvPr>
            <p:ph sz="half" idx="2"/>
          </p:nvPr>
        </p:nvPicPr>
        <p:blipFill rotWithShape="1">
          <a:blip r:embed="rId6" cstate="print">
            <a:extLst>
              <a:ext uri="{28A0092B-C50C-407E-A947-70E740481C1C}">
                <a14:useLocalDpi xmlns:a14="http://schemas.microsoft.com/office/drawing/2010/main"/>
              </a:ext>
            </a:extLst>
          </a:blip>
          <a:srcRect/>
          <a:stretch/>
        </p:blipFill>
        <p:spPr>
          <a:xfrm>
            <a:off x="956823" y="2874335"/>
            <a:ext cx="2907505" cy="1552774"/>
          </a:xfrm>
        </p:spPr>
      </p:pic>
      <p:sp>
        <p:nvSpPr>
          <p:cNvPr id="7" name="Content Placeholder 2"/>
          <p:cNvSpPr txBox="1">
            <a:spLocks/>
          </p:cNvSpPr>
          <p:nvPr/>
        </p:nvSpPr>
        <p:spPr>
          <a:xfrm>
            <a:off x="4724400" y="1176368"/>
            <a:ext cx="4136571" cy="3421957"/>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Font typeface="Arial"/>
              <a:buNone/>
            </a:pPr>
            <a:r>
              <a:rPr lang="en-AU" sz="2400" b="1">
                <a:solidFill>
                  <a:srgbClr val="00B6DE"/>
                </a:solidFill>
                <a:latin typeface="Arial Narrow"/>
                <a:cs typeface="Arial Narrow"/>
              </a:rPr>
              <a:t>HE PĀTAI / CONSIDER THIS</a:t>
            </a:r>
          </a:p>
          <a:p>
            <a:pPr marL="0" indent="0" algn="ctr">
              <a:spcBef>
                <a:spcPts val="300"/>
              </a:spcBef>
              <a:spcAft>
                <a:spcPts val="300"/>
              </a:spcAft>
              <a:buFont typeface="Arial"/>
              <a:buNone/>
            </a:pPr>
            <a:r>
              <a:rPr lang="en-AU" sz="1800"/>
              <a:t>Why do you think it might be important to know where your kai moana [fish and shellfish that you eat] comes from?</a:t>
            </a:r>
          </a:p>
          <a:p>
            <a:pPr marL="0" indent="0" algn="ctr">
              <a:spcBef>
                <a:spcPts val="300"/>
              </a:spcBef>
              <a:spcAft>
                <a:spcPts val="300"/>
              </a:spcAft>
              <a:buFont typeface="Arial"/>
              <a:buNone/>
            </a:pPr>
            <a:endParaRPr lang="en-AU" sz="500"/>
          </a:p>
          <a:p>
            <a:pPr marL="0" indent="0" algn="ctr">
              <a:lnSpc>
                <a:spcPct val="100000"/>
              </a:lnSpc>
              <a:spcBef>
                <a:spcPts val="0"/>
              </a:spcBef>
              <a:buFont typeface="Arial"/>
              <a:buNone/>
              <a:defRPr/>
            </a:pPr>
            <a:endParaRPr lang="en-AU" sz="200">
              <a:solidFill>
                <a:srgbClr val="175EAA"/>
              </a:solidFill>
            </a:endParaRPr>
          </a:p>
          <a:p>
            <a:pPr marL="0" indent="0" algn="ctr">
              <a:lnSpc>
                <a:spcPct val="100000"/>
              </a:lnSpc>
              <a:spcBef>
                <a:spcPts val="0"/>
              </a:spcBef>
              <a:buFont typeface="Arial"/>
              <a:buNone/>
              <a:defRPr/>
            </a:pPr>
            <a:r>
              <a:rPr lang="en-AU" sz="2400" b="1">
                <a:solidFill>
                  <a:srgbClr val="175EAA"/>
                </a:solidFill>
                <a:latin typeface="Arial Narrow"/>
                <a:cs typeface="Arial Narrow"/>
              </a:rPr>
              <a:t>MAHI / ACTIVITY</a:t>
            </a:r>
          </a:p>
          <a:p>
            <a:pPr marL="0" indent="0" algn="ctr">
              <a:spcBef>
                <a:spcPts val="300"/>
              </a:spcBef>
              <a:spcAft>
                <a:spcPts val="300"/>
              </a:spcAft>
              <a:buFont typeface="Arial"/>
              <a:buNone/>
            </a:pPr>
            <a:r>
              <a:rPr lang="en-AU" sz="1900"/>
              <a:t>Add new learning to your prior knowledge chart (previous slide)</a:t>
            </a:r>
            <a:endParaRPr lang="en-AU"/>
          </a:p>
          <a:p>
            <a:pPr>
              <a:spcBef>
                <a:spcPts val="300"/>
              </a:spcBef>
              <a:spcAft>
                <a:spcPts val="300"/>
              </a:spcAft>
            </a:pPr>
            <a:endParaRPr lang="en-AU"/>
          </a:p>
        </p:txBody>
      </p:sp>
    </p:spTree>
    <p:extLst>
      <p:ext uri="{BB962C8B-B14F-4D97-AF65-F5344CB8AC3E}">
        <p14:creationId xmlns:p14="http://schemas.microsoft.com/office/powerpoint/2010/main" val="2959169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dissolve">
                                      <p:cBhvr>
                                        <p:cTn id="18" dur="500"/>
                                        <p:tgtEl>
                                          <p:spTgt spid="7">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dissolve">
                                      <p:cBhvr>
                                        <p:cTn id="21" dur="500"/>
                                        <p:tgtEl>
                                          <p:spTgt spid="7">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dissolve">
                                      <p:cBhvr>
                                        <p:cTn id="24" dur="500"/>
                                        <p:tgtEl>
                                          <p:spTgt spid="7">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94368</TotalTime>
  <Words>4984</Words>
  <Application>Microsoft Macintosh PowerPoint</Application>
  <PresentationFormat>On-screen Show (16:9)</PresentationFormat>
  <Paragraphs>647</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 Narrow</vt:lpstr>
      <vt:lpstr>Calibri</vt:lpstr>
      <vt:lpstr>Local Brewery Five</vt:lpstr>
      <vt:lpstr>MetaPro-Normal</vt:lpstr>
      <vt:lpstr>Office Theme</vt:lpstr>
      <vt:lpstr>Insert heading page Topic 3</vt:lpstr>
      <vt:lpstr>PowerPoint Presentation</vt:lpstr>
      <vt:lpstr>HELPFUL STUFF FOR TEACHERS </vt:lpstr>
      <vt:lpstr>HELPFUL STUFF FOR TEACHERS </vt:lpstr>
      <vt:lpstr>PowerPoint Presentation</vt:lpstr>
      <vt:lpstr>IN THIS TOPIC WE WILL LEARN ABOUT…</vt:lpstr>
      <vt:lpstr>MIHI / INTRODUCTION </vt:lpstr>
      <vt:lpstr>MIHI / INTRODUCTION</vt:lpstr>
      <vt:lpstr>PowerPoint Presentation</vt:lpstr>
      <vt:lpstr>PowerPoint Presentation</vt:lpstr>
      <vt:lpstr>PowerPoint Presentation</vt:lpstr>
      <vt:lpstr>SUSTAINABLE FISHING &amp; SUSTAINABLE CATCH</vt:lpstr>
      <vt:lpstr>PowerPoint Presentation</vt:lpstr>
      <vt:lpstr>SUSTAINABLE FISHING &amp; SUSTAINABLE CATCH</vt:lpstr>
      <vt:lpstr>SUSTAINABLE FISHING &amp; SUSTAINABLE CATCH</vt:lpstr>
      <vt:lpstr>SUSTAINABLE FISHING &amp; SUSTAINABLE CATCH</vt:lpstr>
      <vt:lpstr>SUSTAINABLE FISHING &amp; SUSTAINABLE CATCH</vt:lpstr>
      <vt:lpstr>SUSTAINABLE FISHING &amp; SUSTAINABLE CATCH</vt:lpstr>
      <vt:lpstr>PowerPoint Presentation</vt:lpstr>
      <vt:lpstr>PowerPoint Presentation</vt:lpstr>
      <vt:lpstr>PowerPoint Presentation</vt:lpstr>
      <vt:lpstr>PowerPoint Presentation</vt:lpstr>
      <vt:lpstr>SCIENTISTS &amp; THE MAXIMUM SUSTAINABLE YIELD</vt:lpstr>
      <vt:lpstr>SCIENTISTS &amp; THE MAXIMUM SUSTAINABLE YIELD</vt:lpstr>
      <vt:lpstr>PowerPoint Presentation</vt:lpstr>
      <vt:lpstr>PowerPoint Presentation</vt:lpstr>
      <vt:lpstr>PowerPoint Presentation</vt:lpstr>
      <vt:lpstr>PowerPoint Presentation</vt:lpstr>
      <vt:lpstr>PowerPoint Presentation</vt:lpstr>
      <vt:lpstr>ASSESSING FISH STOCKS IN AOTEAROA Focus Question: How do we assess fisheries in Aotearoa NZ? What role does science play?  </vt:lpstr>
      <vt:lpstr>ASSESSING FISH STOCKS IN AOTEAROA</vt:lpstr>
      <vt:lpstr>ASSESSING FISH STOCKS IN AOTEAROA</vt:lpstr>
      <vt:lpstr>PowerPoint Presentation</vt:lpstr>
      <vt:lpstr>PowerPoint Presentation</vt:lpstr>
      <vt:lpstr>PowerPoint Presentation</vt:lpstr>
      <vt:lpstr>REVIEWING KEY CONCEPTS – QUIZ </vt:lpstr>
      <vt:lpstr>REVIEWING KEY CONCEPTS – QUIZ</vt:lpstr>
      <vt:lpstr>REVIEWING KEY CONCEPTS – QUIZ </vt:lpstr>
      <vt:lpstr>REVIEWING KEY CONCEPTS – QUIZ </vt:lpstr>
      <vt:lpstr>REVIEWING KEY CONCEPTS – QUIZ </vt:lpstr>
      <vt:lpstr>REVIEWING KEY CONCEPTS – QUIZ ANSWERS</vt:lpstr>
      <vt:lpstr>REVIEWING KEY CONCEPTS – QUIZ ANSWERS</vt:lpstr>
      <vt:lpstr>REVIEWING KEY CONCEPTS – QUIZ ANSWERS</vt:lpstr>
      <vt:lpstr>REVIEWING KEY CONCEPTS – QUIZ ANSWERS</vt:lpstr>
      <vt:lpstr>REVIEWING KEY CONCEPTS – QUIZ ANSWERS</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223</cp:revision>
  <cp:lastPrinted>2021-08-27T01:37:53Z</cp:lastPrinted>
  <dcterms:created xsi:type="dcterms:W3CDTF">2020-04-01T02:04:56Z</dcterms:created>
  <dcterms:modified xsi:type="dcterms:W3CDTF">2024-05-19T08:19:22Z</dcterms:modified>
</cp:coreProperties>
</file>