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5" saveSubsetFonts="1" autoCompressPictures="0">
  <p:sldMasterIdLst>
    <p:sldMasterId id="2147483648" r:id="rId1"/>
  </p:sldMasterIdLst>
  <p:notesMasterIdLst>
    <p:notesMasterId r:id="rId13"/>
  </p:notesMasterIdLst>
  <p:sldIdLst>
    <p:sldId id="333" r:id="rId2"/>
    <p:sldId id="328" r:id="rId3"/>
    <p:sldId id="329" r:id="rId4"/>
    <p:sldId id="330" r:id="rId5"/>
    <p:sldId id="331" r:id="rId6"/>
    <p:sldId id="332" r:id="rId7"/>
    <p:sldId id="323" r:id="rId8"/>
    <p:sldId id="324" r:id="rId9"/>
    <p:sldId id="325" r:id="rId10"/>
    <p:sldId id="326" r:id="rId11"/>
    <p:sldId id="327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B194"/>
    <a:srgbClr val="005DAA"/>
    <a:srgbClr val="002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750" autoAdjust="0"/>
    <p:restoredTop sz="72213" autoAdjust="0"/>
  </p:normalViewPr>
  <p:slideViewPr>
    <p:cSldViewPr snapToGrid="0" snapToObjects="1">
      <p:cViewPr varScale="1">
        <p:scale>
          <a:sx n="94" d="100"/>
          <a:sy n="94" d="100"/>
        </p:scale>
        <p:origin x="22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7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136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A122-7A35-9745-A26A-EE8C50CA7602}" type="datetimeFigureOut">
              <a:rPr lang="en-US" smtClean="0"/>
              <a:t>7/16/22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DFFE2-AB0B-A546-BA03-FA78CA74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343400"/>
            <a:ext cx="6096000" cy="41148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175EAA"/>
                </a:solidFill>
                <a:latin typeface="Arial"/>
                <a:cs typeface="Arial"/>
              </a:rPr>
              <a:t>TEACHER NOTES</a:t>
            </a:r>
            <a:endParaRPr lang="en-US" dirty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>
                <a:solidFill>
                  <a:srgbClr val="175EAA"/>
                </a:solidFill>
                <a:latin typeface="Arial"/>
                <a:cs typeface="Arial"/>
              </a:rPr>
              <a:t>HOW TO PLAY KAHOOT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aseline="0" dirty="0">
              <a:solidFill>
                <a:srgbClr val="175EAA"/>
              </a:solidFill>
              <a:latin typeface="Arial"/>
              <a:cs typeface="Arial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100" b="0" baseline="0" dirty="0">
                <a:latin typeface="Arial"/>
                <a:cs typeface="Arial"/>
              </a:rPr>
              <a:t>See other teacher notes for instructions</a:t>
            </a:r>
          </a:p>
          <a:p>
            <a:pPr marL="171450" indent="-171450">
              <a:buFont typeface="Arial"/>
              <a:buChar char="•"/>
            </a:pPr>
            <a:r>
              <a:rPr lang="en-US" sz="1100" b="0" baseline="0" dirty="0">
                <a:solidFill>
                  <a:srgbClr val="000000"/>
                </a:solidFill>
                <a:latin typeface="Arial"/>
                <a:cs typeface="Arial"/>
              </a:rPr>
              <a:t>Find the game on the MSC NZ Kahoot page: https://</a:t>
            </a:r>
            <a:r>
              <a:rPr lang="en-US" sz="1100" b="0" baseline="0" dirty="0" err="1">
                <a:solidFill>
                  <a:srgbClr val="000000"/>
                </a:solidFill>
                <a:latin typeface="Arial"/>
                <a:cs typeface="Arial"/>
              </a:rPr>
              <a:t>www.msc.org</a:t>
            </a:r>
            <a:r>
              <a:rPr lang="en-US" sz="1100" b="0" baseline="0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US" sz="1100" b="0" baseline="0" dirty="0" err="1">
                <a:solidFill>
                  <a:srgbClr val="000000"/>
                </a:solidFill>
                <a:latin typeface="Arial"/>
                <a:cs typeface="Arial"/>
              </a:rPr>
              <a:t>en</a:t>
            </a:r>
            <a:r>
              <a:rPr lang="en-US" sz="1100" b="0" baseline="0" dirty="0">
                <a:solidFill>
                  <a:srgbClr val="000000"/>
                </a:solidFill>
                <a:latin typeface="Arial"/>
                <a:cs typeface="Arial"/>
              </a:rPr>
              <a:t>-au/for-teachers/ocean-literacy/new-</a:t>
            </a:r>
            <a:r>
              <a:rPr lang="en-US" sz="1100" b="0" baseline="0" dirty="0" err="1">
                <a:solidFill>
                  <a:srgbClr val="000000"/>
                </a:solidFill>
                <a:latin typeface="Arial"/>
                <a:cs typeface="Arial"/>
              </a:rPr>
              <a:t>zealand</a:t>
            </a:r>
            <a:r>
              <a:rPr lang="en-US" sz="1100" b="0" baseline="0" dirty="0">
                <a:solidFill>
                  <a:srgbClr val="000000"/>
                </a:solidFill>
                <a:latin typeface="Arial"/>
                <a:cs typeface="Arial"/>
              </a:rPr>
              <a:t>-education-curriculum/</a:t>
            </a:r>
            <a:r>
              <a:rPr lang="en-US" sz="1100" b="0" baseline="0" dirty="0" err="1">
                <a:solidFill>
                  <a:srgbClr val="000000"/>
                </a:solidFill>
                <a:latin typeface="Arial"/>
                <a:cs typeface="Arial"/>
              </a:rPr>
              <a:t>kahoot</a:t>
            </a:r>
            <a:r>
              <a:rPr lang="en-US" sz="1100" b="0" baseline="0" dirty="0">
                <a:solidFill>
                  <a:srgbClr val="000000"/>
                </a:solidFill>
                <a:latin typeface="Arial"/>
                <a:cs typeface="Arial"/>
              </a:rPr>
              <a:t>-quizzes</a:t>
            </a:r>
            <a:endParaRPr lang="en-US" sz="1100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1100" baseline="0" dirty="0">
                <a:solidFill>
                  <a:srgbClr val="000000"/>
                </a:solidFill>
                <a:latin typeface="Arial"/>
                <a:cs typeface="Arial"/>
              </a:rPr>
              <a:t>Answers to quiz are provided on the slides following the quiz questions :] 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0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22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44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5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83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86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0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1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89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34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3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dirty="0"/>
              <a:t>Click to edit Master text styles</a:t>
            </a:r>
          </a:p>
          <a:p>
            <a:pPr lvl="1"/>
            <a:r>
              <a:rPr lang="mi-NZ" dirty="0"/>
              <a:t>Second level</a:t>
            </a:r>
          </a:p>
          <a:p>
            <a:pPr lvl="2"/>
            <a:r>
              <a:rPr lang="mi-NZ" dirty="0"/>
              <a:t>Third level</a:t>
            </a:r>
          </a:p>
          <a:p>
            <a:pPr lvl="3"/>
            <a:r>
              <a:rPr lang="mi-NZ" dirty="0"/>
              <a:t>Fourth level</a:t>
            </a:r>
          </a:p>
          <a:p>
            <a:pPr lvl="4"/>
            <a:r>
              <a:rPr lang="mi-NZ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403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267"/>
            <a:ext cx="8229600" cy="75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39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pic>
        <p:nvPicPr>
          <p:cNvPr id="7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7" r:link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734" y="-94079"/>
            <a:ext cx="9142275" cy="105848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1682" y="46659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4" name="Picture 3" descr="White_Shell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89420">
            <a:off x="8308626" y="210465"/>
            <a:ext cx="756348" cy="679230"/>
          </a:xfrm>
          <a:prstGeom prst="rect">
            <a:avLst/>
          </a:prstGeom>
        </p:spPr>
      </p:pic>
      <p:pic>
        <p:nvPicPr>
          <p:cNvPr id="11" name="Picture 10" descr="White_Shell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60195">
            <a:off x="7868371" y="494329"/>
            <a:ext cx="440255" cy="3953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E2849B-A7E7-02FF-9B02-D745D774E00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258982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6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hyperlink" Target="https://create.kahoot.it/share/3-6-marine-stewardship-council-nz-topic-3-summary-quiz/2de6416b-dac4-465c-9db4-6892db756e5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msc.org/en-au/for-teachers/ocean-literacy/new-zealand-education-curriculum/kahoot-quizzes" TargetMode="External"/><Relationship Id="rId5" Type="http://schemas.openxmlformats.org/officeDocument/2006/relationships/image" Target="file://localhost/Users/rika/Dropbox/MSC%20Job/2020/MSC%20templates%20and%20graphics/TEMPLATE%20FILES/MSC%20GRAPHIC%20ASSETS/SCREEN%20RES/Illustration_BlueAssets/PNG/Blue_YellowSquare.png" TargetMode="Externa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3925" y="981047"/>
            <a:ext cx="4607859" cy="3693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lue_YellowSquare.png" descr="/Users/rika/Dropbox/MSC Job/2020/MSC templates and graphics/TEMPLATE FILES/MSC GRAPHIC ASSETS/SCREEN RES/Illustration_BlueAssets/PNG/Blue_YellowSquare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77335"/>
            <a:ext cx="4213925" cy="416559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002" y="1176369"/>
            <a:ext cx="3538848" cy="342195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400" b="1" noProof="0" dirty="0">
                <a:solidFill>
                  <a:srgbClr val="175EAA"/>
                </a:solidFill>
                <a:latin typeface="Arial Narrow"/>
                <a:cs typeface="Arial Narrow"/>
              </a:rPr>
              <a:t>MAHI / ACTIVITY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noProof="0" dirty="0"/>
              <a:t>In small groups, create your own definition of </a:t>
            </a:r>
          </a:p>
          <a:p>
            <a:pPr marL="457200" indent="-457200" algn="ctr">
              <a:spcBef>
                <a:spcPts val="300"/>
              </a:spcBef>
              <a:spcAft>
                <a:spcPts val="300"/>
              </a:spcAft>
              <a:buAutoNum type="arabicParenBoth"/>
            </a:pPr>
            <a:r>
              <a:rPr lang="en-AU" sz="2100" noProof="0" dirty="0"/>
              <a:t>Sustainable fishing</a:t>
            </a:r>
          </a:p>
          <a:p>
            <a:pPr marL="457200" indent="-457200" algn="ctr">
              <a:spcBef>
                <a:spcPts val="300"/>
              </a:spcBef>
              <a:spcAft>
                <a:spcPts val="300"/>
              </a:spcAft>
              <a:buAutoNum type="arabicParenBoth"/>
            </a:pPr>
            <a:r>
              <a:rPr lang="en-AU" sz="2100" noProof="0" dirty="0"/>
              <a:t>Maximum sustainable yield</a:t>
            </a:r>
          </a:p>
          <a:p>
            <a:pPr marL="457200" indent="-457200" algn="ctr">
              <a:spcBef>
                <a:spcPts val="300"/>
              </a:spcBef>
              <a:spcAft>
                <a:spcPts val="300"/>
              </a:spcAft>
              <a:buAutoNum type="arabicParenBoth"/>
            </a:pPr>
            <a:r>
              <a:rPr lang="en-AU" sz="2100" noProof="0" dirty="0"/>
              <a:t>Unsustainable fishing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noProof="0" dirty="0"/>
              <a:t>Act </a:t>
            </a:r>
            <a:r>
              <a:rPr lang="en-AU" sz="2100" dirty="0"/>
              <a:t>it out! For one of your definitions create </a:t>
            </a:r>
            <a:r>
              <a:rPr lang="en-AU" sz="2100" noProof="0" dirty="0"/>
              <a:t>a 30 second skit showing the meaning of the term from the perspective of a fisher person!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noProof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8107820" y="3576584"/>
            <a:ext cx="1735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MSC.ORG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4437" y="-119079"/>
            <a:ext cx="7876035" cy="110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300" dirty="0">
                <a:latin typeface="Arial Narrow"/>
                <a:cs typeface="Arial Narrow"/>
              </a:rPr>
              <a:t>R</a:t>
            </a:r>
            <a:r>
              <a:rPr lang="x-none" sz="3300" dirty="0">
                <a:latin typeface="Arial Narrow"/>
                <a:cs typeface="Arial Narrow"/>
              </a:rPr>
              <a:t>EV</a:t>
            </a:r>
            <a:r>
              <a:rPr lang="en-US" sz="3300" dirty="0">
                <a:latin typeface="Arial Narrow"/>
                <a:cs typeface="Arial Narrow"/>
              </a:rPr>
              <a:t>IE</a:t>
            </a:r>
            <a:r>
              <a:rPr lang="x-none" sz="3300" dirty="0">
                <a:latin typeface="Arial Narrow"/>
                <a:cs typeface="Arial Narrow"/>
              </a:rPr>
              <a:t>WING KEY CONCEPTS</a:t>
            </a:r>
            <a:endParaRPr lang="en-US" sz="3300" dirty="0">
              <a:latin typeface="Arial Narrow"/>
              <a:cs typeface="Arial Narrow"/>
            </a:endParaRPr>
          </a:p>
          <a:p>
            <a:r>
              <a:rPr lang="en-US" sz="2300" dirty="0">
                <a:latin typeface="Arial Narrow"/>
                <a:cs typeface="Arial Narrow"/>
              </a:rPr>
              <a:t>Focus Question: What have we learnt?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46861" y="3209664"/>
            <a:ext cx="3738975" cy="13886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MetaPro-Normal"/>
                <a:ea typeface="+mn-ea"/>
                <a:cs typeface="MetaPro-Norm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2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</a:pPr>
            <a:r>
              <a:rPr lang="en-US" sz="24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ACTIVITY</a:t>
            </a:r>
          </a:p>
          <a:p>
            <a:pPr marL="0" indent="0" algn="ctr">
              <a:lnSpc>
                <a:spcPct val="132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</a:pPr>
            <a:r>
              <a:rPr lang="en-US" sz="2000" dirty="0">
                <a:latin typeface="Arial"/>
                <a:cs typeface="Arial"/>
              </a:rPr>
              <a:t>Complete the Science &amp; Sustainable Catch summary quiz on the following slides or play using </a:t>
            </a:r>
            <a:r>
              <a:rPr lang="en-US" sz="2000" dirty="0">
                <a:latin typeface="Arial"/>
                <a:cs typeface="Arial"/>
                <a:hlinkClick r:id="rId6"/>
              </a:rPr>
              <a:t>Kahoot</a:t>
            </a:r>
            <a:r>
              <a:rPr lang="en-US" sz="2000" dirty="0">
                <a:latin typeface="Arial"/>
                <a:cs typeface="Arial"/>
              </a:rPr>
              <a:t>!</a:t>
            </a:r>
          </a:p>
        </p:txBody>
      </p:sp>
      <p:pic>
        <p:nvPicPr>
          <p:cNvPr id="2" name="Picture 1" descr="Screenshot 2020-05-29 16.28.17.png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2298" y="1329555"/>
            <a:ext cx="3008174" cy="188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r>
              <a:rPr lang="en-US" sz="1800" dirty="0"/>
              <a:t>9. In fishing, size does matter! Which of the following is NOT true?</a:t>
            </a:r>
          </a:p>
          <a:p>
            <a:pPr marL="1009650" lvl="1" indent="-342900">
              <a:buFont typeface="+mj-lt"/>
              <a:buAutoNum type="arabicPeriod"/>
            </a:pPr>
            <a:r>
              <a:rPr lang="en-US" sz="1400" dirty="0"/>
              <a:t>Healthy fish stocks need  large, mature fish (the ‘</a:t>
            </a:r>
            <a:r>
              <a:rPr lang="en-US" sz="1400" dirty="0" err="1"/>
              <a:t>spawners</a:t>
            </a:r>
            <a:r>
              <a:rPr lang="en-US" sz="1400" dirty="0"/>
              <a:t>’)</a:t>
            </a:r>
          </a:p>
          <a:p>
            <a:pPr marL="100965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A fished population of fish is always healthy even with no big fish present</a:t>
            </a:r>
          </a:p>
          <a:p>
            <a:pPr marL="1009650" lvl="1" indent="-342900">
              <a:buFont typeface="+mj-lt"/>
              <a:buAutoNum type="arabicPeriod"/>
            </a:pPr>
            <a:r>
              <a:rPr lang="en-US" sz="1400" dirty="0"/>
              <a:t>Without big fish reproduction slows and fish stocks decline</a:t>
            </a:r>
          </a:p>
          <a:p>
            <a:pPr marL="1009650" lvl="1" indent="-342900">
              <a:buFont typeface="+mj-lt"/>
              <a:buAutoNum type="arabicPeriod"/>
            </a:pPr>
            <a:r>
              <a:rPr lang="en-US" sz="1400" dirty="0"/>
              <a:t>Not enough large mature fish means there will be less young healthy fish</a:t>
            </a:r>
          </a:p>
          <a:p>
            <a:pPr marL="666750" lvl="1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10. Which of the following is not true of commercial fishing in Aotearoa NZ?</a:t>
            </a:r>
          </a:p>
          <a:p>
            <a:pPr marL="990600">
              <a:buFont typeface="+mj-lt"/>
              <a:buAutoNum type="arabicPeriod"/>
            </a:pPr>
            <a:r>
              <a:rPr lang="en-US" sz="1400" dirty="0"/>
              <a:t>Commercial fisheries are managed under the QMS (Quota Management System)</a:t>
            </a:r>
          </a:p>
          <a:p>
            <a:pPr marL="9906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There are no limits to the number of fish that can be caught</a:t>
            </a:r>
          </a:p>
          <a:p>
            <a:pPr marL="990600">
              <a:buFont typeface="+mj-lt"/>
              <a:buAutoNum type="arabicPeriod"/>
            </a:pPr>
            <a:r>
              <a:rPr lang="en-US" sz="1400" dirty="0"/>
              <a:t>Scientists use info from commercial fishers to work out fishery size</a:t>
            </a:r>
          </a:p>
          <a:p>
            <a:pPr marL="990600">
              <a:buFont typeface="+mj-lt"/>
              <a:buAutoNum type="arabicPeriod"/>
            </a:pPr>
            <a:r>
              <a:rPr lang="en-US" sz="1400" dirty="0"/>
              <a:t>Commercial fishers must report their catches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7890933" cy="758428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pic>
        <p:nvPicPr>
          <p:cNvPr id="5" name="Picture 4" descr="Blue_Butterfly 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7134" y="3538628"/>
            <a:ext cx="1447800" cy="1233455"/>
          </a:xfrm>
          <a:prstGeom prst="rect">
            <a:avLst/>
          </a:prstGeom>
        </p:spPr>
      </p:pic>
      <p:pic>
        <p:nvPicPr>
          <p:cNvPr id="6" name="Picture 5" descr="Blue_Butterfly 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3331" y="3924269"/>
            <a:ext cx="1041400" cy="887222"/>
          </a:xfrm>
          <a:prstGeom prst="rect">
            <a:avLst/>
          </a:prstGeom>
        </p:spPr>
      </p:pic>
      <p:pic>
        <p:nvPicPr>
          <p:cNvPr id="7" name="Picture 6" descr="Blue_Butterfly fish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7867" y="3488266"/>
            <a:ext cx="862517" cy="73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9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endParaRPr lang="en-US" sz="1800" dirty="0"/>
          </a:p>
          <a:p>
            <a:pPr marL="266700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11. True or False - The number of fish in a population is also known as 'abundance’ 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</a:p>
          <a:p>
            <a:pPr marL="266700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12. Which of the following can be a type of impact arising from the decline of a fish stock?</a:t>
            </a:r>
          </a:p>
          <a:p>
            <a:pPr lvl="1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Environmental impacts</a:t>
            </a:r>
          </a:p>
          <a:p>
            <a:pPr lvl="1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Social &amp; cultural impacts</a:t>
            </a:r>
          </a:p>
          <a:p>
            <a:pPr lvl="1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Economic impacts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7766563" cy="758428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pic>
        <p:nvPicPr>
          <p:cNvPr id="3" name="Picture 2" descr="Blue_Seahors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8043" y="3281852"/>
            <a:ext cx="1315720" cy="1293361"/>
          </a:xfrm>
          <a:prstGeom prst="rect">
            <a:avLst/>
          </a:prstGeom>
        </p:spPr>
      </p:pic>
      <p:pic>
        <p:nvPicPr>
          <p:cNvPr id="5" name="Picture 4" descr="Blue_Seahors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77924" flipH="1">
            <a:off x="7912274" y="3211453"/>
            <a:ext cx="1026709" cy="7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6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73200"/>
            <a:ext cx="8229600" cy="2962412"/>
          </a:xfrm>
        </p:spPr>
        <p:txBody>
          <a:bodyPr>
            <a:noAutofit/>
          </a:bodyPr>
          <a:lstStyle/>
          <a:p>
            <a:pPr marL="609600">
              <a:buAutoNum type="arabicPeriod"/>
            </a:pPr>
            <a:r>
              <a:rPr lang="en-US" sz="1800" dirty="0"/>
              <a:t>True or False - A sustainable catch is one that can carry on forever?</a:t>
            </a:r>
            <a:endParaRPr lang="en-US" sz="1200" dirty="0">
              <a:solidFill>
                <a:srgbClr val="FF0000"/>
              </a:solidFill>
            </a:endParaRPr>
          </a:p>
          <a:p>
            <a:pPr marL="266700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2. Which of the following is NOT a principle applied by Marine Stewardship Council when certifying sustainable fishery</a:t>
            </a:r>
          </a:p>
          <a:p>
            <a:pPr marL="1009650" lvl="1" indent="-342900"/>
            <a:r>
              <a:rPr lang="en-US" sz="1800" dirty="0"/>
              <a:t>Principle 1: Sustainability of the fish stock</a:t>
            </a:r>
          </a:p>
          <a:p>
            <a:pPr marL="1009650" lvl="1" indent="-342900"/>
            <a:r>
              <a:rPr lang="en-US" sz="1800" dirty="0"/>
              <a:t>Principle 2: Environmental Impacts</a:t>
            </a:r>
          </a:p>
          <a:p>
            <a:pPr marL="1009650" lvl="1" indent="-342900"/>
            <a:r>
              <a:rPr lang="en-US" sz="1800" dirty="0"/>
              <a:t>Principle 1: Economic viability assessment</a:t>
            </a:r>
          </a:p>
          <a:p>
            <a:pPr marL="1009650" lvl="1" indent="-342900"/>
            <a:r>
              <a:rPr lang="en-US" sz="1800" dirty="0"/>
              <a:t>Principle 3: Effective Management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8229600" cy="758428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</a:t>
            </a:r>
            <a:r>
              <a:rPr lang="en-US" sz="4800" dirty="0"/>
              <a:t> </a:t>
            </a:r>
            <a:endParaRPr lang="en-US" dirty="0"/>
          </a:p>
        </p:txBody>
      </p:sp>
      <p:pic>
        <p:nvPicPr>
          <p:cNvPr id="3" name="Picture 2" descr="Blue_Fish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4240" y="3758009"/>
            <a:ext cx="1771227" cy="84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7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0176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r>
              <a:rPr lang="en-US" sz="1800" dirty="0"/>
              <a:t>3. Which of the following is LEAST useful to the MSC under Principle 1 to tell if a fish CATCH is sustainable?</a:t>
            </a:r>
          </a:p>
          <a:p>
            <a:pPr marL="914400" lvl="1" indent="-247650">
              <a:buFont typeface="+mj-lt"/>
              <a:buAutoNum type="arabicPeriod"/>
            </a:pPr>
            <a:r>
              <a:rPr lang="en-US" sz="1400" dirty="0"/>
              <a:t>Knowing the size of the fish stock / population</a:t>
            </a:r>
          </a:p>
          <a:p>
            <a:pPr marL="914400" lvl="1" indent="-247650">
              <a:buFont typeface="+mj-lt"/>
              <a:buAutoNum type="arabicPeriod"/>
            </a:pPr>
            <a:r>
              <a:rPr lang="en-US" sz="1400" dirty="0"/>
              <a:t>Scientists calculations  on the health of the  fish stocks</a:t>
            </a:r>
          </a:p>
          <a:p>
            <a:pPr marL="914400" lvl="1" indent="-247650">
              <a:buFont typeface="+mj-lt"/>
              <a:buAutoNum type="arabicPeriod"/>
            </a:pPr>
            <a:r>
              <a:rPr lang="en-US" sz="1400" dirty="0"/>
              <a:t>Knowing what fish stock a fish has come from</a:t>
            </a:r>
          </a:p>
          <a:p>
            <a:pPr marL="914400" lvl="1" indent="-24765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Knowing what other fish the boat caught</a:t>
            </a:r>
          </a:p>
          <a:p>
            <a:pPr marL="914400" lvl="1" indent="-247650">
              <a:buFont typeface="+mj-lt"/>
              <a:buAutoNum type="arabicPeriod"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4. True or False - Sustainable fishing means making sure fish populations don’t drop below levels where they can reproduce themselves</a:t>
            </a:r>
            <a:endParaRPr lang="en-US" sz="1800" dirty="0">
              <a:solidFill>
                <a:srgbClr val="000000"/>
              </a:solidFill>
            </a:endParaRPr>
          </a:p>
          <a:p>
            <a:pPr marL="266700" indent="0">
              <a:buNone/>
            </a:pPr>
            <a:endParaRPr lang="en-US" sz="500" dirty="0">
              <a:solidFill>
                <a:srgbClr val="000000"/>
              </a:solidFill>
            </a:endParaRPr>
          </a:p>
          <a:p>
            <a:pPr marL="26670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5. True or False - Fisheries work with scientists to understand how the fish and shellfish population grows and shrinks over time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8229600" cy="758428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</a:t>
            </a:r>
            <a:endParaRPr lang="en-US" dirty="0"/>
          </a:p>
        </p:txBody>
      </p:sp>
      <p:pic>
        <p:nvPicPr>
          <p:cNvPr id="3" name="Picture 2" descr="Blue_Jelly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421359">
            <a:off x="8093161" y="1594441"/>
            <a:ext cx="688857" cy="156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r>
              <a:rPr lang="en-US" sz="1800" dirty="0"/>
              <a:t>6. True or False - How a fish population grows &amp; shrinks over time is controlled by births, migrations in &amp; out of the fishery, and deaths </a:t>
            </a:r>
            <a:r>
              <a:rPr lang="en-US" sz="1800" kern="1200" dirty="0">
                <a:solidFill>
                  <a:schemeClr val="tx1"/>
                </a:solidFill>
                <a:effectLst/>
              </a:rPr>
              <a:t>(including</a:t>
            </a:r>
            <a:r>
              <a:rPr lang="en-US" sz="1800" kern="1200" baseline="0" dirty="0">
                <a:solidFill>
                  <a:schemeClr val="tx1"/>
                </a:solidFill>
                <a:effectLst/>
              </a:rPr>
              <a:t> fish caught)</a:t>
            </a:r>
            <a:r>
              <a:rPr lang="en-US" sz="1800" kern="1200" dirty="0">
                <a:solidFill>
                  <a:schemeClr val="tx1"/>
                </a:solidFill>
                <a:effectLst/>
              </a:rPr>
              <a:t> </a:t>
            </a:r>
            <a:endParaRPr lang="en-US" sz="1800" dirty="0"/>
          </a:p>
          <a:p>
            <a:pPr marL="266700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7. Which of the following is NOT true of sustainable yield for a fishery?</a:t>
            </a:r>
          </a:p>
          <a:p>
            <a:pPr marL="1009650" lvl="1">
              <a:buFont typeface="+mj-lt"/>
              <a:buAutoNum type="arabicPeriod"/>
            </a:pPr>
            <a:r>
              <a:rPr lang="en-US" sz="1400" dirty="0"/>
              <a:t>Sustainable yield is a scientific calculation</a:t>
            </a:r>
          </a:p>
          <a:p>
            <a:pPr marL="1009650" lvl="1">
              <a:buFont typeface="+mj-lt"/>
              <a:buAutoNum type="arabicPeriod"/>
            </a:pPr>
            <a:r>
              <a:rPr lang="en-US" sz="1400" dirty="0"/>
              <a:t>Sustainable yield shows how much fish can be caught without overfishing</a:t>
            </a:r>
          </a:p>
          <a:p>
            <a:pPr marL="1009650" lvl="1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Sustainable yields are set to enable high catches &amp; declining fish stocks</a:t>
            </a:r>
          </a:p>
          <a:p>
            <a:pPr marL="1009650" lvl="1">
              <a:buFont typeface="+mj-lt"/>
              <a:buAutoNum type="arabicPeriod"/>
            </a:pPr>
            <a:r>
              <a:rPr lang="en-US" sz="1400" dirty="0"/>
              <a:t>Sustainable yields aim to prevent overfishing &amp; decline of fish stocks</a:t>
            </a:r>
          </a:p>
          <a:p>
            <a:pPr marL="1009650" lvl="1">
              <a:buFont typeface="+mj-lt"/>
              <a:buAutoNum type="arabicPeriod"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8.True or False - Population biomass is the total weight of fish in the population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8229600" cy="758428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 </a:t>
            </a:r>
            <a:endParaRPr lang="en-US" dirty="0"/>
          </a:p>
        </p:txBody>
      </p:sp>
      <p:pic>
        <p:nvPicPr>
          <p:cNvPr id="3" name="Picture 2" descr="Blue_Edible Cra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21211">
            <a:off x="7687732" y="3623966"/>
            <a:ext cx="1167215" cy="94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8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r>
              <a:rPr lang="en-US" sz="1800" dirty="0"/>
              <a:t>9. In fishing, size does matter! Which of the following is NOT true?</a:t>
            </a:r>
          </a:p>
          <a:p>
            <a:pPr marL="1009650" lvl="1" indent="-342900">
              <a:buFont typeface="+mj-lt"/>
              <a:buAutoNum type="arabicPeriod"/>
            </a:pPr>
            <a:r>
              <a:rPr lang="en-US" sz="1400" dirty="0"/>
              <a:t>Healthy fish stocks need  large, mature fish (the ‘</a:t>
            </a:r>
            <a:r>
              <a:rPr lang="en-US" sz="1400" dirty="0" err="1"/>
              <a:t>spawners</a:t>
            </a:r>
            <a:r>
              <a:rPr lang="en-US" sz="1400" dirty="0"/>
              <a:t>’)</a:t>
            </a:r>
          </a:p>
          <a:p>
            <a:pPr marL="100965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A fished population of fish is always healthy even with no big fish present</a:t>
            </a:r>
          </a:p>
          <a:p>
            <a:pPr marL="1009650" lvl="1" indent="-342900">
              <a:buFont typeface="+mj-lt"/>
              <a:buAutoNum type="arabicPeriod"/>
            </a:pPr>
            <a:r>
              <a:rPr lang="en-US" sz="1400" dirty="0"/>
              <a:t>Without big fish reproduction slows and fish stocks decline</a:t>
            </a:r>
          </a:p>
          <a:p>
            <a:pPr marL="1009650" lvl="1" indent="-342900">
              <a:buFont typeface="+mj-lt"/>
              <a:buAutoNum type="arabicPeriod"/>
            </a:pPr>
            <a:r>
              <a:rPr lang="en-US" sz="1400" dirty="0"/>
              <a:t>Not enough large mature fish means there will be less young healthy fish</a:t>
            </a:r>
          </a:p>
          <a:p>
            <a:pPr marL="666750" lvl="1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10. Which of the following is not true of commercial fishing in Aotearoa NZ?</a:t>
            </a:r>
          </a:p>
          <a:p>
            <a:pPr marL="990600">
              <a:buFont typeface="+mj-lt"/>
              <a:buAutoNum type="arabicPeriod"/>
            </a:pPr>
            <a:r>
              <a:rPr lang="en-US" sz="1400" dirty="0"/>
              <a:t>Commercial fisheries are managed under the QMS (Quota Management System)</a:t>
            </a:r>
          </a:p>
          <a:p>
            <a:pPr marL="990600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There are no limits to the number of fish that can be caught</a:t>
            </a:r>
          </a:p>
          <a:p>
            <a:pPr marL="990600">
              <a:buFont typeface="+mj-lt"/>
              <a:buAutoNum type="arabicPeriod"/>
            </a:pPr>
            <a:r>
              <a:rPr lang="en-US" sz="1400" dirty="0"/>
              <a:t>Scientists use info from commercial fishers to work out fishery size</a:t>
            </a:r>
          </a:p>
          <a:p>
            <a:pPr marL="990600">
              <a:buFont typeface="+mj-lt"/>
              <a:buAutoNum type="arabicPeriod"/>
            </a:pPr>
            <a:r>
              <a:rPr lang="en-US" sz="1400" dirty="0"/>
              <a:t>Commercial fishers must report their catches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8229600" cy="758428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 </a:t>
            </a:r>
            <a:endParaRPr lang="en-US" dirty="0"/>
          </a:p>
        </p:txBody>
      </p:sp>
      <p:pic>
        <p:nvPicPr>
          <p:cNvPr id="3" name="Picture 2" descr="Blue_Butterfly 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7134" y="3538628"/>
            <a:ext cx="1447800" cy="1233455"/>
          </a:xfrm>
          <a:prstGeom prst="rect">
            <a:avLst/>
          </a:prstGeom>
        </p:spPr>
      </p:pic>
      <p:pic>
        <p:nvPicPr>
          <p:cNvPr id="5" name="Picture 4" descr="Blue_Butterfly 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3331" y="3924269"/>
            <a:ext cx="1041400" cy="887222"/>
          </a:xfrm>
          <a:prstGeom prst="rect">
            <a:avLst/>
          </a:prstGeom>
        </p:spPr>
      </p:pic>
      <p:pic>
        <p:nvPicPr>
          <p:cNvPr id="6" name="Picture 5" descr="Blue_Butterfly fish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7867" y="3488266"/>
            <a:ext cx="862517" cy="73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endParaRPr lang="en-US" sz="1800" dirty="0"/>
          </a:p>
          <a:p>
            <a:pPr marL="266700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11. True or False - The number of fish in a population is also known as '</a:t>
            </a:r>
            <a:r>
              <a:rPr lang="en-US" sz="1800" dirty="0">
                <a:solidFill>
                  <a:srgbClr val="000000"/>
                </a:solidFill>
              </a:rPr>
              <a:t>abundance’</a:t>
            </a:r>
          </a:p>
          <a:p>
            <a:pPr marL="266700" indent="0">
              <a:buNone/>
            </a:pPr>
            <a:endParaRPr lang="en-US" sz="500" dirty="0">
              <a:solidFill>
                <a:srgbClr val="000000"/>
              </a:solidFill>
            </a:endParaRPr>
          </a:p>
          <a:p>
            <a:pPr marL="26670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12. Which of the following can be a type of impact arising from the decline of a fish stock?</a:t>
            </a:r>
          </a:p>
          <a:p>
            <a:pPr lvl="1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Environmental impacts</a:t>
            </a:r>
          </a:p>
          <a:p>
            <a:pPr lvl="1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Social &amp; cultural impacts</a:t>
            </a:r>
          </a:p>
          <a:p>
            <a:pPr lvl="1"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Economic impacts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8229600" cy="758428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 </a:t>
            </a:r>
            <a:endParaRPr lang="en-US" dirty="0"/>
          </a:p>
        </p:txBody>
      </p:sp>
      <p:pic>
        <p:nvPicPr>
          <p:cNvPr id="8" name="Picture 7" descr="Blue_Seahors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8043" y="3281852"/>
            <a:ext cx="1315720" cy="1293361"/>
          </a:xfrm>
          <a:prstGeom prst="rect">
            <a:avLst/>
          </a:prstGeom>
        </p:spPr>
      </p:pic>
      <p:pic>
        <p:nvPicPr>
          <p:cNvPr id="9" name="Picture 8" descr="Blue_Seahors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77924" flipH="1">
            <a:off x="7912274" y="3211453"/>
            <a:ext cx="1026709" cy="7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4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r>
              <a:rPr lang="en-US" sz="1800" dirty="0"/>
              <a:t>1. True or False - A sustainable catch is one that can carry on forever?</a:t>
            </a:r>
          </a:p>
          <a:p>
            <a:pPr marL="2667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TRUE</a:t>
            </a:r>
          </a:p>
          <a:p>
            <a:pPr marL="266700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2. Which of the following is NOT a principle applied by Marine Stewardship Council when certifying sustainable fishery</a:t>
            </a:r>
          </a:p>
          <a:p>
            <a:pPr marL="1009650" lvl="1" indent="-342900"/>
            <a:r>
              <a:rPr lang="en-US" sz="1800" dirty="0"/>
              <a:t>Principle 1: Sustainability of the fish stock</a:t>
            </a:r>
          </a:p>
          <a:p>
            <a:pPr marL="1009650" lvl="1" indent="-342900"/>
            <a:r>
              <a:rPr lang="en-US" sz="1800" dirty="0"/>
              <a:t>Principle 2: Environmental Impacts</a:t>
            </a:r>
          </a:p>
          <a:p>
            <a:pPr marL="1009650" lvl="1" indent="-342900"/>
            <a:r>
              <a:rPr lang="en-US" sz="1800" dirty="0">
                <a:solidFill>
                  <a:srgbClr val="FF0000"/>
                </a:solidFill>
              </a:rPr>
              <a:t>Principle 1: Economic viability assessment</a:t>
            </a:r>
          </a:p>
          <a:p>
            <a:pPr marL="1009650" lvl="1" indent="-342900"/>
            <a:r>
              <a:rPr lang="en-US" sz="1800" dirty="0"/>
              <a:t>Principle 3: Effective Management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7924800" cy="758428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pic>
        <p:nvPicPr>
          <p:cNvPr id="7" name="Picture 6" descr="Blue_Fish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5026" y="3758009"/>
            <a:ext cx="1771227" cy="84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9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0176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r>
              <a:rPr lang="en-US" sz="1800" dirty="0"/>
              <a:t>3. Which of the following is LEAST useful to the MSC under Principle 1 to tell if a fish CATCH is sustainable?</a:t>
            </a:r>
          </a:p>
          <a:p>
            <a:pPr marL="914400" lvl="1" indent="-247650">
              <a:buFont typeface="+mj-lt"/>
              <a:buAutoNum type="arabicPeriod"/>
            </a:pPr>
            <a:r>
              <a:rPr lang="en-US" sz="1400" dirty="0"/>
              <a:t>Knowing the size of the fish stock / population</a:t>
            </a:r>
          </a:p>
          <a:p>
            <a:pPr marL="914400" lvl="1" indent="-247650">
              <a:buFont typeface="+mj-lt"/>
              <a:buAutoNum type="arabicPeriod"/>
            </a:pPr>
            <a:r>
              <a:rPr lang="en-US" sz="1400" dirty="0"/>
              <a:t>Scientists calculations  on the health of the  fish stocks</a:t>
            </a:r>
          </a:p>
          <a:p>
            <a:pPr marL="914400" lvl="1" indent="-247650">
              <a:buFont typeface="+mj-lt"/>
              <a:buAutoNum type="arabicPeriod"/>
            </a:pPr>
            <a:r>
              <a:rPr lang="en-US" sz="1400" dirty="0"/>
              <a:t>Knowing what fish stock a fish has come from</a:t>
            </a:r>
          </a:p>
          <a:p>
            <a:pPr marL="914400" lvl="1" indent="-24765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Knowing what other fish the boat caught</a:t>
            </a:r>
          </a:p>
          <a:p>
            <a:pPr marL="914400" lvl="1" indent="-247650">
              <a:buFont typeface="+mj-lt"/>
              <a:buAutoNum type="arabicPeriod"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4. True or False - Sustainable fishing means making sure fish populations don’t drop below levels where they can reproduce themselves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</a:p>
          <a:p>
            <a:pPr marL="266700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5. True or False - Fisheries work with scientists to understand how the fish and shellfish population grows and shrinks over time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7907867" cy="758428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pic>
        <p:nvPicPr>
          <p:cNvPr id="5" name="Picture 4" descr="Blue_Jellyfis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421359">
            <a:off x="8093161" y="1594441"/>
            <a:ext cx="688857" cy="156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3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8229600" cy="3240209"/>
          </a:xfrm>
        </p:spPr>
        <p:txBody>
          <a:bodyPr>
            <a:noAutofit/>
          </a:bodyPr>
          <a:lstStyle/>
          <a:p>
            <a:pPr marL="266700" indent="0">
              <a:buNone/>
            </a:pPr>
            <a:r>
              <a:rPr lang="en-US" sz="1800" dirty="0"/>
              <a:t>6. True or False - How a fish population grows &amp; shrinks over time is controlled by births, migrations in &amp; out of the fishery, and deaths (including</a:t>
            </a:r>
            <a:r>
              <a:rPr lang="en-US" sz="1800" baseline="0" dirty="0"/>
              <a:t> fish caught)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  <a:endParaRPr lang="en-US" sz="1800" dirty="0"/>
          </a:p>
          <a:p>
            <a:pPr marL="266700" indent="0">
              <a:buNone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7. Which of the following is NOT true of sustainable yield for a fishery?</a:t>
            </a:r>
          </a:p>
          <a:p>
            <a:pPr marL="1009650" lvl="1">
              <a:buFont typeface="+mj-lt"/>
              <a:buAutoNum type="arabicPeriod"/>
            </a:pPr>
            <a:r>
              <a:rPr lang="en-US" sz="1400" dirty="0"/>
              <a:t>Sustainable yield is a scientific calculation</a:t>
            </a:r>
          </a:p>
          <a:p>
            <a:pPr marL="1009650" lvl="1">
              <a:buFont typeface="+mj-lt"/>
              <a:buAutoNum type="arabicPeriod"/>
            </a:pPr>
            <a:r>
              <a:rPr lang="en-US" sz="1400" dirty="0"/>
              <a:t>Sustainable yield shows how much fish can be caught without overfishing</a:t>
            </a:r>
          </a:p>
          <a:p>
            <a:pPr marL="1009650" lvl="1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Sustainable yields are set to enable high catches &amp; declining fish stocks</a:t>
            </a:r>
          </a:p>
          <a:p>
            <a:pPr marL="1009650" lvl="1">
              <a:buFont typeface="+mj-lt"/>
              <a:buAutoNum type="arabicPeriod"/>
            </a:pPr>
            <a:r>
              <a:rPr lang="en-US" sz="1400" dirty="0"/>
              <a:t>Sustainable yields aim to prevent overfishing &amp; decline of fish stocks</a:t>
            </a:r>
          </a:p>
          <a:p>
            <a:pPr marL="1009650" lvl="1">
              <a:buFont typeface="+mj-lt"/>
              <a:buAutoNum type="arabicPeriod"/>
            </a:pPr>
            <a:endParaRPr lang="en-US" sz="500" dirty="0"/>
          </a:p>
          <a:p>
            <a:pPr marL="266700" indent="0">
              <a:buNone/>
            </a:pPr>
            <a:r>
              <a:rPr lang="en-US" sz="1800" dirty="0"/>
              <a:t>8.True or False - Population biomass is the total weight of fish in the population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11"/>
            <a:ext cx="7789333" cy="758428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x-none" dirty="0"/>
              <a:t>EV</a:t>
            </a:r>
            <a:r>
              <a:rPr lang="en-US" dirty="0"/>
              <a:t>IE</a:t>
            </a:r>
            <a:r>
              <a:rPr lang="x-none" dirty="0"/>
              <a:t>WING KEY CONCEPTS </a:t>
            </a:r>
            <a:r>
              <a:rPr lang="mr-IN" dirty="0"/>
              <a:t>–</a:t>
            </a:r>
            <a:r>
              <a:rPr lang="x-none" dirty="0"/>
              <a:t> QUIZ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pic>
        <p:nvPicPr>
          <p:cNvPr id="5" name="Picture 4" descr="Blue_Edible Cra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21211">
            <a:off x="7687732" y="3623966"/>
            <a:ext cx="1167215" cy="94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0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94323</TotalTime>
  <Words>1124</Words>
  <Application>Microsoft Macintosh PowerPoint</Application>
  <PresentationFormat>On-screen Show (16:9)</PresentationFormat>
  <Paragraphs>128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Calibri</vt:lpstr>
      <vt:lpstr>Office Theme</vt:lpstr>
      <vt:lpstr>PowerPoint Presentation</vt:lpstr>
      <vt:lpstr>REVIEWING KEY CONCEPTS – QUIZ </vt:lpstr>
      <vt:lpstr>REVIEWING KEY CONCEPTS – QUIZ</vt:lpstr>
      <vt:lpstr>REVIEWING KEY CONCEPTS – QUIZ </vt:lpstr>
      <vt:lpstr>REVIEWING KEY CONCEPTS – QUIZ </vt:lpstr>
      <vt:lpstr>REVIEWING KEY CONCEPTS – QUIZ </vt:lpstr>
      <vt:lpstr>REVIEWING KEY CONCEPTS – QUIZ ANSWERS</vt:lpstr>
      <vt:lpstr>REVIEWING KEY CONCEPTS – QUIZ ANSWERS</vt:lpstr>
      <vt:lpstr>REVIEWING KEY CONCEPTS – QUIZ ANSWERS</vt:lpstr>
      <vt:lpstr>REVIEWING KEY CONCEPTS – QUIZ ANSWERS</vt:lpstr>
      <vt:lpstr>REVIEWING KEY CONCEPTS – QUIZ ANSWERS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224</cp:revision>
  <cp:lastPrinted>2021-08-27T01:37:53Z</cp:lastPrinted>
  <dcterms:created xsi:type="dcterms:W3CDTF">2020-04-01T02:04:56Z</dcterms:created>
  <dcterms:modified xsi:type="dcterms:W3CDTF">2022-07-16T09:14:17Z</dcterms:modified>
</cp:coreProperties>
</file>