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400" r:id="rId2"/>
    <p:sldId id="425" r:id="rId3"/>
    <p:sldId id="409" r:id="rId4"/>
    <p:sldId id="462" r:id="rId5"/>
    <p:sldId id="463" r:id="rId6"/>
    <p:sldId id="466" r:id="rId7"/>
    <p:sldId id="467" r:id="rId8"/>
    <p:sldId id="449" r:id="rId9"/>
    <p:sldId id="465" r:id="rId10"/>
    <p:sldId id="420" r:id="rId11"/>
    <p:sldId id="459" r:id="rId12"/>
    <p:sldId id="460" r:id="rId13"/>
    <p:sldId id="461" r:id="rId14"/>
    <p:sldId id="468" r:id="rId15"/>
    <p:sldId id="469" r:id="rId16"/>
    <p:sldId id="470" r:id="rId17"/>
    <p:sldId id="471" r:id="rId18"/>
    <p:sldId id="441" r:id="rId19"/>
    <p:sldId id="452" r:id="rId20"/>
    <p:sldId id="472" r:id="rId21"/>
    <p:sldId id="473" r:id="rId22"/>
    <p:sldId id="476" r:id="rId23"/>
    <p:sldId id="445" r:id="rId24"/>
    <p:sldId id="446" r:id="rId25"/>
    <p:sldId id="483" r:id="rId26"/>
    <p:sldId id="484" r:id="rId27"/>
    <p:sldId id="432" r:id="rId28"/>
    <p:sldId id="456" r:id="rId29"/>
    <p:sldId id="474" r:id="rId30"/>
    <p:sldId id="478" r:id="rId31"/>
    <p:sldId id="481" r:id="rId32"/>
    <p:sldId id="480" r:id="rId33"/>
    <p:sldId id="482" r:id="rId34"/>
    <p:sldId id="479" r:id="rId35"/>
    <p:sldId id="486"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6DE"/>
    <a:srgbClr val="00B194"/>
    <a:srgbClr val="0081C6"/>
    <a:srgbClr val="175EAA"/>
    <a:srgbClr val="011F59"/>
    <a:srgbClr val="005DAA"/>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0" autoAdjust="0"/>
    <p:restoredTop sz="76497" autoAdjust="0"/>
  </p:normalViewPr>
  <p:slideViewPr>
    <p:cSldViewPr snapToGrid="0" snapToObjects="1">
      <p:cViewPr varScale="1">
        <p:scale>
          <a:sx n="116" d="100"/>
          <a:sy n="116" d="100"/>
        </p:scale>
        <p:origin x="816" y="184"/>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11/22/22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11/22/22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lvl="1"/>
            <a:r>
              <a:rPr lang="en-NZ" dirty="0"/>
              <a:t>CHECK PRIOR KNOWLEDGE</a:t>
            </a:r>
          </a:p>
          <a:p>
            <a:pPr lvl="1"/>
            <a:r>
              <a:rPr lang="en-NZ" dirty="0"/>
              <a:t>POSSIBLE INQUIRY QUESTIONS:</a:t>
            </a:r>
          </a:p>
          <a:p>
            <a:pPr lvl="1"/>
            <a:r>
              <a:rPr lang="mi-NZ" sz="1200" kern="1200" dirty="0">
                <a:solidFill>
                  <a:schemeClr val="tx1"/>
                </a:solidFill>
                <a:effectLst/>
                <a:latin typeface="+mn-lt"/>
                <a:ea typeface="+mn-ea"/>
                <a:cs typeface="+mn-cs"/>
              </a:rPr>
              <a:t>What marine creatures live in Antarctica?</a:t>
            </a:r>
          </a:p>
          <a:p>
            <a:pPr lvl="1"/>
            <a:r>
              <a:rPr lang="mi-NZ" sz="1200" kern="1200" dirty="0">
                <a:solidFill>
                  <a:schemeClr val="tx1"/>
                </a:solidFill>
                <a:effectLst/>
                <a:latin typeface="+mn-lt"/>
                <a:ea typeface="+mn-ea"/>
                <a:cs typeface="+mn-cs"/>
              </a:rPr>
              <a:t>Do polar bears live there?</a:t>
            </a:r>
          </a:p>
          <a:p>
            <a:pPr lvl="1"/>
            <a:r>
              <a:rPr lang="mi-NZ" sz="1200" kern="1200" dirty="0">
                <a:solidFill>
                  <a:schemeClr val="tx1"/>
                </a:solidFill>
                <a:effectLst/>
                <a:latin typeface="+mn-lt"/>
                <a:ea typeface="+mn-ea"/>
                <a:cs typeface="+mn-cs"/>
              </a:rPr>
              <a:t>Do penguins live there?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types of whales are there?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do whales eat?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do penguins eat?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mi-NZ" dirty="0"/>
          </a:p>
          <a:p>
            <a:pPr lvl="1"/>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a:t>
            </a:fld>
            <a:endParaRPr lang="en-US" dirty="0"/>
          </a:p>
        </p:txBody>
      </p:sp>
    </p:spTree>
    <p:extLst>
      <p:ext uri="{BB962C8B-B14F-4D97-AF65-F5344CB8AC3E}">
        <p14:creationId xmlns:p14="http://schemas.microsoft.com/office/powerpoint/2010/main" val="428996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dirty="0"/>
          </a:p>
        </p:txBody>
      </p:sp>
    </p:spTree>
    <p:extLst>
      <p:ext uri="{BB962C8B-B14F-4D97-AF65-F5344CB8AC3E}">
        <p14:creationId xmlns:p14="http://schemas.microsoft.com/office/powerpoint/2010/main" val="312713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b="0" i="0" u="none" strike="noStrike" dirty="0">
                <a:solidFill>
                  <a:srgbClr val="FFFFFF"/>
                </a:solidFill>
                <a:effectLst/>
                <a:latin typeface="Open Sans" panose="020B0606030504020204" pitchFamily="34" charset="0"/>
              </a:rPr>
              <a:t>Antarctic krill form super-swarms that can be tens of kilometres wide and over one hundred metres deep. This amazing spectacle can be seen from space. https://</a:t>
            </a:r>
            <a:r>
              <a:rPr lang="en-NZ" b="0" i="0" u="none" strike="noStrike" dirty="0" err="1">
                <a:solidFill>
                  <a:srgbClr val="FFFFFF"/>
                </a:solidFill>
                <a:effectLst/>
                <a:latin typeface="Open Sans" panose="020B0606030504020204" pitchFamily="34" charset="0"/>
              </a:rPr>
              <a:t>www.wwf.org.uk</a:t>
            </a:r>
            <a:r>
              <a:rPr lang="en-NZ" b="0" i="0" u="none" strike="noStrike" dirty="0">
                <a:solidFill>
                  <a:srgbClr val="FFFFFF"/>
                </a:solidFill>
                <a:effectLst/>
                <a:latin typeface="Open Sans" panose="020B0606030504020204" pitchFamily="34" charset="0"/>
              </a:rPr>
              <a:t>/learn/fascinating-facts/</a:t>
            </a:r>
            <a:r>
              <a:rPr lang="en-NZ" b="0" i="0" u="none" strike="noStrike" dirty="0" err="1">
                <a:solidFill>
                  <a:srgbClr val="FFFFFF"/>
                </a:solidFill>
                <a:effectLst/>
                <a:latin typeface="Open Sans" panose="020B0606030504020204" pitchFamily="34" charset="0"/>
              </a:rPr>
              <a:t>antarctic</a:t>
            </a:r>
            <a:r>
              <a:rPr lang="en-NZ" b="0" i="0" u="none" strike="noStrike" dirty="0">
                <a:solidFill>
                  <a:srgbClr val="FFFFFF"/>
                </a:solidFill>
                <a:effectLst/>
                <a:latin typeface="Open Sans" panose="020B0606030504020204" pitchFamily="34" charset="0"/>
              </a:rPr>
              <a:t>-krill</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dirty="0"/>
          </a:p>
        </p:txBody>
      </p:sp>
    </p:spTree>
    <p:extLst>
      <p:ext uri="{BB962C8B-B14F-4D97-AF65-F5344CB8AC3E}">
        <p14:creationId xmlns:p14="http://schemas.microsoft.com/office/powerpoint/2010/main" val="84826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dirty="0"/>
          </a:p>
        </p:txBody>
      </p:sp>
    </p:spTree>
    <p:extLst>
      <p:ext uri="{BB962C8B-B14F-4D97-AF65-F5344CB8AC3E}">
        <p14:creationId xmlns:p14="http://schemas.microsoft.com/office/powerpoint/2010/main" val="267069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b="0" i="0" u="none" strike="noStrike" dirty="0">
                <a:solidFill>
                  <a:srgbClr val="FFFFFF"/>
                </a:solidFill>
                <a:effectLst/>
                <a:latin typeface="Open Sans" panose="020B0606030504020204" pitchFamily="34" charset="0"/>
              </a:rPr>
              <a:t>Antarctic krill (and other krill species) are bioluminescent, meaning they produce light. Possible reasons for this production of light from specially adapted organs include communication and camouflage. https://</a:t>
            </a:r>
            <a:r>
              <a:rPr lang="en-NZ" b="0" i="0" u="none" strike="noStrike" dirty="0" err="1">
                <a:solidFill>
                  <a:srgbClr val="FFFFFF"/>
                </a:solidFill>
                <a:effectLst/>
                <a:latin typeface="Open Sans" panose="020B0606030504020204" pitchFamily="34" charset="0"/>
              </a:rPr>
              <a:t>www.wwf.org.uk</a:t>
            </a:r>
            <a:r>
              <a:rPr lang="en-NZ" b="0" i="0" u="none" strike="noStrike" dirty="0">
                <a:solidFill>
                  <a:srgbClr val="FFFFFF"/>
                </a:solidFill>
                <a:effectLst/>
                <a:latin typeface="Open Sans" panose="020B0606030504020204" pitchFamily="34" charset="0"/>
              </a:rPr>
              <a:t>/learn/fascinating-facts/</a:t>
            </a:r>
            <a:r>
              <a:rPr lang="en-NZ" b="0" i="0" u="none" strike="noStrike" dirty="0" err="1">
                <a:solidFill>
                  <a:srgbClr val="FFFFFF"/>
                </a:solidFill>
                <a:effectLst/>
                <a:latin typeface="Open Sans" panose="020B0606030504020204" pitchFamily="34" charset="0"/>
              </a:rPr>
              <a:t>antarctic</a:t>
            </a:r>
            <a:r>
              <a:rPr lang="en-NZ" b="0" i="0" u="none" strike="noStrike" dirty="0">
                <a:solidFill>
                  <a:srgbClr val="FFFFFF"/>
                </a:solidFill>
                <a:effectLst/>
                <a:latin typeface="Open Sans" panose="020B0606030504020204" pitchFamily="34" charset="0"/>
              </a:rPr>
              <a:t>-krill</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dirty="0"/>
          </a:p>
        </p:txBody>
      </p:sp>
    </p:spTree>
    <p:extLst>
      <p:ext uri="{BB962C8B-B14F-4D97-AF65-F5344CB8AC3E}">
        <p14:creationId xmlns:p14="http://schemas.microsoft.com/office/powerpoint/2010/main" val="4143966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20605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b="0" i="0" u="none" strike="noStrike" dirty="0">
                <a:solidFill>
                  <a:srgbClr val="FFFFFF"/>
                </a:solidFill>
                <a:effectLst/>
                <a:latin typeface="Open Sans" panose="020B0606030504020204" pitchFamily="34" charset="0"/>
              </a:rPr>
              <a:t>Until recently, scientific study of Antarctic krill largely focused on the top 250 metres of the ocean. Most krill are found here.  They are in found in the shallower waters as they feed on phytoplankton – which need light. BUT research is increasingly showing that krill do swim down to visit the seafloor at depths of over 2,000 metres in what is known as the ‘abyssal zone’ of the ocean. https://</a:t>
            </a:r>
            <a:r>
              <a:rPr lang="en-NZ" b="0" i="0" u="none" strike="noStrike" dirty="0" err="1">
                <a:solidFill>
                  <a:srgbClr val="FFFFFF"/>
                </a:solidFill>
                <a:effectLst/>
                <a:latin typeface="Open Sans" panose="020B0606030504020204" pitchFamily="34" charset="0"/>
              </a:rPr>
              <a:t>www.wwf.org.uk</a:t>
            </a:r>
            <a:r>
              <a:rPr lang="en-NZ" b="0" i="0" u="none" strike="noStrike" dirty="0">
                <a:solidFill>
                  <a:srgbClr val="FFFFFF"/>
                </a:solidFill>
                <a:effectLst/>
                <a:latin typeface="Open Sans" panose="020B0606030504020204" pitchFamily="34" charset="0"/>
              </a:rPr>
              <a:t>/learn/fascinating-facts/</a:t>
            </a:r>
            <a:r>
              <a:rPr lang="en-NZ" b="0" i="0" u="none" strike="noStrike" dirty="0" err="1">
                <a:solidFill>
                  <a:srgbClr val="FFFFFF"/>
                </a:solidFill>
                <a:effectLst/>
                <a:latin typeface="Open Sans" panose="020B0606030504020204" pitchFamily="34" charset="0"/>
              </a:rPr>
              <a:t>antarctic</a:t>
            </a:r>
            <a:r>
              <a:rPr lang="en-NZ" b="0" i="0" u="none" strike="noStrike" dirty="0">
                <a:solidFill>
                  <a:srgbClr val="FFFFFF"/>
                </a:solidFill>
                <a:effectLst/>
                <a:latin typeface="Open Sans" panose="020B0606030504020204" pitchFamily="34" charset="0"/>
              </a:rPr>
              <a:t>-krill </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317739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dirty="0"/>
          </a:p>
        </p:txBody>
      </p:sp>
    </p:spTree>
    <p:extLst>
      <p:ext uri="{BB962C8B-B14F-4D97-AF65-F5344CB8AC3E}">
        <p14:creationId xmlns:p14="http://schemas.microsoft.com/office/powerpoint/2010/main" val="365983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mi-NZ" sz="1200" kern="1200" dirty="0">
                <a:solidFill>
                  <a:schemeClr val="tx1"/>
                </a:solidFill>
                <a:effectLst/>
                <a:latin typeface="+mn-lt"/>
                <a:ea typeface="+mn-ea"/>
                <a:cs typeface="+mn-cs"/>
              </a:rPr>
              <a:t>See https://www.worldwildlife.org/magazine/issues/fall-2019/articles/the-whales-of-antarctica</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dirty="0"/>
          </a:p>
        </p:txBody>
      </p:sp>
    </p:spTree>
    <p:extLst>
      <p:ext uri="{BB962C8B-B14F-4D97-AF65-F5344CB8AC3E}">
        <p14:creationId xmlns:p14="http://schemas.microsoft.com/office/powerpoint/2010/main" val="117160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dirty="0"/>
          </a:p>
        </p:txBody>
      </p:sp>
    </p:spTree>
    <p:extLst>
      <p:ext uri="{BB962C8B-B14F-4D97-AF65-F5344CB8AC3E}">
        <p14:creationId xmlns:p14="http://schemas.microsoft.com/office/powerpoint/2010/main" val="3998481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b="0" i="0" u="none" strike="noStrike" dirty="0">
                <a:solidFill>
                  <a:srgbClr val="3A3A3A"/>
                </a:solidFill>
                <a:effectLst/>
                <a:latin typeface="Arial" panose="020B0604020202020204" pitchFamily="34" charset="0"/>
              </a:rPr>
              <a:t>Krill are important in the food chain because they feed on phytoplankton, and to a lesser extent zooplankton, making nutrients available to other animals for which krill make up the largest part of their diet. For this reason, krill are considered a keystone species in the Southern Ocean ecosystem. https://40years.ccamlr.org/ecosystem-based-management-of-krill-fishery/</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dirty="0"/>
          </a:p>
        </p:txBody>
      </p:sp>
    </p:spTree>
    <p:extLst>
      <p:ext uri="{BB962C8B-B14F-4D97-AF65-F5344CB8AC3E}">
        <p14:creationId xmlns:p14="http://schemas.microsoft.com/office/powerpoint/2010/main" val="15390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kern="1200" dirty="0">
                <a:solidFill>
                  <a:schemeClr val="tx1"/>
                </a:solidFill>
                <a:effectLst/>
                <a:latin typeface="MetaPro-Normal"/>
                <a:ea typeface="+mn-ea"/>
                <a:cs typeface="MetaPro-Normal"/>
              </a:rPr>
              <a:t>ANSWER ON NEXT SLIDE</a:t>
            </a:r>
            <a:endParaRPr lang="en-US"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4</a:t>
            </a:fld>
            <a:endParaRPr lang="en-US" dirty="0"/>
          </a:p>
        </p:txBody>
      </p:sp>
    </p:spTree>
    <p:extLst>
      <p:ext uri="{BB962C8B-B14F-4D97-AF65-F5344CB8AC3E}">
        <p14:creationId xmlns:p14="http://schemas.microsoft.com/office/powerpoint/2010/main" val="141935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b="0" i="0" u="none" strike="noStrike" dirty="0">
                <a:solidFill>
                  <a:srgbClr val="3A3A3A"/>
                </a:solidFill>
                <a:effectLst/>
                <a:latin typeface="Arial" panose="020B0604020202020204" pitchFamily="34" charset="0"/>
              </a:rPr>
              <a:t>Krill are important in the food chain because they feed on phytoplankton, and to a lesser extent zooplankton, making nutrients available to other animals for which krill make up the largest part of their diet. For this reason, krill are considered a keystone species in the Southern Ocean ecosystem. https://40years.ccamlr.org/ecosystem-based-management-of-krill-fishery/</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dirty="0"/>
          </a:p>
        </p:txBody>
      </p:sp>
    </p:spTree>
    <p:extLst>
      <p:ext uri="{BB962C8B-B14F-4D97-AF65-F5344CB8AC3E}">
        <p14:creationId xmlns:p14="http://schemas.microsoft.com/office/powerpoint/2010/main" val="9527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algn="l"/>
            <a:r>
              <a:rPr lang="en-NZ" b="0" i="0" u="none" strike="noStrike" cap="all" dirty="0">
                <a:solidFill>
                  <a:srgbClr val="FFFFFF"/>
                </a:solidFill>
                <a:effectLst/>
                <a:latin typeface="WWF"/>
              </a:rPr>
              <a:t>THE BIGGEST ANIMAL THAT HAS EVER LIVED – THE ANTARCTIC BLUE WHALE - DEPENDS ON KRILL</a:t>
            </a:r>
          </a:p>
          <a:p>
            <a:pPr algn="l" fontAlgn="ctr"/>
            <a:r>
              <a:rPr lang="en-NZ" b="0" i="0" u="none" strike="noStrike" dirty="0">
                <a:solidFill>
                  <a:srgbClr val="FFFFFF"/>
                </a:solidFill>
                <a:effectLst/>
                <a:latin typeface="Open Sans" panose="020B0606030504020204" pitchFamily="34" charset="0"/>
              </a:rPr>
              <a:t>The majority of blue whales in the Southern Ocean feed mainly on Antarctic krill for six months of the year, before migrating thousands of kilometres north to breed, during which time they do not feed. </a:t>
            </a:r>
            <a:br>
              <a:rPr lang="en-NZ" b="0" i="0" u="none" strike="noStrike" dirty="0">
                <a:solidFill>
                  <a:srgbClr val="FFFFFF"/>
                </a:solidFill>
                <a:effectLst/>
                <a:latin typeface="Open Sans" panose="020B0606030504020204" pitchFamily="34" charset="0"/>
              </a:rPr>
            </a:br>
            <a:r>
              <a:rPr lang="en-NZ" b="0" i="0" u="none" strike="noStrike" dirty="0">
                <a:solidFill>
                  <a:srgbClr val="FFFFFF"/>
                </a:solidFill>
                <a:effectLst/>
                <a:latin typeface="Open Sans" panose="020B0606030504020204" pitchFamily="34" charset="0"/>
              </a:rPr>
              <a:t> </a:t>
            </a:r>
            <a:br>
              <a:rPr lang="en-NZ" b="0" i="0" u="none" strike="noStrike" dirty="0">
                <a:solidFill>
                  <a:srgbClr val="FFFFFF"/>
                </a:solidFill>
                <a:effectLst/>
                <a:latin typeface="Open Sans" panose="020B0606030504020204" pitchFamily="34" charset="0"/>
              </a:rPr>
            </a:br>
            <a:r>
              <a:rPr lang="en-NZ" b="0" i="0" u="none" strike="noStrike" dirty="0">
                <a:solidFill>
                  <a:srgbClr val="FFFFFF"/>
                </a:solidFill>
                <a:effectLst/>
                <a:latin typeface="Open Sans" panose="020B0606030504020204" pitchFamily="34" charset="0"/>
              </a:rPr>
              <a:t>It has been estimated that a single blue whale can consume 3.6 million krill in one day!</a:t>
            </a:r>
          </a:p>
          <a:p>
            <a:pPr algn="l" fontAlgn="ctr"/>
            <a:endParaRPr lang="en-NZ" b="0" i="0" u="none" strike="noStrike" dirty="0">
              <a:solidFill>
                <a:srgbClr val="FFFFFF"/>
              </a:solidFill>
              <a:effectLst/>
              <a:latin typeface="Open Sans" panose="020B0606030504020204" pitchFamily="34" charset="0"/>
            </a:endParaRPr>
          </a:p>
          <a:p>
            <a:pPr algn="l" fontAlgn="ctr"/>
            <a:r>
              <a:rPr lang="en-NZ" b="0" i="0" u="none" strike="noStrike" dirty="0">
                <a:solidFill>
                  <a:srgbClr val="FFFFFF"/>
                </a:solidFill>
                <a:effectLst/>
                <a:latin typeface="Open Sans" panose="020B0606030504020204" pitchFamily="34" charset="0"/>
              </a:rPr>
              <a:t>https://</a:t>
            </a:r>
            <a:r>
              <a:rPr lang="en-NZ" b="0" i="0" u="none" strike="noStrike" dirty="0" err="1">
                <a:solidFill>
                  <a:srgbClr val="FFFFFF"/>
                </a:solidFill>
                <a:effectLst/>
                <a:latin typeface="Open Sans" panose="020B0606030504020204" pitchFamily="34" charset="0"/>
              </a:rPr>
              <a:t>www.wwf.org.uk</a:t>
            </a:r>
            <a:r>
              <a:rPr lang="en-NZ" b="0" i="0" u="none" strike="noStrike" dirty="0">
                <a:solidFill>
                  <a:srgbClr val="FFFFFF"/>
                </a:solidFill>
                <a:effectLst/>
                <a:latin typeface="Open Sans" panose="020B0606030504020204" pitchFamily="34" charset="0"/>
              </a:rPr>
              <a:t>/learn/fascinating-facts/</a:t>
            </a:r>
            <a:r>
              <a:rPr lang="en-NZ" b="0" i="0" u="none" strike="noStrike" dirty="0" err="1">
                <a:solidFill>
                  <a:srgbClr val="FFFFFF"/>
                </a:solidFill>
                <a:effectLst/>
                <a:latin typeface="Open Sans" panose="020B0606030504020204" pitchFamily="34" charset="0"/>
              </a:rPr>
              <a:t>antarctic</a:t>
            </a:r>
            <a:r>
              <a:rPr lang="en-NZ" b="0" i="0" u="none" strike="noStrike" dirty="0">
                <a:solidFill>
                  <a:srgbClr val="FFFFFF"/>
                </a:solidFill>
                <a:effectLst/>
                <a:latin typeface="Open Sans" panose="020B0606030504020204" pitchFamily="34" charset="0"/>
              </a:rPr>
              <a:t>-krill </a:t>
            </a:r>
          </a:p>
          <a:p>
            <a:pPr algn="l" fontAlgn="ctr"/>
            <a:endParaRPr lang="en-NZ" b="0" i="0" u="none" strike="noStrike" dirty="0">
              <a:solidFill>
                <a:srgbClr val="FFFFFF"/>
              </a:solidFill>
              <a:effectLst/>
              <a:latin typeface="Open Sans" panose="020B0606030504020204" pitchFamily="34" charset="0"/>
            </a:endParaRPr>
          </a:p>
          <a:p>
            <a:pPr algn="l" fontAlgn="ctr"/>
            <a:endParaRPr lang="en-NZ" b="0" i="0" u="none" strike="noStrike" dirty="0">
              <a:solidFill>
                <a:srgbClr val="FFFFFF"/>
              </a:solidFill>
              <a:effectLst/>
              <a:latin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23</a:t>
            </a:fld>
            <a:endParaRPr lang="en-US" dirty="0"/>
          </a:p>
        </p:txBody>
      </p:sp>
    </p:spTree>
    <p:extLst>
      <p:ext uri="{BB962C8B-B14F-4D97-AF65-F5344CB8AC3E}">
        <p14:creationId xmlns:p14="http://schemas.microsoft.com/office/powerpoint/2010/main" val="1920162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600" b="0" i="0" u="none" strike="noStrike" dirty="0">
                <a:solidFill>
                  <a:srgbClr val="FFFFFF"/>
                </a:solidFill>
                <a:effectLst/>
                <a:latin typeface="Open Sans" panose="020B0606030504020204" pitchFamily="34" charset="0"/>
              </a:rPr>
              <a:t>It is estimated that in one day, a single crabeater seal can consume 11,000 krill, and a single </a:t>
            </a:r>
            <a:r>
              <a:rPr lang="en-NZ" sz="1600" b="0" i="0" u="none" strike="noStrike" dirty="0" err="1">
                <a:solidFill>
                  <a:srgbClr val="FFFFFF"/>
                </a:solidFill>
                <a:effectLst/>
                <a:latin typeface="Open Sans" panose="020B0606030504020204" pitchFamily="34" charset="0"/>
              </a:rPr>
              <a:t>Adélie</a:t>
            </a:r>
            <a:r>
              <a:rPr lang="en-NZ" sz="1600" b="0" i="0" u="none" strike="noStrike" dirty="0">
                <a:solidFill>
                  <a:srgbClr val="FFFFFF"/>
                </a:solidFill>
                <a:effectLst/>
                <a:latin typeface="Open Sans" panose="020B0606030504020204" pitchFamily="34" charset="0"/>
              </a:rPr>
              <a:t> penguin can consume 1,200 krill! </a:t>
            </a:r>
          </a:p>
          <a:p>
            <a:pPr marL="0" marR="0" indent="0" algn="l" defTabSz="457200" rtl="0" eaLnBrk="1" fontAlgn="auto" latinLnBrk="0" hangingPunct="1">
              <a:lnSpc>
                <a:spcPct val="100000"/>
              </a:lnSpc>
              <a:spcBef>
                <a:spcPts val="0"/>
              </a:spcBef>
              <a:spcAft>
                <a:spcPts val="0"/>
              </a:spcAft>
              <a:buClrTx/>
              <a:buSzTx/>
              <a:buFontTx/>
              <a:buNone/>
              <a:tabLst/>
              <a:defRPr/>
            </a:pPr>
            <a:endParaRPr lang="en-NZ" sz="1600" b="0" i="0" u="none" strike="noStrike" dirty="0">
              <a:solidFill>
                <a:srgbClr val="FFFFFF"/>
              </a:solidFill>
              <a:effectLst/>
              <a:latin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www.wwf.org.uk</a:t>
            </a:r>
            <a:r>
              <a:rPr lang="en-US" sz="1100" dirty="0"/>
              <a:t>/learn/fascinating-facts/</a:t>
            </a:r>
            <a:r>
              <a:rPr lang="en-US" sz="1100" dirty="0" err="1"/>
              <a:t>antarctic</a:t>
            </a:r>
            <a:r>
              <a:rPr lang="en-US" sz="1100" dirty="0"/>
              <a:t>-krill</a:t>
            </a:r>
            <a:r>
              <a:rPr lang="en-NZ" sz="1600" b="0" i="0" u="none" strike="noStrike" dirty="0">
                <a:solidFill>
                  <a:srgbClr val="FFFFFF"/>
                </a:solidFill>
                <a:effectLst/>
                <a:latin typeface="Open Sans" panose="020B0606030504020204" pitchFamily="34" charset="0"/>
              </a:rPr>
              <a:t> </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24</a:t>
            </a:fld>
            <a:endParaRPr lang="en-US" dirty="0"/>
          </a:p>
        </p:txBody>
      </p:sp>
    </p:spTree>
    <p:extLst>
      <p:ext uri="{BB962C8B-B14F-4D97-AF65-F5344CB8AC3E}">
        <p14:creationId xmlns:p14="http://schemas.microsoft.com/office/powerpoint/2010/main" val="706963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600" b="0" i="0" u="none" strike="noStrike" dirty="0">
                <a:solidFill>
                  <a:srgbClr val="FFFFFF"/>
                </a:solidFill>
                <a:effectLst/>
                <a:latin typeface="Open Sans" panose="020B0606030504020204" pitchFamily="34" charset="0"/>
              </a:rPr>
              <a:t>It is estimated that in one day, a single crabeater seal can consume 11,000 krill, and a single </a:t>
            </a:r>
            <a:r>
              <a:rPr lang="en-NZ" sz="1600" b="0" i="0" u="none" strike="noStrike" dirty="0" err="1">
                <a:solidFill>
                  <a:srgbClr val="FFFFFF"/>
                </a:solidFill>
                <a:effectLst/>
                <a:latin typeface="Open Sans" panose="020B0606030504020204" pitchFamily="34" charset="0"/>
              </a:rPr>
              <a:t>Adélie</a:t>
            </a:r>
            <a:r>
              <a:rPr lang="en-NZ" sz="1600" b="0" i="0" u="none" strike="noStrike" dirty="0">
                <a:solidFill>
                  <a:srgbClr val="FFFFFF"/>
                </a:solidFill>
                <a:effectLst/>
                <a:latin typeface="Open Sans" panose="020B0606030504020204" pitchFamily="34" charset="0"/>
              </a:rPr>
              <a:t> penguin can consume 1,200 krill! </a:t>
            </a:r>
          </a:p>
          <a:p>
            <a:pPr marL="0" marR="0" indent="0" algn="l" defTabSz="457200" rtl="0" eaLnBrk="1" fontAlgn="auto" latinLnBrk="0" hangingPunct="1">
              <a:lnSpc>
                <a:spcPct val="100000"/>
              </a:lnSpc>
              <a:spcBef>
                <a:spcPts val="0"/>
              </a:spcBef>
              <a:spcAft>
                <a:spcPts val="0"/>
              </a:spcAft>
              <a:buClrTx/>
              <a:buSzTx/>
              <a:buFontTx/>
              <a:buNone/>
              <a:tabLst/>
              <a:defRPr/>
            </a:pPr>
            <a:endParaRPr lang="en-NZ" sz="1600" b="0" i="0" u="none" strike="noStrike" dirty="0">
              <a:solidFill>
                <a:srgbClr val="FFFFFF"/>
              </a:solidFill>
              <a:effectLst/>
              <a:latin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www.wwf.org.uk</a:t>
            </a:r>
            <a:r>
              <a:rPr lang="en-US" sz="1100" dirty="0"/>
              <a:t>/learn/fascinating-facts/</a:t>
            </a:r>
            <a:r>
              <a:rPr lang="en-US" sz="1100" dirty="0" err="1"/>
              <a:t>antarctic</a:t>
            </a:r>
            <a:r>
              <a:rPr lang="en-US" sz="1100" dirty="0"/>
              <a:t>-krill</a:t>
            </a:r>
            <a:r>
              <a:rPr lang="en-NZ" sz="1600" b="0" i="0" u="none" strike="noStrike" dirty="0">
                <a:solidFill>
                  <a:srgbClr val="FFFFFF"/>
                </a:solidFill>
                <a:effectLst/>
                <a:latin typeface="Open Sans" panose="020B0606030504020204" pitchFamily="34" charset="0"/>
              </a:rPr>
              <a:t> </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dirty="0"/>
          </a:p>
        </p:txBody>
      </p:sp>
    </p:spTree>
    <p:extLst>
      <p:ext uri="{BB962C8B-B14F-4D97-AF65-F5344CB8AC3E}">
        <p14:creationId xmlns:p14="http://schemas.microsoft.com/office/powerpoint/2010/main" val="307834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Film link: 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hlGRFrWLZ_w&amp;t</a:t>
            </a:r>
            <a:r>
              <a:rPr lang="en-US" sz="1200" kern="1200" dirty="0">
                <a:solidFill>
                  <a:schemeClr val="tx1"/>
                </a:solidFill>
                <a:effectLst/>
                <a:latin typeface="+mn-lt"/>
                <a:ea typeface="+mn-ea"/>
                <a:cs typeface="+mn-cs"/>
              </a:rPr>
              <a:t>=17s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dirty="0"/>
          </a:p>
        </p:txBody>
      </p:sp>
    </p:spTree>
    <p:extLst>
      <p:ext uri="{BB962C8B-B14F-4D97-AF65-F5344CB8AC3E}">
        <p14:creationId xmlns:p14="http://schemas.microsoft.com/office/powerpoint/2010/main" val="3870978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Key points:</a:t>
            </a:r>
          </a:p>
          <a:p>
            <a:pPr>
              <a:defRPr/>
            </a:pPr>
            <a:endParaRPr lang="en-US" b="1" dirty="0">
              <a:solidFill>
                <a:srgbClr val="175EAA"/>
              </a:solidFill>
            </a:endParaRPr>
          </a:p>
          <a:p>
            <a:pPr marL="171450" indent="-171450">
              <a:buFont typeface="Arial" panose="020B0604020202020204" pitchFamily="34" charset="0"/>
              <a:buChar char="•"/>
              <a:defRPr/>
            </a:pPr>
            <a:r>
              <a:rPr lang="en-US" b="0" dirty="0">
                <a:solidFill>
                  <a:srgbClr val="175EAA"/>
                </a:solidFill>
              </a:rPr>
              <a:t>Phytoplankton removes CO from atmosphere through photosynthesis.</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cs typeface="MetaPro-Normal"/>
              </a:rPr>
              <a:t>Uneaten phytoplankton eventually die and sink transferring the carbon to the deep sea.</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rPr>
              <a:t>Phytoplankton need iron to thrive.</a:t>
            </a:r>
          </a:p>
          <a:p>
            <a:pPr marL="171450" indent="-171450">
              <a:buFont typeface="Arial" panose="020B0604020202020204" pitchFamily="34" charset="0"/>
              <a:buChar char="•"/>
              <a:defRPr/>
            </a:pPr>
            <a:r>
              <a:rPr lang="en-US" b="0" dirty="0">
                <a:solidFill>
                  <a:srgbClr val="175EAA"/>
                </a:solidFill>
              </a:rPr>
              <a:t>The concentration of iron in whale </a:t>
            </a:r>
            <a:r>
              <a:rPr lang="en-US" b="0" dirty="0" err="1">
                <a:solidFill>
                  <a:srgbClr val="175EAA"/>
                </a:solidFill>
              </a:rPr>
              <a:t>faeces</a:t>
            </a:r>
            <a:r>
              <a:rPr lang="en-US" b="0" dirty="0">
                <a:solidFill>
                  <a:srgbClr val="175EAA"/>
                </a:solidFill>
              </a:rPr>
              <a:t> is more than 10 million times higher than seawater concentrations. </a:t>
            </a:r>
          </a:p>
          <a:p>
            <a:pPr marL="171450" indent="-171450">
              <a:buFont typeface="Arial" panose="020B0604020202020204" pitchFamily="34" charset="0"/>
              <a:buChar char="•"/>
              <a:defRPr/>
            </a:pPr>
            <a:r>
              <a:rPr lang="en-US" b="0" dirty="0">
                <a:solidFill>
                  <a:srgbClr val="175EAA"/>
                </a:solidFill>
              </a:rPr>
              <a:t>So whale poop acts as a </a:t>
            </a:r>
            <a:r>
              <a:rPr lang="en-US" b="0" dirty="0" err="1">
                <a:solidFill>
                  <a:srgbClr val="175EAA"/>
                </a:solidFill>
              </a:rPr>
              <a:t>fertiliser</a:t>
            </a:r>
            <a:r>
              <a:rPr lang="en-US" b="0" dirty="0">
                <a:solidFill>
                  <a:srgbClr val="175EAA"/>
                </a:solidFill>
              </a:rPr>
              <a:t> that increases phytoplankton growth, leading to a more productive ecosystem and enhanced atmospheric carbon dioxide removal.</a:t>
            </a:r>
          </a:p>
          <a:p>
            <a:pPr marL="171450" indent="-171450">
              <a:buFont typeface="Arial" panose="020B0604020202020204" pitchFamily="34" charset="0"/>
              <a:buChar char="•"/>
              <a:defRPr/>
            </a:pPr>
            <a:endParaRPr lang="en-US" b="0"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See also: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https://</a:t>
            </a:r>
            <a:r>
              <a:rPr lang="en-US" sz="1400" kern="1200" dirty="0" err="1">
                <a:solidFill>
                  <a:schemeClr val="tx1"/>
                </a:solidFill>
                <a:effectLst/>
                <a:latin typeface="+mn-lt"/>
                <a:ea typeface="+mn-ea"/>
                <a:cs typeface="+mn-cs"/>
              </a:rPr>
              <a:t>www.youtube.com</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watch?v</a:t>
            </a:r>
            <a:r>
              <a:rPr lang="en-US" sz="1400" kern="1200" dirty="0">
                <a:solidFill>
                  <a:schemeClr val="tx1"/>
                </a:solidFill>
                <a:effectLst/>
                <a:latin typeface="+mn-lt"/>
                <a:ea typeface="+mn-ea"/>
                <a:cs typeface="+mn-cs"/>
              </a:rPr>
              <a:t>=M18HxXve3CM&amp;t=20s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400" kern="1200" dirty="0">
                <a:solidFill>
                  <a:schemeClr val="tx1"/>
                </a:solidFill>
                <a:effectLst/>
                <a:latin typeface="+mn-lt"/>
                <a:ea typeface="+mn-ea"/>
                <a:cs typeface="+mn-cs"/>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www.theguardian.com</a:t>
            </a:r>
            <a:r>
              <a:rPr lang="en-US" sz="1200" dirty="0"/>
              <a:t>/environment/</a:t>
            </a:r>
            <a:r>
              <a:rPr lang="en-US" sz="1200" dirty="0" err="1"/>
              <a:t>georgemonbiot</a:t>
            </a:r>
            <a:r>
              <a:rPr lang="en-US" sz="12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www.bbc.com</a:t>
            </a:r>
            <a:r>
              <a:rPr lang="en-US" sz="12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171450" indent="-171450">
              <a:buFont typeface="Arial" panose="020B0604020202020204" pitchFamily="34" charset="0"/>
              <a:buChar char="•"/>
              <a:defRPr/>
            </a:pPr>
            <a:endParaRPr lang="en-US" b="0" dirty="0">
              <a:solidFill>
                <a:srgbClr val="175EAA"/>
              </a:solidFill>
            </a:endParaRPr>
          </a:p>
          <a:p>
            <a:pPr marL="171450" indent="-171450">
              <a:buFont typeface="Arial" panose="020B0604020202020204" pitchFamily="34" charset="0"/>
              <a:buChar char="•"/>
              <a:defRPr/>
            </a:pPr>
            <a:endParaRPr lang="en-US" b="0" dirty="0">
              <a:solidFill>
                <a:srgbClr val="175EAA"/>
              </a:solidFil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dirty="0"/>
          </a:p>
        </p:txBody>
      </p:sp>
    </p:spTree>
    <p:extLst>
      <p:ext uri="{BB962C8B-B14F-4D97-AF65-F5344CB8AC3E}">
        <p14:creationId xmlns:p14="http://schemas.microsoft.com/office/powerpoint/2010/main" val="421912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www.ark-krill.org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32</a:t>
            </a:fld>
            <a:endParaRPr lang="en-US" dirty="0"/>
          </a:p>
        </p:txBody>
      </p:sp>
    </p:spTree>
    <p:extLst>
      <p:ext uri="{BB962C8B-B14F-4D97-AF65-F5344CB8AC3E}">
        <p14:creationId xmlns:p14="http://schemas.microsoft.com/office/powerpoint/2010/main" val="2008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mi-NZ" sz="1100" kern="1200" dirty="0">
                <a:solidFill>
                  <a:schemeClr val="tx1"/>
                </a:solidFill>
                <a:effectLst/>
                <a:latin typeface="MetaPro-Normal"/>
                <a:ea typeface="+mn-ea"/>
                <a:cs typeface="MetaPro-Normal"/>
              </a:rPr>
              <a:t>Kōura rangi or Uraura</a:t>
            </a:r>
          </a:p>
          <a:p>
            <a:pPr>
              <a:defRPr/>
            </a:pPr>
            <a:endParaRPr lang="mi-NZ" sz="1100" kern="1200" dirty="0">
              <a:solidFill>
                <a:schemeClr val="tx1"/>
              </a:solidFill>
              <a:effectLst/>
              <a:latin typeface="MetaPro-Normal"/>
              <a:ea typeface="+mn-ea"/>
            </a:endParaRPr>
          </a:p>
          <a:p>
            <a:pPr>
              <a:defRPr/>
            </a:pPr>
            <a:r>
              <a:rPr lang="en-US" sz="1050" dirty="0"/>
              <a:t>In Norwegian, the word “krill” means “whale food”!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dirty="0"/>
          </a:p>
        </p:txBody>
      </p:sp>
    </p:spTree>
    <p:extLst>
      <p:ext uri="{BB962C8B-B14F-4D97-AF65-F5344CB8AC3E}">
        <p14:creationId xmlns:p14="http://schemas.microsoft.com/office/powerpoint/2010/main" val="426428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kern="1200" dirty="0">
                <a:solidFill>
                  <a:schemeClr val="tx1"/>
                </a:solidFill>
                <a:effectLst/>
                <a:latin typeface="MetaPro-Normal"/>
                <a:ea typeface="+mn-ea"/>
                <a:cs typeface="MetaPro-Normal"/>
              </a:rPr>
              <a:t>ANSWER ON NEXT SLIDE</a:t>
            </a:r>
            <a:endParaRPr lang="en-US"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dirty="0"/>
          </a:p>
        </p:txBody>
      </p:sp>
    </p:spTree>
    <p:extLst>
      <p:ext uri="{BB962C8B-B14F-4D97-AF65-F5344CB8AC3E}">
        <p14:creationId xmlns:p14="http://schemas.microsoft.com/office/powerpoint/2010/main" val="120259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r>
              <a:rPr lang="en-NZ" sz="1100" kern="1200" dirty="0">
                <a:solidFill>
                  <a:schemeClr val="tx1"/>
                </a:solidFill>
                <a:effectLst/>
                <a:latin typeface="Arial"/>
                <a:ea typeface="+mn-ea"/>
                <a:cs typeface="Arial"/>
              </a:rPr>
              <a:t>According to one Māori creation tradition the god of the sea and ancestor of fish is Tangaroa, the son of </a:t>
            </a:r>
            <a:r>
              <a:rPr lang="en-NZ" sz="1100" kern="1200" dirty="0" err="1">
                <a:solidFill>
                  <a:schemeClr val="tx1"/>
                </a:solidFill>
                <a:effectLst/>
                <a:latin typeface="Arial"/>
                <a:ea typeface="+mn-ea"/>
                <a:cs typeface="Arial"/>
              </a:rPr>
              <a:t>Ranginui</a:t>
            </a:r>
            <a:r>
              <a:rPr lang="en-NZ" sz="1100" kern="1200" dirty="0">
                <a:solidFill>
                  <a:schemeClr val="tx1"/>
                </a:solidFill>
                <a:effectLst/>
                <a:latin typeface="Arial"/>
                <a:ea typeface="+mn-ea"/>
                <a:cs typeface="Arial"/>
              </a:rPr>
              <a:t> (sky father) and </a:t>
            </a:r>
            <a:r>
              <a:rPr lang="en-NZ" sz="1100" kern="1200" dirty="0" err="1">
                <a:solidFill>
                  <a:schemeClr val="tx1"/>
                </a:solidFill>
                <a:effectLst/>
                <a:latin typeface="Arial"/>
                <a:ea typeface="+mn-ea"/>
                <a:cs typeface="Arial"/>
              </a:rPr>
              <a:t>Papatūānuku</a:t>
            </a:r>
            <a:r>
              <a:rPr lang="en-NZ" sz="1100" kern="1200" dirty="0">
                <a:solidFill>
                  <a:schemeClr val="tx1"/>
                </a:solidFill>
                <a:effectLst/>
                <a:latin typeface="Arial"/>
                <a:ea typeface="+mn-ea"/>
                <a:cs typeface="Arial"/>
              </a:rPr>
              <a:t> (earth mother). Tangaroa’s son Punga was the father of </a:t>
            </a:r>
            <a:r>
              <a:rPr lang="en-NZ" sz="1100" kern="1200" dirty="0" err="1">
                <a:solidFill>
                  <a:schemeClr val="tx1"/>
                </a:solidFill>
                <a:effectLst/>
                <a:latin typeface="Arial"/>
                <a:ea typeface="+mn-ea"/>
                <a:cs typeface="Arial"/>
              </a:rPr>
              <a:t>Ikatere</a:t>
            </a:r>
            <a:r>
              <a:rPr lang="en-NZ" sz="1100" kern="1200" dirty="0">
                <a:solidFill>
                  <a:schemeClr val="tx1"/>
                </a:solidFill>
                <a:effectLst/>
                <a:latin typeface="Arial"/>
                <a:ea typeface="+mn-ea"/>
                <a:cs typeface="Arial"/>
              </a:rPr>
              <a:t> and </a:t>
            </a:r>
            <a:r>
              <a:rPr lang="en-NZ" sz="1100" kern="1200" dirty="0" err="1">
                <a:solidFill>
                  <a:schemeClr val="tx1"/>
                </a:solidFill>
                <a:effectLst/>
                <a:latin typeface="Arial"/>
                <a:ea typeface="+mn-ea"/>
                <a:cs typeface="Arial"/>
              </a:rPr>
              <a:t>Tūtewehiwehi</a:t>
            </a:r>
            <a:r>
              <a:rPr lang="en-NZ" sz="1100" kern="1200" dirty="0">
                <a:solidFill>
                  <a:schemeClr val="tx1"/>
                </a:solidFill>
                <a:effectLst/>
                <a:latin typeface="Arial"/>
                <a:ea typeface="+mn-ea"/>
                <a:cs typeface="Arial"/>
              </a:rPr>
              <a:t>. </a:t>
            </a:r>
            <a:r>
              <a:rPr lang="en-NZ" sz="1100" kern="1200" dirty="0" err="1">
                <a:solidFill>
                  <a:schemeClr val="tx1"/>
                </a:solidFill>
                <a:effectLst/>
                <a:latin typeface="Arial"/>
                <a:ea typeface="+mn-ea"/>
                <a:cs typeface="Arial"/>
              </a:rPr>
              <a:t>Ikatere</a:t>
            </a:r>
            <a:r>
              <a:rPr lang="en-NZ" sz="1100" kern="1200" dirty="0">
                <a:solidFill>
                  <a:schemeClr val="tx1"/>
                </a:solidFill>
                <a:effectLst/>
                <a:latin typeface="Arial"/>
                <a:ea typeface="+mn-ea"/>
                <a:cs typeface="Arial"/>
              </a:rPr>
              <a:t> went to the sea. He and his children became fish. </a:t>
            </a:r>
            <a:r>
              <a:rPr lang="en-NZ" sz="1100" kern="1200" dirty="0" err="1">
                <a:solidFill>
                  <a:schemeClr val="tx1"/>
                </a:solidFill>
                <a:effectLst/>
                <a:latin typeface="Arial"/>
                <a:ea typeface="+mn-ea"/>
                <a:cs typeface="Arial"/>
              </a:rPr>
              <a:t>Tūtewehiwehi</a:t>
            </a:r>
            <a:r>
              <a:rPr lang="en-NZ" sz="1100" kern="1200" dirty="0">
                <a:solidFill>
                  <a:schemeClr val="tx1"/>
                </a:solidFill>
                <a:effectLst/>
                <a:latin typeface="Arial"/>
                <a:ea typeface="+mn-ea"/>
                <a:cs typeface="Arial"/>
              </a:rPr>
              <a:t> journeyed inland,  He and his offspring became reptiles. All sea creatures are part of this whakapapa or family tree. And this whakapapa or family tree connects us, with the ocean and creatures that live there.</a:t>
            </a:r>
            <a:r>
              <a:rPr lang="en-NZ" sz="1100" dirty="0">
                <a:effectLst/>
              </a:rPr>
              <a:t> </a:t>
            </a:r>
          </a:p>
          <a:p>
            <a:endParaRPr lang="en-NZ" sz="1100" dirty="0">
              <a:effectLst/>
            </a:endParaRPr>
          </a:p>
          <a:p>
            <a:r>
              <a:rPr lang="en-NZ" sz="1100" dirty="0">
                <a:effectLst/>
              </a:rPr>
              <a:t>Question: Where did </a:t>
            </a:r>
            <a:r>
              <a:rPr lang="en-US" sz="1100" dirty="0" err="1"/>
              <a:t>Tūtewehiwehi</a:t>
            </a:r>
            <a:r>
              <a:rPr lang="en-US" sz="1100" dirty="0"/>
              <a:t> go and what creatures were his children?</a:t>
            </a:r>
          </a:p>
          <a:p>
            <a:r>
              <a:rPr lang="en-US" sz="1100" dirty="0"/>
              <a:t>Answer: Inland and the reptiles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dirty="0"/>
          </a:p>
        </p:txBody>
      </p:sp>
    </p:spTree>
    <p:extLst>
      <p:ext uri="{BB962C8B-B14F-4D97-AF65-F5344CB8AC3E}">
        <p14:creationId xmlns:p14="http://schemas.microsoft.com/office/powerpoint/2010/main" val="93591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kern="1200" dirty="0">
                <a:solidFill>
                  <a:schemeClr val="tx1"/>
                </a:solidFill>
                <a:effectLst/>
                <a:latin typeface="MetaPro-Normal"/>
                <a:ea typeface="+mn-ea"/>
                <a:cs typeface="MetaPro-Normal"/>
              </a:rPr>
              <a:t>ANSWER ON NEXT SLIDE</a:t>
            </a:r>
            <a:endParaRPr lang="en-US"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8</a:t>
            </a:fld>
            <a:endParaRPr lang="en-US" dirty="0"/>
          </a:p>
        </p:txBody>
      </p:sp>
    </p:spTree>
    <p:extLst>
      <p:ext uri="{BB962C8B-B14F-4D97-AF65-F5344CB8AC3E}">
        <p14:creationId xmlns:p14="http://schemas.microsoft.com/office/powerpoint/2010/main" val="396519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mi-NZ" sz="1100" kern="1200" dirty="0">
                <a:solidFill>
                  <a:schemeClr val="tx1"/>
                </a:solidFill>
                <a:effectLst/>
                <a:latin typeface="MetaPro-Normal"/>
                <a:ea typeface="+mn-ea"/>
                <a:cs typeface="MetaPro-Normal"/>
              </a:rPr>
              <a:t>Arthropods are invertebrates with an exoskeleton, a segmented body and jointed appendages. Crabs and Krill are marine crustaceans (a sub phylum of artrhopoda).</a:t>
            </a:r>
            <a:endParaRPr lang="en-US"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dirty="0"/>
          </a:p>
        </p:txBody>
      </p:sp>
    </p:spTree>
    <p:extLst>
      <p:ext uri="{BB962C8B-B14F-4D97-AF65-F5344CB8AC3E}">
        <p14:creationId xmlns:p14="http://schemas.microsoft.com/office/powerpoint/2010/main" val="260404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63647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b="0" i="0" u="none" strike="noStrike" dirty="0">
                <a:solidFill>
                  <a:srgbClr val="FFFFFF"/>
                </a:solidFill>
                <a:effectLst/>
                <a:latin typeface="Open Sans" panose="020B0606030504020204" pitchFamily="34" charset="0"/>
              </a:rPr>
              <a:t>Antarctic krill grow up to 6cm in length and can weigh 1 gram. When considering all animals that live in the ocean, this actually makes them an average size (by weight).</a:t>
            </a:r>
          </a:p>
          <a:p>
            <a:pPr>
              <a:defRPr/>
            </a:pPr>
            <a:endParaRPr lang="en-NZ" sz="1200" b="0" i="0" u="none" strike="noStrike" kern="1200" baseline="0" dirty="0">
              <a:solidFill>
                <a:srgbClr val="FFFFFF"/>
              </a:solidFill>
              <a:effectLst/>
              <a:latin typeface="Open Sans" panose="020B0606030504020204" pitchFamily="34" charset="0"/>
              <a:ea typeface="+mn-ea"/>
              <a:cs typeface="+mn-cs"/>
            </a:endParaRPr>
          </a:p>
          <a:p>
            <a:pPr>
              <a:defRPr/>
            </a:pPr>
            <a:r>
              <a:rPr lang="en-US" sz="1200" b="0" kern="1200" baseline="0" dirty="0">
                <a:solidFill>
                  <a:schemeClr val="tx1"/>
                </a:solidFill>
                <a:effectLst/>
                <a:latin typeface="+mn-lt"/>
                <a:ea typeface="+mn-ea"/>
                <a:cs typeface="+mn-cs"/>
              </a:rPr>
              <a:t>Whilst krill are zooplankton they aren’t tiny.  Antarctic krill have the scientific name </a:t>
            </a:r>
            <a:r>
              <a:rPr lang="en-US" sz="1200" b="0" kern="1200" baseline="0" dirty="0" err="1">
                <a:solidFill>
                  <a:schemeClr val="tx1"/>
                </a:solidFill>
                <a:effectLst/>
                <a:latin typeface="+mn-lt"/>
                <a:ea typeface="+mn-ea"/>
                <a:cs typeface="+mn-cs"/>
              </a:rPr>
              <a:t>Euphausia</a:t>
            </a:r>
            <a:r>
              <a:rPr lang="en-US" sz="1200" b="0" kern="1200" baseline="0" dirty="0">
                <a:solidFill>
                  <a:schemeClr val="tx1"/>
                </a:solidFill>
                <a:effectLst/>
                <a:latin typeface="+mn-lt"/>
                <a:ea typeface="+mn-ea"/>
                <a:cs typeface="+mn-cs"/>
              </a:rPr>
              <a:t> superba.  This name suggests they are one of the biggest (most superb!) of krill species! </a:t>
            </a:r>
          </a:p>
          <a:p>
            <a:pPr>
              <a:defRPr/>
            </a:pPr>
            <a:endParaRPr lang="en-US" sz="1200" b="0" kern="1200" baseline="0" dirty="0">
              <a:solidFill>
                <a:schemeClr val="tx1"/>
              </a:solidFill>
              <a:effectLst/>
              <a:latin typeface="+mn-lt"/>
              <a:ea typeface="+mn-ea"/>
              <a:cs typeface="+mn-cs"/>
            </a:endParaRPr>
          </a:p>
          <a:p>
            <a:pPr>
              <a:defRPr/>
            </a:pPr>
            <a:r>
              <a:rPr lang="en-US" sz="1200" b="0" kern="1200" baseline="0" dirty="0">
                <a:solidFill>
                  <a:schemeClr val="tx1"/>
                </a:solidFill>
                <a:effectLst/>
                <a:latin typeface="+mn-lt"/>
                <a:ea typeface="+mn-ea"/>
                <a:cs typeface="+mn-cs"/>
              </a:rPr>
              <a:t>They are about the size of an adult human little finger.  They are also bigger than many commonly sold shrimp species.</a:t>
            </a:r>
          </a:p>
          <a:p>
            <a:pPr>
              <a:defRPr/>
            </a:pPr>
            <a:endParaRPr lang="en-US" sz="1200" b="0" kern="1200" baseline="0" dirty="0">
              <a:solidFill>
                <a:schemeClr val="tx1"/>
              </a:solidFill>
              <a:effectLst/>
              <a:latin typeface="+mn-lt"/>
              <a:ea typeface="+mn-ea"/>
              <a:cs typeface="+mn-cs"/>
            </a:endParaRPr>
          </a:p>
          <a:p>
            <a:pPr>
              <a:defRPr/>
            </a:pPr>
            <a:r>
              <a:rPr lang="en-US" sz="1200" b="0" kern="1200" baseline="0" dirty="0">
                <a:solidFill>
                  <a:schemeClr val="tx1"/>
                </a:solidFill>
                <a:effectLst/>
                <a:latin typeface="+mn-lt"/>
                <a:ea typeface="+mn-ea"/>
                <a:cs typeface="+mn-cs"/>
              </a:rPr>
              <a:t>https://</a:t>
            </a:r>
            <a:r>
              <a:rPr lang="en-US" sz="1200" b="0" kern="1200" baseline="0" dirty="0" err="1">
                <a:solidFill>
                  <a:schemeClr val="tx1"/>
                </a:solidFill>
                <a:effectLst/>
                <a:latin typeface="+mn-lt"/>
                <a:ea typeface="+mn-ea"/>
                <a:cs typeface="+mn-cs"/>
              </a:rPr>
              <a:t>www.wwf.org.uk</a:t>
            </a:r>
            <a:r>
              <a:rPr lang="en-US" sz="1200" b="0" kern="1200" baseline="0" dirty="0">
                <a:solidFill>
                  <a:schemeClr val="tx1"/>
                </a:solidFill>
                <a:effectLst/>
                <a:latin typeface="+mn-lt"/>
                <a:ea typeface="+mn-ea"/>
                <a:cs typeface="+mn-cs"/>
              </a:rPr>
              <a:t>/learn/fascinating-facts/</a:t>
            </a:r>
            <a:r>
              <a:rPr lang="en-US" sz="1200" b="0" kern="1200" baseline="0" dirty="0" err="1">
                <a:solidFill>
                  <a:schemeClr val="tx1"/>
                </a:solidFill>
                <a:effectLst/>
                <a:latin typeface="+mn-lt"/>
                <a:ea typeface="+mn-ea"/>
                <a:cs typeface="+mn-cs"/>
              </a:rPr>
              <a:t>antarctic</a:t>
            </a:r>
            <a:r>
              <a:rPr lang="en-US" sz="1200" b="0" kern="1200" baseline="0" dirty="0">
                <a:solidFill>
                  <a:schemeClr val="tx1"/>
                </a:solidFill>
                <a:effectLst/>
                <a:latin typeface="+mn-lt"/>
                <a:ea typeface="+mn-ea"/>
                <a:cs typeface="+mn-cs"/>
              </a:rPr>
              <a:t>-krill  </a:t>
            </a:r>
          </a:p>
          <a:p>
            <a:pPr>
              <a:defRPr/>
            </a:pPr>
            <a:endParaRPr lang="en-NZ" sz="1200" b="0" i="0" u="none" strike="noStrike" kern="1200" baseline="0" dirty="0">
              <a:solidFill>
                <a:srgbClr val="FFFFFF"/>
              </a:solidFill>
              <a:effectLst/>
              <a:latin typeface="Open Sans" panose="020B0606030504020204" pitchFamily="34" charset="0"/>
              <a:ea typeface="+mn-ea"/>
              <a:cs typeface="+mn-cs"/>
            </a:endParaRPr>
          </a:p>
          <a:p>
            <a:pPr>
              <a:defRPr/>
            </a:pPr>
            <a:endParaRPr lang="en-NZ" sz="1200" b="0" i="0" u="none" strike="noStrike" kern="1200" baseline="0" dirty="0">
              <a:solidFill>
                <a:srgbClr val="FFFFFF"/>
              </a:solidFill>
              <a:effectLst/>
              <a:latin typeface="Open Sans" panose="020B0606030504020204" pitchFamily="34" charset="0"/>
              <a:ea typeface="+mn-ea"/>
              <a:cs typeface="+mn-cs"/>
            </a:endParaRPr>
          </a:p>
          <a:p>
            <a:pPr>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402037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a:stretch>
            <a:fillRect/>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29600" cy="323803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5" name="Picture 4">
            <a:extLst>
              <a:ext uri="{FF2B5EF4-FFF2-40B4-BE49-F238E27FC236}">
                <a16:creationId xmlns:a16="http://schemas.microsoft.com/office/drawing/2014/main" id="{6DF0374B-2671-ED4F-B917-5017B9ABFA8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340027" y="4517463"/>
            <a:ext cx="7076003" cy="626037"/>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240B0D4B-B550-A0B8-35A3-BEEF72998618}"/>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129718" y="4610066"/>
            <a:ext cx="1210310" cy="415925"/>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hlGRFrWLZ_w&amp;t=17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rk-krill.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hyperlink" Target="https://create.kahoot.it/share/antarctic-krill-the-antarctic-krill-fishery/f35ee772-050c-47c6-b54f-e3fe9f4be4eb" TargetMode="External"/><Relationship Id="rId2" Type="http://schemas.openxmlformats.org/officeDocument/2006/relationships/hyperlink" Target="https://create.kahoot.it/share/antarctic-ocean-krill/dc5630a5-1273-49e5-a6da-4430fe4c1e1a"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722D3-0B02-2072-F29B-EE390327BF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261" y="993219"/>
            <a:ext cx="6387361" cy="3435626"/>
          </a:xfrm>
          <a:prstGeom prst="rect">
            <a:avLst/>
          </a:prstGeom>
        </p:spPr>
      </p:pic>
      <p:pic>
        <p:nvPicPr>
          <p:cNvPr id="5" name="Picture 4" descr="Whit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6" name="Picture 5" descr="Whit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3" name="Picture 12" descr="Whit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14" name="Picture 13" descr="White_Seabre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583" y="-331438"/>
            <a:ext cx="1382122" cy="993219"/>
          </a:xfrm>
          <a:prstGeom prst="rect">
            <a:avLst/>
          </a:prstGeom>
        </p:spPr>
      </p:pic>
      <p:sp>
        <p:nvSpPr>
          <p:cNvPr id="2" name="TextBox 1">
            <a:extLst>
              <a:ext uri="{FF2B5EF4-FFF2-40B4-BE49-F238E27FC236}">
                <a16:creationId xmlns:a16="http://schemas.microsoft.com/office/drawing/2014/main" id="{46804290-34A3-964C-AA7F-CFFE6410DE6E}"/>
              </a:ext>
            </a:extLst>
          </p:cNvPr>
          <p:cNvSpPr txBox="1"/>
          <p:nvPr/>
        </p:nvSpPr>
        <p:spPr>
          <a:xfrm>
            <a:off x="2917536" y="3530413"/>
            <a:ext cx="6049863" cy="1015663"/>
          </a:xfrm>
          <a:prstGeom prst="rect">
            <a:avLst/>
          </a:prstGeom>
          <a:noFill/>
        </p:spPr>
        <p:txBody>
          <a:bodyPr wrap="square" rtlCol="0">
            <a:spAutoFit/>
          </a:bodyPr>
          <a:lstStyle/>
          <a:p>
            <a:pPr algn="ctr"/>
            <a:r>
              <a:rPr lang="en-US" sz="6000" b="1" dirty="0">
                <a:solidFill>
                  <a:srgbClr val="00B6DE"/>
                </a:solidFill>
              </a:rPr>
              <a:t>ANTARCTIC KRILL</a:t>
            </a:r>
          </a:p>
        </p:txBody>
      </p:sp>
    </p:spTree>
    <p:extLst>
      <p:ext uri="{BB962C8B-B14F-4D97-AF65-F5344CB8AC3E}">
        <p14:creationId xmlns:p14="http://schemas.microsoft.com/office/powerpoint/2010/main" val="134848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203438" y="1074425"/>
            <a:ext cx="6868267"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How big are Antarctic Krill?</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638498187"/>
              </p:ext>
            </p:extLst>
          </p:nvPr>
        </p:nvGraphicFramePr>
        <p:xfrm>
          <a:off x="2737612" y="2196520"/>
          <a:ext cx="3657600" cy="1127760"/>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5 - 6</a:t>
                      </a:r>
                    </a:p>
                    <a:p>
                      <a:pPr algn="ctr"/>
                      <a:r>
                        <a:rPr lang="en-US" sz="2400" dirty="0">
                          <a:solidFill>
                            <a:schemeClr val="bg1"/>
                          </a:solidFill>
                        </a:rPr>
                        <a:t>cm</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2 – 3</a:t>
                      </a:r>
                    </a:p>
                    <a:p>
                      <a:pPr algn="ctr"/>
                      <a:r>
                        <a:rPr lang="en-US" sz="2400" dirty="0">
                          <a:solidFill>
                            <a:schemeClr val="bg1"/>
                          </a:solidFill>
                        </a:rPr>
                        <a:t>cm</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65160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5634" y="1006093"/>
            <a:ext cx="6837762" cy="3489668"/>
          </a:xfrm>
          <a:prstGeom prst="rect">
            <a:avLst/>
          </a:prstGeom>
        </p:spPr>
      </p:pic>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451163350"/>
              </p:ext>
            </p:extLst>
          </p:nvPr>
        </p:nvGraphicFramePr>
        <p:xfrm>
          <a:off x="2743200" y="2055930"/>
          <a:ext cx="3657600" cy="1127760"/>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5 - 6  </a:t>
                      </a:r>
                    </a:p>
                    <a:p>
                      <a:pPr algn="ctr"/>
                      <a:r>
                        <a:rPr lang="en-US" sz="2400" dirty="0">
                          <a:solidFill>
                            <a:schemeClr val="bg1"/>
                          </a:solidFill>
                        </a:rPr>
                        <a:t>cm</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2 – 3</a:t>
                      </a:r>
                    </a:p>
                    <a:p>
                      <a:pPr algn="ctr"/>
                      <a:r>
                        <a:rPr lang="en-US" sz="2400" dirty="0">
                          <a:solidFill>
                            <a:schemeClr val="bg1"/>
                          </a:solidFill>
                        </a:rPr>
                        <a:t>cm</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
        <p:nvSpPr>
          <p:cNvPr id="6" name="Content Placeholder 2">
            <a:extLst>
              <a:ext uri="{FF2B5EF4-FFF2-40B4-BE49-F238E27FC236}">
                <a16:creationId xmlns:a16="http://schemas.microsoft.com/office/drawing/2014/main" id="{9F4EA05F-897A-BEF7-7570-780E4CE1BA14}"/>
              </a:ext>
            </a:extLst>
          </p:cNvPr>
          <p:cNvSpPr txBox="1">
            <a:spLocks/>
          </p:cNvSpPr>
          <p:nvPr/>
        </p:nvSpPr>
        <p:spPr>
          <a:xfrm>
            <a:off x="1135634" y="1015566"/>
            <a:ext cx="6837762"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how big are Antarctic Krill?</a:t>
            </a:r>
          </a:p>
          <a:p>
            <a:pPr marL="0" indent="0" algn="ctr">
              <a:spcBef>
                <a:spcPts val="300"/>
              </a:spcBef>
              <a:spcAft>
                <a:spcPts val="300"/>
              </a:spcAft>
              <a:buNone/>
            </a:pPr>
            <a:endParaRPr lang="en-AU" sz="1200" dirty="0">
              <a:solidFill>
                <a:schemeClr val="bg1"/>
              </a:solidFill>
              <a:latin typeface="Arial"/>
              <a:cs typeface="Arial"/>
            </a:endParaRPr>
          </a:p>
          <a:p>
            <a:pPr marL="0" indent="0" algn="ctr">
              <a:spcBef>
                <a:spcPts val="300"/>
              </a:spcBef>
              <a:spcAft>
                <a:spcPts val="300"/>
              </a:spcAft>
              <a:buNone/>
            </a:pPr>
            <a:endParaRPr lang="en-AU" sz="1200" dirty="0">
              <a:latin typeface="Arial"/>
              <a:cs typeface="Arial"/>
            </a:endParaRPr>
          </a:p>
          <a:p>
            <a:pPr marL="0" indent="0" algn="ctr">
              <a:spcBef>
                <a:spcPts val="300"/>
              </a:spcBef>
              <a:spcAft>
                <a:spcPts val="300"/>
              </a:spcAft>
              <a:buNone/>
            </a:pPr>
            <a:endParaRPr lang="en-AU" sz="1200" dirty="0">
              <a:latin typeface="Arial"/>
              <a:cs typeface="Arial"/>
            </a:endParaRPr>
          </a:p>
          <a:p>
            <a:pPr marL="0" indent="0" algn="ctr">
              <a:spcBef>
                <a:spcPts val="300"/>
              </a:spcBef>
              <a:spcAft>
                <a:spcPts val="300"/>
              </a:spcAft>
              <a:buNone/>
            </a:pPr>
            <a:endParaRPr lang="en-AU" sz="1200" dirty="0">
              <a:latin typeface="Arial"/>
              <a:cs typeface="Arial"/>
            </a:endParaRPr>
          </a:p>
          <a:p>
            <a:pPr marL="0" indent="0" algn="r">
              <a:spcBef>
                <a:spcPts val="300"/>
              </a:spcBef>
              <a:spcAft>
                <a:spcPts val="300"/>
              </a:spcAft>
              <a:buNone/>
            </a:pPr>
            <a:endParaRPr lang="en-AU" sz="1200" dirty="0">
              <a:solidFill>
                <a:srgbClr val="00B194"/>
              </a:solidFill>
              <a:latin typeface="Arial"/>
              <a:cs typeface="Arial"/>
            </a:endParaRPr>
          </a:p>
          <a:p>
            <a:pPr marL="0" indent="0" algn="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5 - 6 cm! </a:t>
            </a:r>
            <a:r>
              <a:rPr lang="en-AU" sz="1800" dirty="0">
                <a:solidFill>
                  <a:srgbClr val="00B194"/>
                </a:solidFill>
                <a:latin typeface="Arial"/>
                <a:cs typeface="Arial"/>
              </a:rPr>
              <a:t>Antarctic krill grow up to 6cm in length and can weigh 1 gram. When considering all animals that live in the ocean, this makes them average size (by weight). </a:t>
            </a:r>
            <a:endParaRPr lang="en-AU" sz="1800" dirty="0">
              <a:latin typeface="Arial"/>
              <a:cs typeface="Arial"/>
            </a:endParaRPr>
          </a:p>
        </p:txBody>
      </p:sp>
    </p:spTree>
    <p:extLst>
      <p:ext uri="{BB962C8B-B14F-4D97-AF65-F5344CB8AC3E}">
        <p14:creationId xmlns:p14="http://schemas.microsoft.com/office/powerpoint/2010/main" val="3213902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435171" y="1143963"/>
            <a:ext cx="6374296" cy="3232873"/>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Can Antarctic Krill be seen from space?</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577564425"/>
              </p:ext>
            </p:extLst>
          </p:nvPr>
        </p:nvGraphicFramePr>
        <p:xfrm>
          <a:off x="2743200" y="2922275"/>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822269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2169" y="1015566"/>
            <a:ext cx="6837762" cy="3489668"/>
          </a:xfrm>
          <a:prstGeom prst="rect">
            <a:avLst/>
          </a:prstGeom>
        </p:spPr>
      </p:pic>
      <p:sp>
        <p:nvSpPr>
          <p:cNvPr id="11" name="Content Placeholder 2"/>
          <p:cNvSpPr txBox="1">
            <a:spLocks/>
          </p:cNvSpPr>
          <p:nvPr/>
        </p:nvSpPr>
        <p:spPr>
          <a:xfrm>
            <a:off x="1298713" y="1074425"/>
            <a:ext cx="6781218"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Can Antarctic Krill be seen from space?</a:t>
            </a:r>
          </a:p>
          <a:p>
            <a:pPr marL="0" indent="0" algn="ctr">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2400" dirty="0">
              <a:solidFill>
                <a:schemeClr val="bg1"/>
              </a:solidFill>
              <a:latin typeface="Arial"/>
              <a:cs typeface="Arial"/>
            </a:endParaRPr>
          </a:p>
          <a:p>
            <a:pPr marL="0" indent="0" algn="r">
              <a:spcBef>
                <a:spcPts val="300"/>
              </a:spcBef>
              <a:spcAft>
                <a:spcPts val="300"/>
              </a:spcAft>
              <a:buNone/>
            </a:pPr>
            <a:r>
              <a:rPr lang="en-AU" sz="2000" dirty="0">
                <a:solidFill>
                  <a:srgbClr val="00B194"/>
                </a:solidFill>
                <a:latin typeface="Arial"/>
                <a:cs typeface="Arial"/>
              </a:rPr>
              <a:t>✓ </a:t>
            </a:r>
            <a:r>
              <a:rPr lang="en-AU" sz="2000" dirty="0">
                <a:solidFill>
                  <a:schemeClr val="bg1"/>
                </a:solidFill>
                <a:latin typeface="Arial"/>
                <a:cs typeface="Arial"/>
              </a:rPr>
              <a:t>YES! </a:t>
            </a:r>
            <a:r>
              <a:rPr lang="en-AU" sz="2000" dirty="0">
                <a:solidFill>
                  <a:srgbClr val="00B194"/>
                </a:solidFill>
                <a:latin typeface="Arial"/>
                <a:cs typeface="Arial"/>
              </a:rPr>
              <a:t>Antarctic krill super swarms</a:t>
            </a:r>
          </a:p>
          <a:p>
            <a:pPr marL="0" indent="0" algn="r">
              <a:spcBef>
                <a:spcPts val="300"/>
              </a:spcBef>
              <a:spcAft>
                <a:spcPts val="300"/>
              </a:spcAft>
              <a:buNone/>
            </a:pPr>
            <a:r>
              <a:rPr lang="en-AU" sz="2000" dirty="0">
                <a:solidFill>
                  <a:srgbClr val="00B194"/>
                </a:solidFill>
                <a:latin typeface="Arial"/>
                <a:cs typeface="Arial"/>
              </a:rPr>
              <a:t>(tens of </a:t>
            </a:r>
            <a:r>
              <a:rPr lang="en-AU" sz="2000" dirty="0" err="1">
                <a:solidFill>
                  <a:srgbClr val="00B194"/>
                </a:solidFill>
                <a:latin typeface="Arial"/>
                <a:cs typeface="Arial"/>
              </a:rPr>
              <a:t>kilometers</a:t>
            </a:r>
            <a:r>
              <a:rPr lang="en-AU" sz="2000" dirty="0">
                <a:solidFill>
                  <a:srgbClr val="00B194"/>
                </a:solidFill>
                <a:latin typeface="Arial"/>
                <a:cs typeface="Arial"/>
              </a:rPr>
              <a:t> wide) are seen from space!</a:t>
            </a:r>
            <a:endParaRPr lang="en-AU" sz="2000" dirty="0">
              <a:solidFill>
                <a:schemeClr val="bg1"/>
              </a:solidFill>
              <a:latin typeface="Arial"/>
              <a:cs typeface="Arial"/>
            </a:endParaRP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046310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435171" y="1143963"/>
            <a:ext cx="6374296" cy="3232873"/>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Can Antarctic Krill glow in the dark?</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43200" y="2922275"/>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892883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2169" y="1015566"/>
            <a:ext cx="6837762" cy="3489668"/>
          </a:xfrm>
          <a:prstGeom prst="rect">
            <a:avLst/>
          </a:prstGeom>
        </p:spPr>
      </p:pic>
      <p:sp>
        <p:nvSpPr>
          <p:cNvPr id="11" name="Content Placeholder 2"/>
          <p:cNvSpPr txBox="1">
            <a:spLocks/>
          </p:cNvSpPr>
          <p:nvPr/>
        </p:nvSpPr>
        <p:spPr>
          <a:xfrm>
            <a:off x="1298713" y="1074425"/>
            <a:ext cx="6781218"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Can Antarctic Krill glow in the dark?</a:t>
            </a:r>
          </a:p>
          <a:p>
            <a:pPr marL="0" indent="0" algn="ctr">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2400" dirty="0">
              <a:solidFill>
                <a:schemeClr val="bg1"/>
              </a:solidFill>
              <a:latin typeface="Arial"/>
              <a:cs typeface="Arial"/>
            </a:endParaRPr>
          </a:p>
          <a:p>
            <a:pPr marL="0" indent="0" algn="r">
              <a:spcBef>
                <a:spcPts val="300"/>
              </a:spcBef>
              <a:spcAft>
                <a:spcPts val="300"/>
              </a:spcAft>
              <a:buNone/>
            </a:pPr>
            <a:r>
              <a:rPr lang="en-AU" sz="2000" dirty="0">
                <a:solidFill>
                  <a:srgbClr val="00B194"/>
                </a:solidFill>
                <a:latin typeface="Arial"/>
                <a:cs typeface="Arial"/>
              </a:rPr>
              <a:t>✓ </a:t>
            </a:r>
            <a:r>
              <a:rPr lang="en-AU" sz="2000" dirty="0">
                <a:solidFill>
                  <a:schemeClr val="bg1"/>
                </a:solidFill>
                <a:latin typeface="Arial"/>
                <a:cs typeface="Arial"/>
              </a:rPr>
              <a:t>YES! </a:t>
            </a:r>
            <a:r>
              <a:rPr lang="en-AU" sz="2000" dirty="0">
                <a:solidFill>
                  <a:srgbClr val="00B194"/>
                </a:solidFill>
                <a:latin typeface="Arial"/>
                <a:cs typeface="Arial"/>
              </a:rPr>
              <a:t>They are bioluminescent!</a:t>
            </a:r>
            <a:endParaRPr lang="en-AU" sz="2000" dirty="0">
              <a:solidFill>
                <a:schemeClr val="bg1"/>
              </a:solidFill>
              <a:latin typeface="Arial"/>
              <a:cs typeface="Arial"/>
            </a:endParaRPr>
          </a:p>
          <a:p>
            <a:pPr marL="0" indent="0" algn="r">
              <a:spcBef>
                <a:spcPts val="300"/>
              </a:spcBef>
              <a:spcAft>
                <a:spcPts val="300"/>
              </a:spcAft>
              <a:buNone/>
            </a:pPr>
            <a:r>
              <a:rPr lang="en-AU" sz="2000" dirty="0">
                <a:solidFill>
                  <a:srgbClr val="00B194"/>
                </a:solidFill>
                <a:latin typeface="Arial"/>
                <a:cs typeface="Arial"/>
              </a:rPr>
              <a:t>Which means they produce light</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971810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435171" y="1143963"/>
            <a:ext cx="6374296" cy="3232873"/>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Can Antarctic Krill dive deep?</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43200" y="2922275"/>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305716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2169" y="1015566"/>
            <a:ext cx="6837762" cy="3489668"/>
          </a:xfrm>
          <a:prstGeom prst="rect">
            <a:avLst/>
          </a:prstGeom>
        </p:spPr>
      </p:pic>
      <p:sp>
        <p:nvSpPr>
          <p:cNvPr id="11" name="Content Placeholder 2"/>
          <p:cNvSpPr txBox="1">
            <a:spLocks/>
          </p:cNvSpPr>
          <p:nvPr/>
        </p:nvSpPr>
        <p:spPr>
          <a:xfrm>
            <a:off x="1298713" y="1074425"/>
            <a:ext cx="6781218"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Can Antarctic Krill dive deep?</a:t>
            </a:r>
          </a:p>
          <a:p>
            <a:pPr marL="0" indent="0" algn="ctr">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2400" dirty="0">
              <a:solidFill>
                <a:schemeClr val="bg1"/>
              </a:solidFill>
              <a:latin typeface="Arial"/>
              <a:cs typeface="Arial"/>
            </a:endParaRPr>
          </a:p>
          <a:p>
            <a:pPr marL="0" indent="0" algn="r">
              <a:spcBef>
                <a:spcPts val="300"/>
              </a:spcBef>
              <a:spcAft>
                <a:spcPts val="300"/>
              </a:spcAft>
              <a:buNone/>
            </a:pPr>
            <a:r>
              <a:rPr lang="en-AU" sz="2000" dirty="0">
                <a:solidFill>
                  <a:srgbClr val="00B194"/>
                </a:solidFill>
                <a:latin typeface="Arial"/>
                <a:cs typeface="Arial"/>
              </a:rPr>
              <a:t>✓ </a:t>
            </a:r>
            <a:r>
              <a:rPr lang="en-AU" sz="2000" dirty="0">
                <a:solidFill>
                  <a:schemeClr val="bg1"/>
                </a:solidFill>
                <a:latin typeface="Arial"/>
                <a:cs typeface="Arial"/>
              </a:rPr>
              <a:t>YES! </a:t>
            </a:r>
            <a:r>
              <a:rPr lang="en-AU" sz="2000" dirty="0">
                <a:solidFill>
                  <a:srgbClr val="00B194"/>
                </a:solidFill>
                <a:latin typeface="Arial"/>
                <a:cs typeface="Arial"/>
              </a:rPr>
              <a:t>Recent research says yes, </a:t>
            </a:r>
          </a:p>
          <a:p>
            <a:pPr marL="0" indent="0" algn="r">
              <a:spcBef>
                <a:spcPts val="300"/>
              </a:spcBef>
              <a:spcAft>
                <a:spcPts val="300"/>
              </a:spcAft>
              <a:buNone/>
            </a:pPr>
            <a:r>
              <a:rPr lang="en-AU" sz="2000" dirty="0">
                <a:solidFill>
                  <a:srgbClr val="00B194"/>
                </a:solidFill>
                <a:latin typeface="Arial"/>
                <a:cs typeface="Arial"/>
              </a:rPr>
              <a:t>they dive to abyssal depths – over 2,000 metres deep.</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4171560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1079109" y="1350419"/>
            <a:ext cx="7327714" cy="341970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1800" b="1" dirty="0">
                <a:solidFill>
                  <a:schemeClr val="bg1"/>
                </a:solidFill>
                <a:latin typeface="Arial"/>
                <a:cs typeface="Arial"/>
              </a:rPr>
              <a:t>Take a guess </a:t>
            </a:r>
          </a:p>
          <a:p>
            <a:pPr marL="0" indent="0">
              <a:spcBef>
                <a:spcPts val="300"/>
              </a:spcBef>
              <a:spcAft>
                <a:spcPts val="300"/>
              </a:spcAft>
              <a:buNone/>
            </a:pPr>
            <a:r>
              <a:rPr lang="en-AU" sz="1800" dirty="0">
                <a:solidFill>
                  <a:schemeClr val="bg1"/>
                </a:solidFill>
                <a:latin typeface="Arial"/>
                <a:cs typeface="Arial"/>
              </a:rPr>
              <a:t>– Which of the following animals eat krill?</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500" dirty="0">
              <a:solidFill>
                <a:srgbClr val="00B194"/>
              </a:solidFill>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6000" dirty="0">
                <a:latin typeface="Arial Narrow"/>
                <a:cs typeface="Arial Narrow"/>
              </a:rPr>
            </a:br>
            <a:r>
              <a:rPr lang="en-US" sz="6000" dirty="0">
                <a:latin typeface="Arial Narrow"/>
                <a:cs typeface="Arial Narrow"/>
              </a:rPr>
              <a:t>Focusing Question: How are krill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2654637970"/>
              </p:ext>
            </p:extLst>
          </p:nvPr>
        </p:nvGraphicFramePr>
        <p:xfrm>
          <a:off x="1079109" y="2922275"/>
          <a:ext cx="6985781" cy="1307554"/>
        </p:xfrm>
        <a:graphic>
          <a:graphicData uri="http://schemas.openxmlformats.org/drawingml/2006/table">
            <a:tbl>
              <a:tblPr firstRow="1" bandRow="1">
                <a:tableStyleId>{5FD0F851-EC5A-4D38-B0AD-8093EC10F338}</a:tableStyleId>
              </a:tblPr>
              <a:tblGrid>
                <a:gridCol w="1930763">
                  <a:extLst>
                    <a:ext uri="{9D8B030D-6E8A-4147-A177-3AD203B41FA5}">
                      <a16:colId xmlns:a16="http://schemas.microsoft.com/office/drawing/2014/main" val="3466427422"/>
                    </a:ext>
                  </a:extLst>
                </a:gridCol>
                <a:gridCol w="210504">
                  <a:extLst>
                    <a:ext uri="{9D8B030D-6E8A-4147-A177-3AD203B41FA5}">
                      <a16:colId xmlns:a16="http://schemas.microsoft.com/office/drawing/2014/main" val="1118456149"/>
                    </a:ext>
                  </a:extLst>
                </a:gridCol>
                <a:gridCol w="2772493">
                  <a:extLst>
                    <a:ext uri="{9D8B030D-6E8A-4147-A177-3AD203B41FA5}">
                      <a16:colId xmlns:a16="http://schemas.microsoft.com/office/drawing/2014/main" val="1536817746"/>
                    </a:ext>
                  </a:extLst>
                </a:gridCol>
                <a:gridCol w="218439">
                  <a:extLst>
                    <a:ext uri="{9D8B030D-6E8A-4147-A177-3AD203B41FA5}">
                      <a16:colId xmlns:a16="http://schemas.microsoft.com/office/drawing/2014/main" val="4098699707"/>
                    </a:ext>
                  </a:extLst>
                </a:gridCol>
                <a:gridCol w="1853582">
                  <a:extLst>
                    <a:ext uri="{9D8B030D-6E8A-4147-A177-3AD203B41FA5}">
                      <a16:colId xmlns:a16="http://schemas.microsoft.com/office/drawing/2014/main" val="1534501534"/>
                    </a:ext>
                  </a:extLst>
                </a:gridCol>
              </a:tblGrid>
              <a:tr h="440259">
                <a:tc>
                  <a:txBody>
                    <a:bodyPr/>
                    <a:lstStyle/>
                    <a:p>
                      <a:pPr algn="ctr"/>
                      <a:endParaRPr lang="en-US" sz="500" b="1" dirty="0">
                        <a:solidFill>
                          <a:schemeClr val="bg1"/>
                        </a:solidFill>
                      </a:endParaRPr>
                    </a:p>
                    <a:p>
                      <a:pPr algn="ctr"/>
                      <a:r>
                        <a:rPr lang="en-US" sz="1500" b="1" dirty="0">
                          <a:solidFill>
                            <a:schemeClr val="bg1"/>
                          </a:solidFill>
                        </a:rPr>
                        <a:t>SEALS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BALEEN WHALES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chemeClr val="bg1"/>
                        </a:solidFill>
                      </a:endParaRPr>
                    </a:p>
                    <a:p>
                      <a:pPr algn="ctr"/>
                      <a:r>
                        <a:rPr lang="en-US" sz="1500" b="1" dirty="0">
                          <a:solidFill>
                            <a:schemeClr val="bg1"/>
                          </a:solidFill>
                        </a:rPr>
                        <a:t>SQUID</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347015"/>
                  </a:ext>
                </a:extLst>
              </a:tr>
              <a:tr h="323845">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6056911"/>
                  </a:ext>
                </a:extLst>
              </a:tr>
              <a:tr h="511269">
                <a:tc>
                  <a:txBody>
                    <a:bodyPr/>
                    <a:lstStyle/>
                    <a:p>
                      <a:pPr algn="ctr"/>
                      <a:endParaRPr lang="en-US" sz="500" b="1" dirty="0">
                        <a:solidFill>
                          <a:srgbClr val="00B6DE"/>
                        </a:solidFill>
                      </a:endParaRPr>
                    </a:p>
                    <a:p>
                      <a:pPr algn="ctr"/>
                      <a:r>
                        <a:rPr lang="en-US" sz="1500" b="1" dirty="0">
                          <a:solidFill>
                            <a:schemeClr val="bg1"/>
                          </a:solidFill>
                        </a:rPr>
                        <a:t>SEABIRDS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r>
                        <a:rPr lang="en-US" sz="1500" b="1" dirty="0">
                          <a:solidFill>
                            <a:schemeClr val="bg1"/>
                          </a:solidFill>
                        </a:rPr>
                        <a:t>PENGUINS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pic>
        <p:nvPicPr>
          <p:cNvPr id="5" name="Picture 4">
            <a:extLst>
              <a:ext uri="{FF2B5EF4-FFF2-40B4-BE49-F238E27FC236}">
                <a16:creationId xmlns:a16="http://schemas.microsoft.com/office/drawing/2014/main" id="{80B2B798-C7AC-A7ED-B8CC-979E1766B7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62406" y="1183641"/>
            <a:ext cx="1759588" cy="898010"/>
          </a:xfrm>
          <a:prstGeom prst="rect">
            <a:avLst/>
          </a:prstGeom>
        </p:spPr>
      </p:pic>
    </p:spTree>
    <p:extLst>
      <p:ext uri="{BB962C8B-B14F-4D97-AF65-F5344CB8AC3E}">
        <p14:creationId xmlns:p14="http://schemas.microsoft.com/office/powerpoint/2010/main" val="1147917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014578"/>
            <a:ext cx="7933209" cy="3557422"/>
          </a:xfrm>
          <a:prstGeom prst="rect">
            <a:avLst/>
          </a:prstGeom>
        </p:spPr>
      </p:pic>
      <p:sp>
        <p:nvSpPr>
          <p:cNvPr id="11" name="Content Placeholder 2"/>
          <p:cNvSpPr txBox="1">
            <a:spLocks/>
          </p:cNvSpPr>
          <p:nvPr/>
        </p:nvSpPr>
        <p:spPr>
          <a:xfrm>
            <a:off x="1116013" y="1074425"/>
            <a:ext cx="7290810" cy="3695700"/>
          </a:xfrm>
          <a:prstGeom prst="rect">
            <a:avLst/>
          </a:prstGeom>
          <a:ln>
            <a:noFill/>
          </a:ln>
        </p:spPr>
        <p:txBody>
          <a:bodyPr vert="horz" lIns="91440" tIns="45720" rIns="91440" bIns="45720" rtlCol="0" anchor="t">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1800" b="1" dirty="0">
                <a:solidFill>
                  <a:schemeClr val="bg1"/>
                </a:solidFill>
                <a:latin typeface="Arial"/>
                <a:cs typeface="Arial"/>
              </a:rPr>
              <a:t>Take a guess </a:t>
            </a:r>
          </a:p>
          <a:p>
            <a:pPr marL="0" indent="0">
              <a:spcBef>
                <a:spcPts val="300"/>
              </a:spcBef>
              <a:spcAft>
                <a:spcPts val="300"/>
              </a:spcAft>
              <a:buNone/>
            </a:pPr>
            <a:r>
              <a:rPr lang="en-AU" sz="1800" dirty="0">
                <a:solidFill>
                  <a:schemeClr val="bg1"/>
                </a:solidFill>
                <a:latin typeface="Arial"/>
                <a:cs typeface="Arial"/>
              </a:rPr>
              <a:t>– Which of the following animals eat krill?</a:t>
            </a:r>
          </a:p>
          <a:p>
            <a:pPr marL="0" indent="0" algn="ctr">
              <a:spcBef>
                <a:spcPts val="300"/>
              </a:spcBef>
              <a:spcAft>
                <a:spcPts val="300"/>
              </a:spcAft>
              <a:buNone/>
            </a:pPr>
            <a:endParaRPr lang="en-AU" sz="1800" dirty="0">
              <a:solidFill>
                <a:schemeClr val="bg1"/>
              </a:solidFill>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r">
              <a:spcBef>
                <a:spcPts val="300"/>
              </a:spcBef>
              <a:spcAft>
                <a:spcPts val="300"/>
              </a:spcAft>
              <a:buNone/>
            </a:pPr>
            <a:endParaRPr lang="en-AU" sz="600" dirty="0">
              <a:latin typeface="Arial"/>
              <a:cs typeface="Arial"/>
            </a:endParaRPr>
          </a:p>
          <a:p>
            <a:pPr marL="0" indent="0" algn="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ALL OF THE ABOVE: </a:t>
            </a:r>
            <a:r>
              <a:rPr lang="en-AU" sz="1800" dirty="0">
                <a:solidFill>
                  <a:srgbClr val="00B194"/>
                </a:solidFill>
                <a:latin typeface="Arial"/>
                <a:cs typeface="Arial"/>
              </a:rPr>
              <a:t>Krill are eaten by </a:t>
            </a:r>
          </a:p>
          <a:p>
            <a:pPr marL="0" indent="0" algn="r">
              <a:spcBef>
                <a:spcPts val="300"/>
              </a:spcBef>
              <a:spcAft>
                <a:spcPts val="300"/>
              </a:spcAft>
              <a:buNone/>
            </a:pPr>
            <a:r>
              <a:rPr lang="en-AU" sz="1800" dirty="0">
                <a:solidFill>
                  <a:srgbClr val="00B194"/>
                </a:solidFill>
                <a:latin typeface="Arial"/>
                <a:cs typeface="Arial"/>
              </a:rPr>
              <a:t>penguins, seals, whales, seabirds, fish, and squid</a:t>
            </a:r>
            <a:endParaRPr lang="en-AU" sz="1800" dirty="0">
              <a:solidFill>
                <a:schemeClr val="bg1"/>
              </a:solidFill>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krill connected with other marine life?</a:t>
            </a:r>
          </a:p>
        </p:txBody>
      </p:sp>
      <p:graphicFrame>
        <p:nvGraphicFramePr>
          <p:cNvPr id="3" name="Table 2">
            <a:extLst>
              <a:ext uri="{FF2B5EF4-FFF2-40B4-BE49-F238E27FC236}">
                <a16:creationId xmlns:a16="http://schemas.microsoft.com/office/drawing/2014/main" id="{C4847630-8663-E256-4E5F-A30FCC2F3BC1}"/>
              </a:ext>
            </a:extLst>
          </p:cNvPr>
          <p:cNvGraphicFramePr>
            <a:graphicFrameLocks noGrp="1"/>
          </p:cNvGraphicFramePr>
          <p:nvPr>
            <p:extLst>
              <p:ext uri="{D42A27DB-BD31-4B8C-83A1-F6EECF244321}">
                <p14:modId xmlns:p14="http://schemas.microsoft.com/office/powerpoint/2010/main" val="959088712"/>
              </p:ext>
            </p:extLst>
          </p:nvPr>
        </p:nvGraphicFramePr>
        <p:xfrm>
          <a:off x="1116013" y="2423689"/>
          <a:ext cx="6985781" cy="1307554"/>
        </p:xfrm>
        <a:graphic>
          <a:graphicData uri="http://schemas.openxmlformats.org/drawingml/2006/table">
            <a:tbl>
              <a:tblPr firstRow="1" bandRow="1">
                <a:tableStyleId>{5FD0F851-EC5A-4D38-B0AD-8093EC10F338}</a:tableStyleId>
              </a:tblPr>
              <a:tblGrid>
                <a:gridCol w="1930763">
                  <a:extLst>
                    <a:ext uri="{9D8B030D-6E8A-4147-A177-3AD203B41FA5}">
                      <a16:colId xmlns:a16="http://schemas.microsoft.com/office/drawing/2014/main" val="911994065"/>
                    </a:ext>
                  </a:extLst>
                </a:gridCol>
                <a:gridCol w="210504">
                  <a:extLst>
                    <a:ext uri="{9D8B030D-6E8A-4147-A177-3AD203B41FA5}">
                      <a16:colId xmlns:a16="http://schemas.microsoft.com/office/drawing/2014/main" val="607525073"/>
                    </a:ext>
                  </a:extLst>
                </a:gridCol>
                <a:gridCol w="2772493">
                  <a:extLst>
                    <a:ext uri="{9D8B030D-6E8A-4147-A177-3AD203B41FA5}">
                      <a16:colId xmlns:a16="http://schemas.microsoft.com/office/drawing/2014/main" val="4229790976"/>
                    </a:ext>
                  </a:extLst>
                </a:gridCol>
                <a:gridCol w="218439">
                  <a:extLst>
                    <a:ext uri="{9D8B030D-6E8A-4147-A177-3AD203B41FA5}">
                      <a16:colId xmlns:a16="http://schemas.microsoft.com/office/drawing/2014/main" val="2717766246"/>
                    </a:ext>
                  </a:extLst>
                </a:gridCol>
                <a:gridCol w="1853582">
                  <a:extLst>
                    <a:ext uri="{9D8B030D-6E8A-4147-A177-3AD203B41FA5}">
                      <a16:colId xmlns:a16="http://schemas.microsoft.com/office/drawing/2014/main" val="440721582"/>
                    </a:ext>
                  </a:extLst>
                </a:gridCol>
              </a:tblGrid>
              <a:tr h="317249">
                <a:tc>
                  <a:txBody>
                    <a:bodyPr/>
                    <a:lstStyle/>
                    <a:p>
                      <a:pPr algn="ctr"/>
                      <a:endParaRPr lang="en-US" sz="500" b="1" dirty="0">
                        <a:solidFill>
                          <a:schemeClr val="bg1"/>
                        </a:solidFill>
                      </a:endParaRPr>
                    </a:p>
                    <a:p>
                      <a:pPr algn="ctr"/>
                      <a:r>
                        <a:rPr lang="en-US" sz="1500" b="1" dirty="0">
                          <a:solidFill>
                            <a:schemeClr val="bg1"/>
                          </a:solidFill>
                        </a:rPr>
                        <a:t>SEALS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BALEEN WHALES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chemeClr val="bg1"/>
                        </a:solidFill>
                      </a:endParaRPr>
                    </a:p>
                    <a:p>
                      <a:pPr algn="ctr"/>
                      <a:r>
                        <a:rPr lang="en-US" sz="1500" b="1" dirty="0">
                          <a:solidFill>
                            <a:schemeClr val="bg1"/>
                          </a:solidFill>
                        </a:rPr>
                        <a:t>SQUID</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904237"/>
                  </a:ext>
                </a:extLst>
              </a:tr>
              <a:tr h="323845">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87804"/>
                  </a:ext>
                </a:extLst>
              </a:tr>
              <a:tr h="511269">
                <a:tc>
                  <a:txBody>
                    <a:bodyPr/>
                    <a:lstStyle/>
                    <a:p>
                      <a:pPr algn="ctr"/>
                      <a:endParaRPr lang="en-US" sz="500" b="1" dirty="0">
                        <a:solidFill>
                          <a:srgbClr val="00B6DE"/>
                        </a:solidFill>
                      </a:endParaRPr>
                    </a:p>
                    <a:p>
                      <a:pPr algn="ctr"/>
                      <a:r>
                        <a:rPr lang="en-US" sz="1500" b="1" dirty="0">
                          <a:solidFill>
                            <a:schemeClr val="bg1"/>
                          </a:solidFill>
                        </a:rPr>
                        <a:t>SEABIRDS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r>
                        <a:rPr lang="en-US" sz="1500" b="1" dirty="0">
                          <a:solidFill>
                            <a:schemeClr val="bg1"/>
                          </a:solidFill>
                        </a:rPr>
                        <a:t>PENGUINS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958132"/>
                  </a:ext>
                </a:extLst>
              </a:tr>
            </a:tbl>
          </a:graphicData>
        </a:graphic>
      </p:graphicFrame>
      <p:pic>
        <p:nvPicPr>
          <p:cNvPr id="5" name="Picture 4">
            <a:extLst>
              <a:ext uri="{FF2B5EF4-FFF2-40B4-BE49-F238E27FC236}">
                <a16:creationId xmlns:a16="http://schemas.microsoft.com/office/drawing/2014/main" id="{557F8B66-9704-B74E-CFA8-F1994B0D4C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62406" y="1183641"/>
            <a:ext cx="1759588" cy="898010"/>
          </a:xfrm>
          <a:prstGeom prst="rect">
            <a:avLst/>
          </a:prstGeom>
        </p:spPr>
      </p:pic>
    </p:spTree>
    <p:extLst>
      <p:ext uri="{BB962C8B-B14F-4D97-AF65-F5344CB8AC3E}">
        <p14:creationId xmlns:p14="http://schemas.microsoft.com/office/powerpoint/2010/main" val="279358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75E-15FB-F345-8DA6-CDF736FA8F2F}"/>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ANTARCTIC KRILL: FOCUS QUESTIONS</a:t>
            </a:r>
          </a:p>
        </p:txBody>
      </p:sp>
      <p:sp>
        <p:nvSpPr>
          <p:cNvPr id="3" name="Content Placeholder 2">
            <a:extLst>
              <a:ext uri="{FF2B5EF4-FFF2-40B4-BE49-F238E27FC236}">
                <a16:creationId xmlns:a16="http://schemas.microsoft.com/office/drawing/2014/main" id="{549D1B3B-2248-514A-9FD1-829175ACD3F0}"/>
              </a:ext>
            </a:extLst>
          </p:cNvPr>
          <p:cNvSpPr>
            <a:spLocks noGrp="1"/>
          </p:cNvSpPr>
          <p:nvPr>
            <p:ph idx="1"/>
          </p:nvPr>
        </p:nvSpPr>
        <p:spPr>
          <a:xfrm>
            <a:off x="457200" y="1347388"/>
            <a:ext cx="8452338" cy="3238035"/>
          </a:xfrm>
        </p:spPr>
        <p:txBody>
          <a:bodyPr>
            <a:normAutofit fontScale="70000" lnSpcReduction="20000"/>
          </a:bodyPr>
          <a:lstStyle/>
          <a:p>
            <a:r>
              <a:rPr lang="en-US" dirty="0">
                <a:solidFill>
                  <a:srgbClr val="175EAA"/>
                </a:solidFill>
              </a:rPr>
              <a:t>How are Antarctic krill connected through whakapapa? </a:t>
            </a:r>
          </a:p>
          <a:p>
            <a:r>
              <a:rPr lang="en-US" dirty="0">
                <a:solidFill>
                  <a:srgbClr val="175EAA"/>
                </a:solidFill>
              </a:rPr>
              <a:t>What do we know about Antarctic krill?</a:t>
            </a:r>
          </a:p>
          <a:p>
            <a:r>
              <a:rPr lang="en-US" dirty="0">
                <a:solidFill>
                  <a:srgbClr val="175EAA"/>
                </a:solidFill>
              </a:rPr>
              <a:t>How are Antarctic Krill connected with other Antarctic marine life?</a:t>
            </a:r>
          </a:p>
          <a:p>
            <a:r>
              <a:rPr lang="en-US" dirty="0">
                <a:solidFill>
                  <a:srgbClr val="175EAA"/>
                </a:solidFill>
              </a:rPr>
              <a:t>What role do krill play in climate change?</a:t>
            </a:r>
          </a:p>
          <a:p>
            <a:r>
              <a:rPr lang="en-US" dirty="0">
                <a:solidFill>
                  <a:srgbClr val="175EAA"/>
                </a:solidFill>
              </a:rPr>
              <a:t>How would overfishing krill affect other marine life?</a:t>
            </a:r>
          </a:p>
          <a:p>
            <a:r>
              <a:rPr lang="en-US" dirty="0">
                <a:solidFill>
                  <a:srgbClr val="175EAA"/>
                </a:solidFill>
              </a:rPr>
              <a:t>How are krill protected from overfishing?</a:t>
            </a:r>
          </a:p>
        </p:txBody>
      </p:sp>
      <p:pic>
        <p:nvPicPr>
          <p:cNvPr id="5" name="Picture 4" descr="A picture containing text, arthropod, vector graphics&#10;&#10;Description automatically generated">
            <a:extLst>
              <a:ext uri="{FF2B5EF4-FFF2-40B4-BE49-F238E27FC236}">
                <a16:creationId xmlns:a16="http://schemas.microsoft.com/office/drawing/2014/main" id="{1670D7AF-A2FA-F7FB-6DFD-FD88BEF3E7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73967">
            <a:off x="7484460" y="1176398"/>
            <a:ext cx="1330872" cy="1028401"/>
          </a:xfrm>
          <a:prstGeom prst="rect">
            <a:avLst/>
          </a:prstGeom>
        </p:spPr>
      </p:pic>
      <p:pic>
        <p:nvPicPr>
          <p:cNvPr id="6" name="Picture 5" descr="A picture containing text, arthropod, vector graphics&#10;&#10;Description automatically generated">
            <a:extLst>
              <a:ext uri="{FF2B5EF4-FFF2-40B4-BE49-F238E27FC236}">
                <a16:creationId xmlns:a16="http://schemas.microsoft.com/office/drawing/2014/main" id="{8A742DE6-97F3-0008-56FF-1562BEF8EC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623230" flipH="1" flipV="1">
            <a:off x="7428179" y="3428234"/>
            <a:ext cx="1333235" cy="1030227"/>
          </a:xfrm>
          <a:prstGeom prst="rect">
            <a:avLst/>
          </a:prstGeom>
        </p:spPr>
      </p:pic>
    </p:spTree>
    <p:extLst>
      <p:ext uri="{BB962C8B-B14F-4D97-AF65-F5344CB8AC3E}">
        <p14:creationId xmlns:p14="http://schemas.microsoft.com/office/powerpoint/2010/main" val="345570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435171" y="1143963"/>
            <a:ext cx="6374296" cy="3232873"/>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What do krill eat?</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6000" dirty="0">
                <a:latin typeface="Arial Narrow"/>
                <a:cs typeface="Arial Narrow"/>
              </a:rPr>
            </a:br>
            <a:r>
              <a:rPr lang="en-US" sz="6000" dirty="0">
                <a:latin typeface="Arial Narrow"/>
                <a:cs typeface="Arial Narrow"/>
              </a:rPr>
              <a:t>Focusing Question: How are krill connected with other marine life?</a:t>
            </a:r>
          </a:p>
        </p:txBody>
      </p:sp>
      <p:graphicFrame>
        <p:nvGraphicFramePr>
          <p:cNvPr id="4" name="Table 3">
            <a:extLst>
              <a:ext uri="{FF2B5EF4-FFF2-40B4-BE49-F238E27FC236}">
                <a16:creationId xmlns:a16="http://schemas.microsoft.com/office/drawing/2014/main" id="{4D594F5B-C91B-FDD6-2304-C08382F7FAE2}"/>
              </a:ext>
            </a:extLst>
          </p:cNvPr>
          <p:cNvGraphicFramePr>
            <a:graphicFrameLocks noGrp="1"/>
          </p:cNvGraphicFramePr>
          <p:nvPr>
            <p:extLst>
              <p:ext uri="{D42A27DB-BD31-4B8C-83A1-F6EECF244321}">
                <p14:modId xmlns:p14="http://schemas.microsoft.com/office/powerpoint/2010/main" val="2284595497"/>
              </p:ext>
            </p:extLst>
          </p:nvPr>
        </p:nvGraphicFramePr>
        <p:xfrm>
          <a:off x="1334534" y="2928048"/>
          <a:ext cx="6474933" cy="914400"/>
        </p:xfrm>
        <a:graphic>
          <a:graphicData uri="http://schemas.openxmlformats.org/drawingml/2006/table">
            <a:tbl>
              <a:tblPr firstRow="1" bandRow="1">
                <a:tableStyleId>{5FD0F851-EC5A-4D38-B0AD-8093EC10F338}</a:tableStyleId>
              </a:tblPr>
              <a:tblGrid>
                <a:gridCol w="2041712">
                  <a:extLst>
                    <a:ext uri="{9D8B030D-6E8A-4147-A177-3AD203B41FA5}">
                      <a16:colId xmlns:a16="http://schemas.microsoft.com/office/drawing/2014/main" val="911994065"/>
                    </a:ext>
                  </a:extLst>
                </a:gridCol>
                <a:gridCol w="527539">
                  <a:extLst>
                    <a:ext uri="{9D8B030D-6E8A-4147-A177-3AD203B41FA5}">
                      <a16:colId xmlns:a16="http://schemas.microsoft.com/office/drawing/2014/main" val="607525073"/>
                    </a:ext>
                  </a:extLst>
                </a:gridCol>
                <a:gridCol w="1670270">
                  <a:extLst>
                    <a:ext uri="{9D8B030D-6E8A-4147-A177-3AD203B41FA5}">
                      <a16:colId xmlns:a16="http://schemas.microsoft.com/office/drawing/2014/main" val="4229790976"/>
                    </a:ext>
                  </a:extLst>
                </a:gridCol>
                <a:gridCol w="522453">
                  <a:extLst>
                    <a:ext uri="{9D8B030D-6E8A-4147-A177-3AD203B41FA5}">
                      <a16:colId xmlns:a16="http://schemas.microsoft.com/office/drawing/2014/main" val="2717766246"/>
                    </a:ext>
                  </a:extLst>
                </a:gridCol>
                <a:gridCol w="1712959">
                  <a:extLst>
                    <a:ext uri="{9D8B030D-6E8A-4147-A177-3AD203B41FA5}">
                      <a16:colId xmlns:a16="http://schemas.microsoft.com/office/drawing/2014/main" val="440721582"/>
                    </a:ext>
                  </a:extLst>
                </a:gridCol>
              </a:tblGrid>
              <a:tr h="501905">
                <a:tc>
                  <a:txBody>
                    <a:bodyPr/>
                    <a:lstStyle/>
                    <a:p>
                      <a:pPr algn="ctr"/>
                      <a:r>
                        <a:rPr lang="en-US" sz="1800" b="1" dirty="0">
                          <a:solidFill>
                            <a:schemeClr val="bg1"/>
                          </a:solidFill>
                        </a:rPr>
                        <a:t>PHYTOPLANKTON</a:t>
                      </a: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B6DE"/>
                          </a:solidFill>
                        </a:rPr>
                        <a:t>OR</a:t>
                      </a: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CRABS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B6DE"/>
                          </a:solidFill>
                        </a:rPr>
                        <a:t>OR</a:t>
                      </a: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ZOOPLANKTON</a:t>
                      </a:r>
                    </a:p>
                    <a:p>
                      <a:pPr algn="ctr"/>
                      <a:endParaRPr lang="en-US" sz="1800" b="1" dirty="0">
                        <a:solidFill>
                          <a:schemeClr val="bg1"/>
                        </a:solidFill>
                      </a:endParaRP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904237"/>
                  </a:ext>
                </a:extLst>
              </a:tr>
            </a:tbl>
          </a:graphicData>
        </a:graphic>
      </p:graphicFrame>
    </p:spTree>
    <p:extLst>
      <p:ext uri="{BB962C8B-B14F-4D97-AF65-F5344CB8AC3E}">
        <p14:creationId xmlns:p14="http://schemas.microsoft.com/office/powerpoint/2010/main" val="1930971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D3130-FEB8-52DA-91AB-5690A117D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435171" y="1143963"/>
            <a:ext cx="6374296" cy="3232873"/>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b="1" dirty="0">
                <a:solidFill>
                  <a:schemeClr val="bg1"/>
                </a:solidFill>
                <a:latin typeface="Arial"/>
                <a:cs typeface="Arial"/>
              </a:rPr>
              <a:t>Take a guess </a:t>
            </a:r>
          </a:p>
          <a:p>
            <a:pPr marL="0" indent="0">
              <a:spcBef>
                <a:spcPts val="300"/>
              </a:spcBef>
              <a:spcAft>
                <a:spcPts val="300"/>
              </a:spcAft>
              <a:buNone/>
            </a:pPr>
            <a:r>
              <a:rPr lang="en-AU" sz="2400" dirty="0">
                <a:solidFill>
                  <a:schemeClr val="bg1"/>
                </a:solidFill>
                <a:latin typeface="Arial"/>
                <a:cs typeface="Arial"/>
              </a:rPr>
              <a:t>– What do krill eat?</a:t>
            </a:r>
          </a:p>
          <a:p>
            <a:pPr marL="0" indent="0">
              <a:spcBef>
                <a:spcPts val="300"/>
              </a:spcBef>
              <a:spcAft>
                <a:spcPts val="300"/>
              </a:spcAft>
              <a:buNone/>
            </a:pPr>
            <a:endParaRPr lang="en-AU" sz="2400" dirty="0">
              <a:solidFill>
                <a:schemeClr val="bg1"/>
              </a:solidFill>
              <a:latin typeface="Arial"/>
              <a:cs typeface="Arial"/>
            </a:endParaRPr>
          </a:p>
          <a:p>
            <a:pPr marL="0" indent="0">
              <a:spcBef>
                <a:spcPts val="300"/>
              </a:spcBef>
              <a:spcAft>
                <a:spcPts val="300"/>
              </a:spcAft>
              <a:buNone/>
            </a:pPr>
            <a:endParaRPr lang="en-AU" sz="2400" dirty="0">
              <a:solidFill>
                <a:schemeClr val="bg1"/>
              </a:solidFill>
              <a:latin typeface="Arial"/>
              <a:cs typeface="Arial"/>
            </a:endParaRPr>
          </a:p>
          <a:p>
            <a:pPr marL="0" indent="0" algn="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PHYTOPLANKTON &amp; ZOOPLANKTON: </a:t>
            </a:r>
            <a:r>
              <a:rPr lang="en-AU" sz="2000" dirty="0">
                <a:solidFill>
                  <a:srgbClr val="00B194"/>
                </a:solidFill>
                <a:latin typeface="Arial"/>
                <a:cs typeface="Arial"/>
              </a:rPr>
              <a:t>Krill eat mainly phytoplankton &amp; some zooplankton</a:t>
            </a:r>
            <a:endParaRPr lang="en-AU" sz="2000" dirty="0">
              <a:solidFill>
                <a:schemeClr val="bg1"/>
              </a:solidFill>
              <a:latin typeface="Arial"/>
              <a:cs typeface="Arial"/>
            </a:endParaRPr>
          </a:p>
          <a:p>
            <a:pPr marL="0" indent="0" algn="ctr">
              <a:spcBef>
                <a:spcPts val="300"/>
              </a:spcBef>
              <a:spcAft>
                <a:spcPts val="300"/>
              </a:spcAft>
              <a:buNone/>
            </a:pPr>
            <a:endParaRPr lang="en-AU" sz="20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6000" dirty="0">
                <a:latin typeface="Arial Narrow"/>
                <a:cs typeface="Arial Narrow"/>
              </a:rPr>
            </a:br>
            <a:r>
              <a:rPr lang="en-US" sz="6000" dirty="0">
                <a:latin typeface="Arial Narrow"/>
                <a:cs typeface="Arial Narrow"/>
              </a:rPr>
              <a:t>Focusing Question: How are krill connected with other marine life?</a:t>
            </a:r>
          </a:p>
        </p:txBody>
      </p:sp>
      <p:graphicFrame>
        <p:nvGraphicFramePr>
          <p:cNvPr id="2" name="Table 1">
            <a:extLst>
              <a:ext uri="{FF2B5EF4-FFF2-40B4-BE49-F238E27FC236}">
                <a16:creationId xmlns:a16="http://schemas.microsoft.com/office/drawing/2014/main" id="{486E60ED-E724-D807-3DA1-C4CE7F303910}"/>
              </a:ext>
            </a:extLst>
          </p:cNvPr>
          <p:cNvGraphicFramePr>
            <a:graphicFrameLocks noGrp="1"/>
          </p:cNvGraphicFramePr>
          <p:nvPr>
            <p:extLst>
              <p:ext uri="{D42A27DB-BD31-4B8C-83A1-F6EECF244321}">
                <p14:modId xmlns:p14="http://schemas.microsoft.com/office/powerpoint/2010/main" val="1313054159"/>
              </p:ext>
            </p:extLst>
          </p:nvPr>
        </p:nvGraphicFramePr>
        <p:xfrm>
          <a:off x="1384852" y="2571750"/>
          <a:ext cx="6474933" cy="914400"/>
        </p:xfrm>
        <a:graphic>
          <a:graphicData uri="http://schemas.openxmlformats.org/drawingml/2006/table">
            <a:tbl>
              <a:tblPr firstRow="1" bandRow="1">
                <a:tableStyleId>{5FD0F851-EC5A-4D38-B0AD-8093EC10F338}</a:tableStyleId>
              </a:tblPr>
              <a:tblGrid>
                <a:gridCol w="2041712">
                  <a:extLst>
                    <a:ext uri="{9D8B030D-6E8A-4147-A177-3AD203B41FA5}">
                      <a16:colId xmlns:a16="http://schemas.microsoft.com/office/drawing/2014/main" val="911994065"/>
                    </a:ext>
                  </a:extLst>
                </a:gridCol>
                <a:gridCol w="527539">
                  <a:extLst>
                    <a:ext uri="{9D8B030D-6E8A-4147-A177-3AD203B41FA5}">
                      <a16:colId xmlns:a16="http://schemas.microsoft.com/office/drawing/2014/main" val="607525073"/>
                    </a:ext>
                  </a:extLst>
                </a:gridCol>
                <a:gridCol w="1670270">
                  <a:extLst>
                    <a:ext uri="{9D8B030D-6E8A-4147-A177-3AD203B41FA5}">
                      <a16:colId xmlns:a16="http://schemas.microsoft.com/office/drawing/2014/main" val="4229790976"/>
                    </a:ext>
                  </a:extLst>
                </a:gridCol>
                <a:gridCol w="522453">
                  <a:extLst>
                    <a:ext uri="{9D8B030D-6E8A-4147-A177-3AD203B41FA5}">
                      <a16:colId xmlns:a16="http://schemas.microsoft.com/office/drawing/2014/main" val="2717766246"/>
                    </a:ext>
                  </a:extLst>
                </a:gridCol>
                <a:gridCol w="1712959">
                  <a:extLst>
                    <a:ext uri="{9D8B030D-6E8A-4147-A177-3AD203B41FA5}">
                      <a16:colId xmlns:a16="http://schemas.microsoft.com/office/drawing/2014/main" val="440721582"/>
                    </a:ext>
                  </a:extLst>
                </a:gridCol>
              </a:tblGrid>
              <a:tr h="501905">
                <a:tc>
                  <a:txBody>
                    <a:bodyPr/>
                    <a:lstStyle/>
                    <a:p>
                      <a:pPr algn="ctr"/>
                      <a:r>
                        <a:rPr lang="en-US" sz="1800" b="1" dirty="0">
                          <a:solidFill>
                            <a:schemeClr val="bg1"/>
                          </a:solidFill>
                        </a:rPr>
                        <a:t>PHYTOPLANKTON</a:t>
                      </a: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B6DE"/>
                          </a:solidFill>
                        </a:rPr>
                        <a:t>OR</a:t>
                      </a: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CRABS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B6DE"/>
                          </a:solidFill>
                        </a:rPr>
                        <a:t>OR</a:t>
                      </a: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ZOOPLANKTON</a:t>
                      </a:r>
                    </a:p>
                    <a:p>
                      <a:pPr algn="ctr"/>
                      <a:endParaRPr lang="en-US" sz="1800" b="1" dirty="0">
                        <a:solidFill>
                          <a:schemeClr val="bg1"/>
                        </a:solidFill>
                      </a:endParaRPr>
                    </a:p>
                  </a:txBody>
                  <a:tcPr anchor="ct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904237"/>
                  </a:ext>
                </a:extLst>
              </a:tr>
            </a:tbl>
          </a:graphicData>
        </a:graphic>
      </p:graphicFrame>
    </p:spTree>
    <p:extLst>
      <p:ext uri="{BB962C8B-B14F-4D97-AF65-F5344CB8AC3E}">
        <p14:creationId xmlns:p14="http://schemas.microsoft.com/office/powerpoint/2010/main" val="94761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6000" dirty="0">
                <a:latin typeface="Arial Narrow"/>
                <a:cs typeface="Arial Narrow"/>
              </a:rPr>
            </a:br>
            <a:r>
              <a:rPr lang="en-US" sz="6000" dirty="0">
                <a:latin typeface="Arial Narrow"/>
                <a:cs typeface="Arial Narrow"/>
              </a:rPr>
              <a:t>Focusing Question: What do we know about krill?</a:t>
            </a:r>
          </a:p>
        </p:txBody>
      </p:sp>
      <p:pic>
        <p:nvPicPr>
          <p:cNvPr id="7" name="Content Placeholder 6" descr="Diagram&#10;&#10;Description automatically generated">
            <a:extLst>
              <a:ext uri="{FF2B5EF4-FFF2-40B4-BE49-F238E27FC236}">
                <a16:creationId xmlns:a16="http://schemas.microsoft.com/office/drawing/2014/main" id="{5AA498A9-C141-D64D-3B5E-4D556ECFB4C9}"/>
              </a:ext>
            </a:extLst>
          </p:cNvPr>
          <p:cNvPicPr>
            <a:picLocks noGrp="1" noChangeAspect="1"/>
          </p:cNvPicPr>
          <p:nvPr>
            <p:ph sz="half" idx="2"/>
          </p:nvPr>
        </p:nvPicPr>
        <p:blipFill>
          <a:blip r:embed="rId4"/>
          <a:stretch>
            <a:fillRect/>
          </a:stretch>
        </p:blipFill>
        <p:spPr>
          <a:xfrm>
            <a:off x="3105127" y="1104392"/>
            <a:ext cx="5469405" cy="3505040"/>
          </a:xfrm>
        </p:spPr>
      </p:pic>
      <p:sp>
        <p:nvSpPr>
          <p:cNvPr id="8" name="TextBox 7">
            <a:extLst>
              <a:ext uri="{FF2B5EF4-FFF2-40B4-BE49-F238E27FC236}">
                <a16:creationId xmlns:a16="http://schemas.microsoft.com/office/drawing/2014/main" id="{15CD4AB3-CF9F-30DE-C910-125B066D85C2}"/>
              </a:ext>
            </a:extLst>
          </p:cNvPr>
          <p:cNvSpPr txBox="1"/>
          <p:nvPr/>
        </p:nvSpPr>
        <p:spPr>
          <a:xfrm rot="5400000">
            <a:off x="8395064" y="3326298"/>
            <a:ext cx="979307" cy="369332"/>
          </a:xfrm>
          <a:prstGeom prst="rect">
            <a:avLst/>
          </a:prstGeom>
          <a:noFill/>
        </p:spPr>
        <p:txBody>
          <a:bodyPr wrap="none" rtlCol="0">
            <a:spAutoFit/>
          </a:bodyPr>
          <a:lstStyle/>
          <a:p>
            <a:r>
              <a:rPr lang="en-US" dirty="0"/>
              <a:t>Uwe </a:t>
            </a:r>
            <a:r>
              <a:rPr lang="en-US" dirty="0" err="1"/>
              <a:t>Kils</a:t>
            </a:r>
            <a:endParaRPr lang="en-US" dirty="0"/>
          </a:p>
        </p:txBody>
      </p:sp>
      <p:sp>
        <p:nvSpPr>
          <p:cNvPr id="14" name="Content Placeholder 2">
            <a:extLst>
              <a:ext uri="{FF2B5EF4-FFF2-40B4-BE49-F238E27FC236}">
                <a16:creationId xmlns:a16="http://schemas.microsoft.com/office/drawing/2014/main" id="{B06CAF7B-C49B-B0FD-8A3B-6C04C07DE947}"/>
              </a:ext>
            </a:extLst>
          </p:cNvPr>
          <p:cNvSpPr>
            <a:spLocks noGrp="1"/>
          </p:cNvSpPr>
          <p:nvPr>
            <p:ph sz="half" idx="1"/>
          </p:nvPr>
        </p:nvSpPr>
        <p:spPr>
          <a:xfrm>
            <a:off x="177223" y="1200151"/>
            <a:ext cx="2802385" cy="3394472"/>
          </a:xfrm>
        </p:spPr>
        <p:txBody>
          <a:bodyPr/>
          <a:lstStyle/>
          <a:p>
            <a:pPr marL="0" indent="0">
              <a:buNone/>
            </a:pPr>
            <a:r>
              <a:rPr lang="en-US" dirty="0"/>
              <a:t>Anatomy of Antarctic Krill:</a:t>
            </a:r>
          </a:p>
        </p:txBody>
      </p:sp>
    </p:spTree>
    <p:extLst>
      <p:ext uri="{BB962C8B-B14F-4D97-AF65-F5344CB8AC3E}">
        <p14:creationId xmlns:p14="http://schemas.microsoft.com/office/powerpoint/2010/main" val="2851810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3099377"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pPr>
            <a:r>
              <a:rPr lang="en-US" sz="2400" dirty="0">
                <a:solidFill>
                  <a:srgbClr val="175EAA"/>
                </a:solidFill>
                <a:latin typeface="Arial Narrow"/>
                <a:cs typeface="Arial Narrow"/>
              </a:rPr>
              <a:t>The ‘food chain’ connects marine creatures </a:t>
            </a:r>
          </a:p>
          <a:p>
            <a:pPr>
              <a:spcBef>
                <a:spcPts val="300"/>
              </a:spcBef>
              <a:spcAft>
                <a:spcPts val="300"/>
              </a:spcAft>
            </a:pPr>
            <a:r>
              <a:rPr lang="en-US" sz="2400" dirty="0">
                <a:solidFill>
                  <a:srgbClr val="175EAA"/>
                </a:solidFill>
                <a:latin typeface="Arial Narrow"/>
                <a:cs typeface="Arial Narrow"/>
              </a:rPr>
              <a:t>Marine creatures depend on one another!</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Antarctic krill connected with other marine life?</a:t>
            </a:r>
          </a:p>
        </p:txBody>
      </p:sp>
      <p:sp>
        <p:nvSpPr>
          <p:cNvPr id="14" name="TextBox 13">
            <a:extLst>
              <a:ext uri="{FF2B5EF4-FFF2-40B4-BE49-F238E27FC236}">
                <a16:creationId xmlns:a16="http://schemas.microsoft.com/office/drawing/2014/main" id="{97724813-6687-AB48-817C-381F45A68DA9}"/>
              </a:ext>
            </a:extLst>
          </p:cNvPr>
          <p:cNvSpPr txBox="1"/>
          <p:nvPr/>
        </p:nvSpPr>
        <p:spPr>
          <a:xfrm rot="16200000">
            <a:off x="7674833" y="2016525"/>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a:t>
            </a:r>
            <a:r>
              <a:rPr lang="en-US" sz="1800" dirty="0" err="1">
                <a:solidFill>
                  <a:srgbClr val="009AC7"/>
                </a:solidFill>
                <a:latin typeface="Arial Narrow"/>
                <a:cs typeface="Arial Narrow"/>
              </a:rPr>
              <a:t>LEARNZ.org.nz</a:t>
            </a:r>
            <a:endParaRPr lang="en-US" sz="1800" dirty="0">
              <a:solidFill>
                <a:srgbClr val="009AC7"/>
              </a:solidFill>
              <a:latin typeface="Arial Narrow"/>
              <a:cs typeface="Arial Narrow"/>
            </a:endParaRPr>
          </a:p>
        </p:txBody>
      </p:sp>
      <p:pic>
        <p:nvPicPr>
          <p:cNvPr id="4" name="Picture 3" descr="Diagram&#10;&#10;Description automatically generated">
            <a:extLst>
              <a:ext uri="{FF2B5EF4-FFF2-40B4-BE49-F238E27FC236}">
                <a16:creationId xmlns:a16="http://schemas.microsoft.com/office/drawing/2014/main" id="{1D9C5DC9-0405-554A-8508-95182A6D5E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0628" y="1194206"/>
            <a:ext cx="5487332" cy="3169925"/>
          </a:xfrm>
          <a:prstGeom prst="rect">
            <a:avLst/>
          </a:prstGeom>
        </p:spPr>
      </p:pic>
    </p:spTree>
    <p:extLst>
      <p:ext uri="{BB962C8B-B14F-4D97-AF65-F5344CB8AC3E}">
        <p14:creationId xmlns:p14="http://schemas.microsoft.com/office/powerpoint/2010/main" val="3326352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4053254"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000" b="1" dirty="0">
                <a:solidFill>
                  <a:srgbClr val="00B6DE"/>
                </a:solidFill>
                <a:latin typeface="Arial Narrow"/>
                <a:cs typeface="Arial Narrow"/>
              </a:rPr>
              <a:t>HE PĀTAI / CONSIDER THIS</a:t>
            </a:r>
          </a:p>
          <a:p>
            <a:pPr marL="0" indent="0">
              <a:spcBef>
                <a:spcPts val="300"/>
              </a:spcBef>
              <a:spcAft>
                <a:spcPts val="300"/>
              </a:spcAft>
              <a:buNone/>
            </a:pPr>
            <a:r>
              <a:rPr lang="en-US" sz="2200" dirty="0">
                <a:solidFill>
                  <a:srgbClr val="175EAA"/>
                </a:solidFill>
                <a:latin typeface="Arial Narrow"/>
                <a:cs typeface="Arial Narrow"/>
              </a:rPr>
              <a:t>Use this food web to consider how:</a:t>
            </a:r>
          </a:p>
          <a:p>
            <a:pPr marL="457200" indent="-457200">
              <a:spcBef>
                <a:spcPts val="300"/>
              </a:spcBef>
              <a:spcAft>
                <a:spcPts val="300"/>
              </a:spcAft>
              <a:buFont typeface="+mj-lt"/>
              <a:buAutoNum type="arabicPeriod"/>
            </a:pPr>
            <a:r>
              <a:rPr lang="en-US" sz="1800" dirty="0">
                <a:solidFill>
                  <a:srgbClr val="175EAA"/>
                </a:solidFill>
                <a:latin typeface="Arial Narrow"/>
                <a:cs typeface="Arial Narrow"/>
              </a:rPr>
              <a:t>Krill are connected to baleen whales</a:t>
            </a:r>
          </a:p>
          <a:p>
            <a:pPr marL="457200" indent="-457200">
              <a:spcBef>
                <a:spcPts val="300"/>
              </a:spcBef>
              <a:spcAft>
                <a:spcPts val="300"/>
              </a:spcAft>
              <a:buFont typeface="+mj-lt"/>
              <a:buAutoNum type="arabicPeriod"/>
            </a:pPr>
            <a:r>
              <a:rPr lang="en-US" sz="1800" dirty="0">
                <a:solidFill>
                  <a:srgbClr val="175EAA"/>
                </a:solidFill>
                <a:latin typeface="Arial Narrow"/>
                <a:cs typeface="Arial Narrow"/>
              </a:rPr>
              <a:t>Krill are connected to small toothed whales</a:t>
            </a:r>
          </a:p>
          <a:p>
            <a:pPr marL="457200" indent="-457200">
              <a:spcBef>
                <a:spcPts val="300"/>
              </a:spcBef>
              <a:spcAft>
                <a:spcPts val="300"/>
              </a:spcAft>
              <a:buFont typeface="+mj-lt"/>
              <a:buAutoNum type="arabicPeriod"/>
            </a:pPr>
            <a:r>
              <a:rPr lang="en-US" sz="1800" dirty="0">
                <a:solidFill>
                  <a:srgbClr val="175EAA"/>
                </a:solidFill>
                <a:latin typeface="Arial Narrow"/>
                <a:cs typeface="Arial Narrow"/>
              </a:rPr>
              <a:t>Phytoplankton are connected to baleen whales</a:t>
            </a:r>
          </a:p>
          <a:p>
            <a:pPr marL="457200" indent="-457200">
              <a:spcBef>
                <a:spcPts val="300"/>
              </a:spcBef>
              <a:spcAft>
                <a:spcPts val="300"/>
              </a:spcAft>
              <a:buFont typeface="+mj-lt"/>
              <a:buAutoNum type="arabicPeriod"/>
            </a:pPr>
            <a:r>
              <a:rPr lang="en-US" sz="1800" dirty="0">
                <a:solidFill>
                  <a:srgbClr val="175EAA"/>
                </a:solidFill>
                <a:latin typeface="Arial Narrow"/>
                <a:cs typeface="Arial Narrow"/>
              </a:rPr>
              <a:t>Phytoplankton are connected to sperm whales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Antarctic krill connected with other marine life?</a:t>
            </a:r>
          </a:p>
        </p:txBody>
      </p:sp>
      <p:sp>
        <p:nvSpPr>
          <p:cNvPr id="14" name="TextBox 13">
            <a:extLst>
              <a:ext uri="{FF2B5EF4-FFF2-40B4-BE49-F238E27FC236}">
                <a16:creationId xmlns:a16="http://schemas.microsoft.com/office/drawing/2014/main" id="{97724813-6687-AB48-817C-381F45A68DA9}"/>
              </a:ext>
            </a:extLst>
          </p:cNvPr>
          <p:cNvSpPr txBox="1"/>
          <p:nvPr/>
        </p:nvSpPr>
        <p:spPr>
          <a:xfrm rot="16200000">
            <a:off x="7674833" y="2016525"/>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a:t>
            </a:r>
            <a:r>
              <a:rPr lang="en-US" sz="1800" dirty="0" err="1">
                <a:solidFill>
                  <a:srgbClr val="009AC7"/>
                </a:solidFill>
                <a:latin typeface="Arial Narrow"/>
                <a:cs typeface="Arial Narrow"/>
              </a:rPr>
              <a:t>LEARNZ.org.nz</a:t>
            </a:r>
            <a:endParaRPr lang="en-US" sz="1800" dirty="0">
              <a:solidFill>
                <a:srgbClr val="009AC7"/>
              </a:solidFill>
              <a:latin typeface="Arial Narrow"/>
              <a:cs typeface="Arial Narrow"/>
            </a:endParaRPr>
          </a:p>
        </p:txBody>
      </p:sp>
      <p:pic>
        <p:nvPicPr>
          <p:cNvPr id="3" name="Picture 2" descr="Diagram&#10;&#10;Description automatically generated">
            <a:extLst>
              <a:ext uri="{FF2B5EF4-FFF2-40B4-BE49-F238E27FC236}">
                <a16:creationId xmlns:a16="http://schemas.microsoft.com/office/drawing/2014/main" id="{B7C491DB-85CF-0541-B098-63BEACD248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4696" y="1117438"/>
            <a:ext cx="4459836" cy="3334832"/>
          </a:xfrm>
          <a:prstGeom prst="rect">
            <a:avLst/>
          </a:prstGeom>
        </p:spPr>
      </p:pic>
    </p:spTree>
    <p:extLst>
      <p:ext uri="{BB962C8B-B14F-4D97-AF65-F5344CB8AC3E}">
        <p14:creationId xmlns:p14="http://schemas.microsoft.com/office/powerpoint/2010/main" val="1006036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2448746"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000" b="1" dirty="0">
                <a:solidFill>
                  <a:srgbClr val="00B6DE"/>
                </a:solidFill>
                <a:latin typeface="Arial Narrow"/>
                <a:cs typeface="Arial Narrow"/>
              </a:rPr>
              <a:t>HE PĀTAI / </a:t>
            </a:r>
            <a:br>
              <a:rPr lang="en-US" sz="2000" b="1" dirty="0">
                <a:solidFill>
                  <a:srgbClr val="00B6DE"/>
                </a:solidFill>
                <a:latin typeface="Arial Narrow"/>
                <a:cs typeface="Arial Narrow"/>
              </a:rPr>
            </a:br>
            <a:r>
              <a:rPr lang="en-US" sz="2000" b="1" dirty="0">
                <a:solidFill>
                  <a:srgbClr val="00B6DE"/>
                </a:solidFill>
                <a:latin typeface="Arial Narrow"/>
                <a:cs typeface="Arial Narrow"/>
              </a:rPr>
              <a:t>CONSIDER THIS</a:t>
            </a:r>
          </a:p>
          <a:p>
            <a:pPr marL="0" indent="0">
              <a:spcBef>
                <a:spcPts val="300"/>
              </a:spcBef>
              <a:spcAft>
                <a:spcPts val="300"/>
              </a:spcAft>
              <a:buNone/>
            </a:pPr>
            <a:r>
              <a:rPr lang="en-US" sz="1800" dirty="0">
                <a:solidFill>
                  <a:srgbClr val="175EAA"/>
                </a:solidFill>
                <a:latin typeface="Arial Narrow"/>
                <a:cs typeface="Arial Narrow"/>
              </a:rPr>
              <a:t>Use this food web to consider </a:t>
            </a:r>
          </a:p>
          <a:p>
            <a:pPr>
              <a:spcBef>
                <a:spcPts val="300"/>
              </a:spcBef>
              <a:spcAft>
                <a:spcPts val="300"/>
              </a:spcAft>
              <a:buFont typeface="+mj-lt"/>
              <a:buAutoNum type="arabicPeriod"/>
            </a:pPr>
            <a:r>
              <a:rPr lang="en-US" sz="1800" dirty="0">
                <a:solidFill>
                  <a:srgbClr val="175EAA"/>
                </a:solidFill>
                <a:latin typeface="Arial Narrow"/>
                <a:cs typeface="Arial Narrow"/>
              </a:rPr>
              <a:t>How krill are connected to people?</a:t>
            </a:r>
          </a:p>
          <a:p>
            <a:pPr>
              <a:spcBef>
                <a:spcPts val="300"/>
              </a:spcBef>
              <a:spcAft>
                <a:spcPts val="300"/>
              </a:spcAft>
              <a:buFont typeface="+mj-lt"/>
              <a:buAutoNum type="arabicPeriod"/>
            </a:pPr>
            <a:r>
              <a:rPr lang="en-US" sz="1800" dirty="0">
                <a:solidFill>
                  <a:srgbClr val="175EAA"/>
                </a:solidFill>
                <a:latin typeface="Arial Narrow"/>
                <a:cs typeface="Arial Narrow"/>
              </a:rPr>
              <a:t>What happens if we fish too much krill?</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Antarctic krill connected with other marine life?</a:t>
            </a:r>
          </a:p>
        </p:txBody>
      </p:sp>
      <p:pic>
        <p:nvPicPr>
          <p:cNvPr id="6" name="Picture 5" descr="Diagram&#10;&#10;Description automatically generated">
            <a:extLst>
              <a:ext uri="{FF2B5EF4-FFF2-40B4-BE49-F238E27FC236}">
                <a16:creationId xmlns:a16="http://schemas.microsoft.com/office/drawing/2014/main" id="{DC2EE2D9-25A2-2F0A-E19C-704BA15574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7155" y="1132234"/>
            <a:ext cx="6201508" cy="3484120"/>
          </a:xfrm>
          <a:prstGeom prst="rect">
            <a:avLst/>
          </a:prstGeom>
        </p:spPr>
      </p:pic>
    </p:spTree>
    <p:extLst>
      <p:ext uri="{BB962C8B-B14F-4D97-AF65-F5344CB8AC3E}">
        <p14:creationId xmlns:p14="http://schemas.microsoft.com/office/powerpoint/2010/main" val="725920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0" y="1504442"/>
            <a:ext cx="3612994"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11F59"/>
                </a:solidFill>
                <a:latin typeface="Arial Narrow"/>
                <a:cs typeface="Arial Narrow"/>
              </a:rPr>
              <a:t>MĀTAKI TĒNEI / WATCH THIS</a:t>
            </a:r>
          </a:p>
          <a:p>
            <a:pPr marL="0" indent="0" algn="ctr">
              <a:spcBef>
                <a:spcPts val="300"/>
              </a:spcBef>
              <a:spcAft>
                <a:spcPts val="300"/>
              </a:spcAft>
              <a:buNone/>
            </a:pPr>
            <a:r>
              <a:rPr lang="en-AU" sz="2000" dirty="0">
                <a:solidFill>
                  <a:srgbClr val="005DAA"/>
                </a:solidFill>
                <a:latin typeface="Arial Narrow"/>
                <a:cs typeface="Arial Narrow"/>
                <a:hlinkClick r:id="rId3"/>
              </a:rPr>
              <a:t>The role of krill in climate change </a:t>
            </a:r>
            <a:r>
              <a:rPr lang="en-AU" sz="2000" dirty="0">
                <a:solidFill>
                  <a:srgbClr val="005DAA"/>
                </a:solidFill>
                <a:latin typeface="Arial Narrow"/>
                <a:cs typeface="Arial Narrow"/>
              </a:rPr>
              <a:t>[1.57]</a:t>
            </a:r>
          </a:p>
          <a:p>
            <a:pPr marL="0" indent="0" algn="ctr">
              <a:spcBef>
                <a:spcPts val="300"/>
              </a:spcBef>
              <a:spcAft>
                <a:spcPts val="300"/>
              </a:spcAft>
              <a:buNone/>
            </a:pPr>
            <a:r>
              <a:rPr lang="en-AU" sz="2000" b="1" dirty="0">
                <a:solidFill>
                  <a:srgbClr val="011F59"/>
                </a:solidFill>
                <a:latin typeface="Arial Narrow"/>
                <a:cs typeface="Arial Narrow"/>
              </a:rPr>
              <a:t> </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51028"/>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619" y="180592"/>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400" dirty="0">
                <a:latin typeface="Arial Narrow"/>
                <a:cs typeface="Arial Narrow"/>
              </a:rPr>
              <a:t>ANTARCTIC KRILL</a:t>
            </a:r>
            <a:br>
              <a:rPr lang="en-US" sz="3600" dirty="0">
                <a:latin typeface="Arial Narrow"/>
                <a:cs typeface="Arial Narrow"/>
              </a:rPr>
            </a:br>
            <a:r>
              <a:rPr lang="en-US" sz="3600" dirty="0">
                <a:latin typeface="Arial Narrow"/>
                <a:cs typeface="Arial Narrow"/>
              </a:rPr>
              <a:t>Focusing Question: What role do krill play in climate and climate change?</a:t>
            </a:r>
          </a:p>
        </p:txBody>
      </p:sp>
      <p:pic>
        <p:nvPicPr>
          <p:cNvPr id="3" name="Picture 2">
            <a:hlinkClick r:id="rId3"/>
            <a:extLst>
              <a:ext uri="{FF2B5EF4-FFF2-40B4-BE49-F238E27FC236}">
                <a16:creationId xmlns:a16="http://schemas.microsoft.com/office/drawing/2014/main" id="{BD8FBACF-C361-65E9-2D25-25652E595A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1687" y="1448916"/>
            <a:ext cx="5579463" cy="3179694"/>
          </a:xfrm>
          <a:prstGeom prst="rect">
            <a:avLst/>
          </a:prstGeom>
        </p:spPr>
      </p:pic>
    </p:spTree>
    <p:extLst>
      <p:ext uri="{BB962C8B-B14F-4D97-AF65-F5344CB8AC3E}">
        <p14:creationId xmlns:p14="http://schemas.microsoft.com/office/powerpoint/2010/main" val="2996244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400" dirty="0">
                <a:latin typeface="Arial Narrow"/>
                <a:cs typeface="Arial Narrow"/>
              </a:rPr>
              <a:t>ANTARCTIC KRILL</a:t>
            </a:r>
            <a:br>
              <a:rPr lang="en-US" sz="3600" dirty="0">
                <a:latin typeface="Arial Narrow"/>
                <a:cs typeface="Arial Narrow"/>
              </a:rPr>
            </a:br>
            <a:r>
              <a:rPr lang="en-US" sz="3600" dirty="0">
                <a:latin typeface="Arial Narrow"/>
                <a:cs typeface="Arial Narrow"/>
              </a:rPr>
              <a:t>Focusing Question: What role do krill play in climate and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2192868" y="3687354"/>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428170" y="1761174"/>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97" y="3137824"/>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370" y="3140448"/>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743" y="4035050"/>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98929" y="3739794"/>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131" y="3925688"/>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98963" y="3456405"/>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720" y="3677016"/>
            <a:ext cx="1551259" cy="369332"/>
          </a:xfrm>
          <a:prstGeom prst="rect">
            <a:avLst/>
          </a:prstGeom>
          <a:noFill/>
        </p:spPr>
        <p:txBody>
          <a:bodyPr wrap="none" rtlCol="0">
            <a:spAutoFit/>
          </a:bodyPr>
          <a:lstStyle/>
          <a:p>
            <a:r>
              <a:rPr lang="en-US" dirty="0"/>
              <a:t>Phytoplankton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184930" y="2484090"/>
            <a:ext cx="4177297" cy="923330"/>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WHAT’S THE CONNECTION </a:t>
            </a:r>
          </a:p>
          <a:p>
            <a:pPr algn="ctr"/>
            <a:r>
              <a:rPr lang="en-US" dirty="0">
                <a:solidFill>
                  <a:srgbClr val="00B194"/>
                </a:solidFill>
                <a:latin typeface="Arial" panose="020B0604020202020204" pitchFamily="34" charset="0"/>
                <a:cs typeface="Arial" panose="020B0604020202020204" pitchFamily="34" charset="0"/>
              </a:rPr>
              <a:t>BETWEEN KRILL, </a:t>
            </a:r>
          </a:p>
          <a:p>
            <a:pPr algn="ctr"/>
            <a:r>
              <a:rPr lang="en-US" dirty="0">
                <a:solidFill>
                  <a:srgbClr val="00B194"/>
                </a:solidFill>
                <a:latin typeface="Arial" panose="020B0604020202020204" pitchFamily="34" charset="0"/>
                <a:cs typeface="Arial" panose="020B0604020202020204" pitchFamily="34" charset="0"/>
              </a:rPr>
              <a:t>WHALE POOP &amp; CLIMATE CHANGE?</a:t>
            </a:r>
          </a:p>
        </p:txBody>
      </p:sp>
    </p:spTree>
    <p:extLst>
      <p:ext uri="{BB962C8B-B14F-4D97-AF65-F5344CB8AC3E}">
        <p14:creationId xmlns:p14="http://schemas.microsoft.com/office/powerpoint/2010/main" val="1508478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4765839" cy="3489962"/>
          </a:xfrm>
        </p:spPr>
        <p:txBody>
          <a:bodyPr>
            <a:normAutofit lnSpcReduction="1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AU" sz="2400" dirty="0">
                <a:latin typeface="Arial" panose="020B0604020202020204" pitchFamily="34" charset="0"/>
                <a:cs typeface="Arial" panose="020B0604020202020204" pitchFamily="34" charset="0"/>
              </a:rPr>
              <a:t>Krill are critical to the entire Antarctic food web</a:t>
            </a:r>
          </a:p>
          <a:p>
            <a:r>
              <a:rPr lang="en-AU" sz="2400" dirty="0">
                <a:latin typeface="Arial" panose="020B0604020202020204" pitchFamily="34" charset="0"/>
                <a:cs typeface="Arial" panose="020B0604020202020204" pitchFamily="34" charset="0"/>
              </a:rPr>
              <a:t>Overfishing krill could:</a:t>
            </a:r>
          </a:p>
          <a:p>
            <a:pPr lvl="1"/>
            <a:r>
              <a:rPr lang="en-AU" sz="2000" dirty="0">
                <a:latin typeface="Arial" panose="020B0604020202020204" pitchFamily="34" charset="0"/>
                <a:cs typeface="Arial" panose="020B0604020202020204" pitchFamily="34" charset="0"/>
              </a:rPr>
              <a:t>Threaten all Antarctica life forms</a:t>
            </a:r>
          </a:p>
          <a:p>
            <a:pPr lvl="1"/>
            <a:r>
              <a:rPr lang="en-AU" sz="2000" dirty="0">
                <a:latin typeface="Arial" panose="020B0604020202020204" pitchFamily="34" charset="0"/>
                <a:cs typeface="Arial" panose="020B0604020202020204" pitchFamily="34" charset="0"/>
              </a:rPr>
              <a:t>Accelerate climate change</a:t>
            </a: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How would overfishing Antarctic krill affect other marine life?</a:t>
            </a:r>
          </a:p>
        </p:txBody>
      </p:sp>
      <p:pic>
        <p:nvPicPr>
          <p:cNvPr id="6" name="Picture 5" descr="A close-up of a shrimp&#10;&#10;Description automatically generated with medium confidence">
            <a:extLst>
              <a:ext uri="{FF2B5EF4-FFF2-40B4-BE49-F238E27FC236}">
                <a16:creationId xmlns:a16="http://schemas.microsoft.com/office/drawing/2014/main" id="{12D504C7-0578-D874-3AD5-24B6CF50B2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167382"/>
            <a:ext cx="4394778" cy="2363858"/>
          </a:xfrm>
          <a:prstGeom prst="rect">
            <a:avLst/>
          </a:prstGeom>
        </p:spPr>
      </p:pic>
      <p:pic>
        <p:nvPicPr>
          <p:cNvPr id="12" name="Picture 11" descr="Diagram&#10;&#10;Description automatically generated">
            <a:extLst>
              <a:ext uri="{FF2B5EF4-FFF2-40B4-BE49-F238E27FC236}">
                <a16:creationId xmlns:a16="http://schemas.microsoft.com/office/drawing/2014/main" id="{4A53F361-8C8C-FC25-1990-786A3C868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3628" y="2914958"/>
            <a:ext cx="2648040" cy="1487717"/>
          </a:xfrm>
          <a:prstGeom prst="rect">
            <a:avLst/>
          </a:prstGeom>
        </p:spPr>
      </p:pic>
    </p:spTree>
    <p:extLst>
      <p:ext uri="{BB962C8B-B14F-4D97-AF65-F5344CB8AC3E}">
        <p14:creationId xmlns:p14="http://schemas.microsoft.com/office/powerpoint/2010/main" val="197167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4951369" cy="3489962"/>
          </a:xfrm>
        </p:spPr>
        <p:txBody>
          <a:bodyPr>
            <a:normAutofit fontScale="925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AU" sz="2400" dirty="0">
                <a:latin typeface="Arial" panose="020B0604020202020204" pitchFamily="34" charset="0"/>
                <a:cs typeface="Arial" panose="020B0604020202020204" pitchFamily="34" charset="0"/>
              </a:rPr>
              <a:t>The good news!</a:t>
            </a:r>
          </a:p>
          <a:p>
            <a:pPr lvl="1"/>
            <a:r>
              <a:rPr lang="en-US" sz="2000" dirty="0">
                <a:latin typeface="Arial" panose="020B0604020202020204" pitchFamily="34" charset="0"/>
                <a:cs typeface="Arial" panose="020B0604020202020204" pitchFamily="34" charset="0"/>
              </a:rPr>
              <a:t>25 countries signed up to CCAMLR (Commission for the Conservation of Antarctic Marine Living Resources)</a:t>
            </a:r>
          </a:p>
          <a:p>
            <a:pPr lvl="1"/>
            <a:r>
              <a:rPr lang="en-US" sz="2000" dirty="0">
                <a:latin typeface="Arial" panose="020B0604020202020204" pitchFamily="34" charset="0"/>
                <a:cs typeface="Arial" panose="020B0604020202020204" pitchFamily="34" charset="0"/>
              </a:rPr>
              <a:t>CCAMLR works to prevent over exploitation of krill and other Antarctic marine life</a:t>
            </a:r>
          </a:p>
          <a:p>
            <a:pPr lvl="1"/>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Good News! How are krill protected from overfishing?</a:t>
            </a:r>
          </a:p>
        </p:txBody>
      </p:sp>
      <p:pic>
        <p:nvPicPr>
          <p:cNvPr id="6" name="Picture 5" descr="A picture containing logo&#10;&#10;Description automatically generated">
            <a:extLst>
              <a:ext uri="{FF2B5EF4-FFF2-40B4-BE49-F238E27FC236}">
                <a16:creationId xmlns:a16="http://schemas.microsoft.com/office/drawing/2014/main" id="{8FFB96BD-D511-3A4E-E660-3D81C71E4A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7012" y="1319198"/>
            <a:ext cx="3649766" cy="1387889"/>
          </a:xfrm>
          <a:prstGeom prst="rect">
            <a:avLst/>
          </a:prstGeom>
        </p:spPr>
      </p:pic>
      <p:pic>
        <p:nvPicPr>
          <p:cNvPr id="12" name="Picture 11" descr="A whale swimming in the water&#10;&#10;Description automatically generated with low confidence">
            <a:extLst>
              <a:ext uri="{FF2B5EF4-FFF2-40B4-BE49-F238E27FC236}">
                <a16:creationId xmlns:a16="http://schemas.microsoft.com/office/drawing/2014/main" id="{7244403A-E24E-604B-C5A5-0BA4543AC2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46762" y="2858903"/>
            <a:ext cx="3420016" cy="1533609"/>
          </a:xfrm>
          <a:prstGeom prst="rect">
            <a:avLst/>
          </a:prstGeom>
        </p:spPr>
      </p:pic>
    </p:spTree>
    <p:extLst>
      <p:ext uri="{BB962C8B-B14F-4D97-AF65-F5344CB8AC3E}">
        <p14:creationId xmlns:p14="http://schemas.microsoft.com/office/powerpoint/2010/main" val="263525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s flying over the ocean&#10;&#10;Description automatically generated with medium confidence">
            <a:extLst>
              <a:ext uri="{FF2B5EF4-FFF2-40B4-BE49-F238E27FC236}">
                <a16:creationId xmlns:a16="http://schemas.microsoft.com/office/drawing/2014/main" id="{518CB5E1-3107-904B-AF8C-F9AECDA8D2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
          <a:stretch/>
        </p:blipFill>
        <p:spPr>
          <a:xfrm>
            <a:off x="0" y="902306"/>
            <a:ext cx="9144000" cy="4671044"/>
          </a:xfrm>
          <a:prstGeom prst="rect">
            <a:avLst/>
          </a:prstGeom>
        </p:spPr>
      </p:pic>
      <p:sp>
        <p:nvSpPr>
          <p:cNvPr id="11" name="Content Placeholder 2"/>
          <p:cNvSpPr txBox="1">
            <a:spLocks/>
          </p:cNvSpPr>
          <p:nvPr/>
        </p:nvSpPr>
        <p:spPr>
          <a:xfrm>
            <a:off x="1097280" y="1194279"/>
            <a:ext cx="6705828" cy="357584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endParaRPr lang="en-US" sz="2000" b="1" dirty="0">
              <a:solidFill>
                <a:srgbClr val="00B6DE"/>
              </a:solidFill>
              <a:latin typeface="Arial Narrow"/>
              <a:cs typeface="Arial Narrow"/>
            </a:endParaRPr>
          </a:p>
          <a:p>
            <a:pPr marL="0" indent="0" algn="ctr">
              <a:spcBef>
                <a:spcPts val="300"/>
              </a:spcBef>
              <a:spcAft>
                <a:spcPts val="300"/>
              </a:spcAft>
              <a:buNone/>
            </a:pPr>
            <a:r>
              <a:rPr lang="en-US" b="1" dirty="0">
                <a:solidFill>
                  <a:schemeClr val="bg1"/>
                </a:solidFill>
                <a:latin typeface="Arial Narrow"/>
                <a:cs typeface="Arial Narrow"/>
              </a:rPr>
              <a:t>WHAT DO YOU ALREADY KNOW ABOUT </a:t>
            </a:r>
          </a:p>
          <a:p>
            <a:pPr marL="0" indent="0" algn="ctr">
              <a:spcBef>
                <a:spcPts val="300"/>
              </a:spcBef>
              <a:spcAft>
                <a:spcPts val="300"/>
              </a:spcAft>
              <a:buNone/>
            </a:pPr>
            <a:r>
              <a:rPr lang="en-US" b="1" dirty="0">
                <a:solidFill>
                  <a:schemeClr val="bg1"/>
                </a:solidFill>
                <a:latin typeface="Arial Narrow"/>
                <a:cs typeface="Arial Narrow"/>
              </a:rPr>
              <a:t>KRILL AND OTHER MARINE LIFE IN ANTARCTICA?</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What do we know about Antarctic Krill?</a:t>
            </a:r>
          </a:p>
        </p:txBody>
      </p:sp>
    </p:spTree>
    <p:extLst>
      <p:ext uri="{BB962C8B-B14F-4D97-AF65-F5344CB8AC3E}">
        <p14:creationId xmlns:p14="http://schemas.microsoft.com/office/powerpoint/2010/main" val="1960881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4217558" cy="3631700"/>
          </a:xfrm>
        </p:spPr>
        <p:txBody>
          <a:bodyPr>
            <a:normAutofit/>
          </a:bodyPr>
          <a:lstStyle/>
          <a:p>
            <a:pPr marL="0" indent="0" fontAlgn="base">
              <a:buNone/>
            </a:pPr>
            <a:r>
              <a:rPr lang="en-AU" sz="2600" b="1" dirty="0">
                <a:solidFill>
                  <a:srgbClr val="00B194"/>
                </a:solidFill>
                <a:latin typeface="Arial Narrow"/>
                <a:cs typeface="Arial Narrow"/>
              </a:rPr>
              <a:t>KŌRERORERO / DISCUSSION</a:t>
            </a:r>
            <a:endParaRPr lang="en-AU" sz="2600" b="1" dirty="0">
              <a:solidFill>
                <a:srgbClr val="175EAA"/>
              </a:solidFill>
              <a:latin typeface="Arial Narrow"/>
              <a:cs typeface="Arial Narrow"/>
            </a:endParaRPr>
          </a:p>
          <a:p>
            <a:pPr marL="0" marR="114300" lvl="0" indent="0" fontAlgn="base">
              <a:lnSpc>
                <a:spcPct val="130000"/>
              </a:lnSpc>
              <a:spcAft>
                <a:spcPts val="0"/>
              </a:spcAft>
              <a:buNone/>
            </a:pP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CCAMLR rules require:</a:t>
            </a:r>
          </a:p>
          <a:p>
            <a:pPr marR="114300" fontAlgn="base">
              <a:lnSpc>
                <a:spcPct val="130000"/>
              </a:lnSpc>
              <a:spcAft>
                <a:spcPts val="0"/>
              </a:spcAft>
            </a:pP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trawlers to stay largely confined to four areas off the Antarctic Peninsula</a:t>
            </a:r>
          </a:p>
          <a:p>
            <a:pPr marR="114300" fontAlgn="base">
              <a:lnSpc>
                <a:spcPct val="130000"/>
              </a:lnSpc>
              <a:spcAft>
                <a:spcPts val="0"/>
              </a:spcAft>
            </a:pP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with a seasonal catch capped at 620,000 </a:t>
            </a:r>
            <a:r>
              <a:rPr lang="en-US" sz="1800"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tonnes</a:t>
            </a: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 less than 2% of total Antarctic Krill</a:t>
            </a:r>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Good News! How are krill protected from overfishing?</a:t>
            </a:r>
          </a:p>
        </p:txBody>
      </p:sp>
      <p:sp>
        <p:nvSpPr>
          <p:cNvPr id="4" name="TextBox 3">
            <a:extLst>
              <a:ext uri="{FF2B5EF4-FFF2-40B4-BE49-F238E27FC236}">
                <a16:creationId xmlns:a16="http://schemas.microsoft.com/office/drawing/2014/main" id="{DE3DA5C5-5B4F-F231-96F9-20391D9DF107}"/>
              </a:ext>
            </a:extLst>
          </p:cNvPr>
          <p:cNvSpPr txBox="1"/>
          <p:nvPr/>
        </p:nvSpPr>
        <p:spPr>
          <a:xfrm>
            <a:off x="2286000" y="2200725"/>
            <a:ext cx="4572000" cy="369332"/>
          </a:xfrm>
          <a:prstGeom prst="rect">
            <a:avLst/>
          </a:prstGeom>
          <a:noFill/>
        </p:spPr>
        <p:txBody>
          <a:bodyPr wrap="square">
            <a:spAutoFit/>
          </a:bodyPr>
          <a:lstStyle/>
          <a:p>
            <a:endParaRPr lang="en-US" dirty="0"/>
          </a:p>
        </p:txBody>
      </p:sp>
      <p:sp>
        <p:nvSpPr>
          <p:cNvPr id="6" name="TextBox 5">
            <a:extLst>
              <a:ext uri="{FF2B5EF4-FFF2-40B4-BE49-F238E27FC236}">
                <a16:creationId xmlns:a16="http://schemas.microsoft.com/office/drawing/2014/main" id="{522BBC4A-725F-589C-D384-7A4A25E7E4C2}"/>
              </a:ext>
            </a:extLst>
          </p:cNvPr>
          <p:cNvSpPr txBox="1"/>
          <p:nvPr/>
        </p:nvSpPr>
        <p:spPr>
          <a:xfrm>
            <a:off x="2286000" y="2200725"/>
            <a:ext cx="4572000" cy="369332"/>
          </a:xfrm>
          <a:prstGeom prst="rect">
            <a:avLst/>
          </a:prstGeom>
          <a:noFill/>
        </p:spPr>
        <p:txBody>
          <a:bodyPr wrap="square">
            <a:spAutoFit/>
          </a:bodyPr>
          <a:lstStyle/>
          <a:p>
            <a:endParaRPr lang="en-US" dirty="0"/>
          </a:p>
        </p:txBody>
      </p:sp>
      <p:pic>
        <p:nvPicPr>
          <p:cNvPr id="14" name="Picture 13" descr="A picture containing boat, water, outdoor, sky&#10;&#10;Description automatically generated">
            <a:extLst>
              <a:ext uri="{FF2B5EF4-FFF2-40B4-BE49-F238E27FC236}">
                <a16:creationId xmlns:a16="http://schemas.microsoft.com/office/drawing/2014/main" id="{03946EF3-FF53-B7E3-7EE3-39192F6FF7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397" y="1319199"/>
            <a:ext cx="4599381" cy="3082774"/>
          </a:xfrm>
          <a:prstGeom prst="rect">
            <a:avLst/>
          </a:prstGeom>
        </p:spPr>
      </p:pic>
    </p:spTree>
    <p:extLst>
      <p:ext uri="{BB962C8B-B14F-4D97-AF65-F5344CB8AC3E}">
        <p14:creationId xmlns:p14="http://schemas.microsoft.com/office/powerpoint/2010/main" val="225484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2447893" cy="3631700"/>
          </a:xfrm>
        </p:spPr>
        <p:txBody>
          <a:bodyPr>
            <a:normAutofit/>
          </a:bodyPr>
          <a:lstStyle/>
          <a:p>
            <a:pPr marL="0" indent="0" fontAlgn="base">
              <a:buNone/>
            </a:pPr>
            <a:r>
              <a:rPr lang="en-AU" sz="2600" b="1" dirty="0">
                <a:solidFill>
                  <a:srgbClr val="00B194"/>
                </a:solidFill>
                <a:latin typeface="Arial Narrow"/>
                <a:cs typeface="Arial Narrow"/>
              </a:rPr>
              <a:t>KŌRERORERO / DISCUSSION</a:t>
            </a:r>
            <a:endParaRPr lang="en-AU" sz="2600" b="1" dirty="0">
              <a:solidFill>
                <a:srgbClr val="175EAA"/>
              </a:solidFill>
              <a:latin typeface="Arial Narrow"/>
              <a:cs typeface="Arial Narrow"/>
            </a:endParaRPr>
          </a:p>
          <a:p>
            <a:pPr marR="114300" fontAlgn="base">
              <a:lnSpc>
                <a:spcPct val="130000"/>
              </a:lnSpc>
              <a:spcAft>
                <a:spcPts val="0"/>
              </a:spcAft>
            </a:pP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Current </a:t>
            </a:r>
            <a:r>
              <a:rPr lang="en-US" sz="1800" dirty="0">
                <a:solidFill>
                  <a:srgbClr val="000000"/>
                </a:solidFill>
                <a:latin typeface="Arial" panose="020B0604020202020204" pitchFamily="34" charset="0"/>
                <a:ea typeface="MS Mincho" panose="02020609040205080304" pitchFamily="49" charset="-128"/>
                <a:cs typeface="Arial" panose="020B0604020202020204" pitchFamily="34" charset="0"/>
              </a:rPr>
              <a:t>regulated Antarctic krill fishing is under the </a:t>
            </a: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seasonal catch limit of 620,000 </a:t>
            </a:r>
            <a:r>
              <a:rPr lang="en-US" sz="1800"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tonnes</a:t>
            </a:r>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Good News! How are krill protected from overfishing?</a:t>
            </a:r>
          </a:p>
        </p:txBody>
      </p:sp>
      <p:sp>
        <p:nvSpPr>
          <p:cNvPr id="4" name="TextBox 3">
            <a:extLst>
              <a:ext uri="{FF2B5EF4-FFF2-40B4-BE49-F238E27FC236}">
                <a16:creationId xmlns:a16="http://schemas.microsoft.com/office/drawing/2014/main" id="{DE3DA5C5-5B4F-F231-96F9-20391D9DF107}"/>
              </a:ext>
            </a:extLst>
          </p:cNvPr>
          <p:cNvSpPr txBox="1"/>
          <p:nvPr/>
        </p:nvSpPr>
        <p:spPr>
          <a:xfrm>
            <a:off x="2286000" y="2200725"/>
            <a:ext cx="4572000" cy="369332"/>
          </a:xfrm>
          <a:prstGeom prst="rect">
            <a:avLst/>
          </a:prstGeom>
          <a:noFill/>
        </p:spPr>
        <p:txBody>
          <a:bodyPr wrap="square">
            <a:spAutoFit/>
          </a:bodyPr>
          <a:lstStyle/>
          <a:p>
            <a:endParaRPr lang="en-US" dirty="0"/>
          </a:p>
        </p:txBody>
      </p:sp>
      <p:sp>
        <p:nvSpPr>
          <p:cNvPr id="6" name="TextBox 5">
            <a:extLst>
              <a:ext uri="{FF2B5EF4-FFF2-40B4-BE49-F238E27FC236}">
                <a16:creationId xmlns:a16="http://schemas.microsoft.com/office/drawing/2014/main" id="{522BBC4A-725F-589C-D384-7A4A25E7E4C2}"/>
              </a:ext>
            </a:extLst>
          </p:cNvPr>
          <p:cNvSpPr txBox="1"/>
          <p:nvPr/>
        </p:nvSpPr>
        <p:spPr>
          <a:xfrm>
            <a:off x="2286000" y="2200725"/>
            <a:ext cx="4572000" cy="369332"/>
          </a:xfrm>
          <a:prstGeom prst="rect">
            <a:avLst/>
          </a:prstGeom>
          <a:noFill/>
        </p:spPr>
        <p:txBody>
          <a:bodyPr wrap="square">
            <a:spAutoFit/>
          </a:bodyPr>
          <a:lstStyle/>
          <a:p>
            <a:endParaRPr lang="en-US" dirty="0"/>
          </a:p>
        </p:txBody>
      </p:sp>
      <p:pic>
        <p:nvPicPr>
          <p:cNvPr id="2" name="Picture 1">
            <a:extLst>
              <a:ext uri="{FF2B5EF4-FFF2-40B4-BE49-F238E27FC236}">
                <a16:creationId xmlns:a16="http://schemas.microsoft.com/office/drawing/2014/main" id="{68C738D7-FBDF-228A-3EA7-DE056145D2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5115" y="1306607"/>
            <a:ext cx="5952719" cy="3241816"/>
          </a:xfrm>
          <a:prstGeom prst="rect">
            <a:avLst/>
          </a:prstGeom>
        </p:spPr>
      </p:pic>
      <p:sp>
        <p:nvSpPr>
          <p:cNvPr id="5" name="TextBox 4">
            <a:extLst>
              <a:ext uri="{FF2B5EF4-FFF2-40B4-BE49-F238E27FC236}">
                <a16:creationId xmlns:a16="http://schemas.microsoft.com/office/drawing/2014/main" id="{C90F9936-ECA0-B584-BA09-A520B96BE6D4}"/>
              </a:ext>
            </a:extLst>
          </p:cNvPr>
          <p:cNvSpPr txBox="1"/>
          <p:nvPr/>
        </p:nvSpPr>
        <p:spPr>
          <a:xfrm rot="16200000">
            <a:off x="7078261" y="2743402"/>
            <a:ext cx="3762147" cy="369332"/>
          </a:xfrm>
          <a:prstGeom prst="rect">
            <a:avLst/>
          </a:prstGeom>
          <a:noFill/>
        </p:spPr>
        <p:txBody>
          <a:bodyPr wrap="square">
            <a:spAutoFit/>
          </a:bodyPr>
          <a:lstStyle/>
          <a:p>
            <a:r>
              <a:rPr lang="en-US" dirty="0"/>
              <a:t>Graph: CCAMLR</a:t>
            </a:r>
          </a:p>
        </p:txBody>
      </p:sp>
    </p:spTree>
    <p:extLst>
      <p:ext uri="{BB962C8B-B14F-4D97-AF65-F5344CB8AC3E}">
        <p14:creationId xmlns:p14="http://schemas.microsoft.com/office/powerpoint/2010/main" val="907285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3" y="1167383"/>
            <a:ext cx="3653206" cy="3489962"/>
          </a:xfrm>
        </p:spPr>
        <p:txBody>
          <a:bodyPr>
            <a:normAutofit fontScale="77500" lnSpcReduction="20000"/>
          </a:bodyPr>
          <a:lstStyle/>
          <a:p>
            <a:pPr marL="0" indent="0" fontAlgn="base">
              <a:buNone/>
            </a:pPr>
            <a:r>
              <a:rPr lang="en-AU" sz="2800" b="1" dirty="0">
                <a:solidFill>
                  <a:srgbClr val="00B194"/>
                </a:solidFill>
                <a:latin typeface="Arial" panose="020B0604020202020204" pitchFamily="34" charset="0"/>
                <a:cs typeface="Arial" panose="020B0604020202020204" pitchFamily="34" charset="0"/>
              </a:rPr>
              <a:t>KŌRERORERO / DISCUSSION</a:t>
            </a:r>
            <a:endParaRPr lang="en-AU" sz="2800" b="1" dirty="0">
              <a:solidFill>
                <a:srgbClr val="175EAA"/>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Major Antarctic krill fishing companies, including Aker </a:t>
            </a:r>
            <a:r>
              <a:rPr lang="en-US" sz="2400" dirty="0" err="1">
                <a:latin typeface="Arial" panose="020B0604020202020204" pitchFamily="34" charset="0"/>
                <a:cs typeface="Arial" panose="020B0604020202020204" pitchFamily="34" charset="0"/>
              </a:rPr>
              <a:t>BioMarine</a:t>
            </a:r>
            <a:r>
              <a:rPr lang="en-US" sz="2400" dirty="0">
                <a:latin typeface="Arial" panose="020B0604020202020204" pitchFamily="34" charset="0"/>
                <a:cs typeface="Arial" panose="020B0604020202020204" pitchFamily="34" charset="0"/>
              </a:rPr>
              <a:t>, have formed the Association of Responsible Krill Harvesting Companies (ARK)</a:t>
            </a:r>
          </a:p>
          <a:p>
            <a:r>
              <a:rPr lang="en-US" sz="2400" dirty="0">
                <a:latin typeface="Arial" panose="020B0604020202020204" pitchFamily="34" charset="0"/>
                <a:cs typeface="Arial" panose="020B0604020202020204" pitchFamily="34" charset="0"/>
                <a:hlinkClick r:id="rId3"/>
              </a:rPr>
              <a:t>ARK</a:t>
            </a:r>
            <a:r>
              <a:rPr lang="en-US" sz="2400" dirty="0">
                <a:latin typeface="Arial" panose="020B0604020202020204" pitchFamily="34" charset="0"/>
                <a:cs typeface="Arial" panose="020B0604020202020204" pitchFamily="34" charset="0"/>
              </a:rPr>
              <a:t> aims to foster the sustainable fishery of Antarctic krill</a:t>
            </a:r>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Good News! How are krill protected from overfishing?</a:t>
            </a:r>
          </a:p>
        </p:txBody>
      </p:sp>
      <p:pic>
        <p:nvPicPr>
          <p:cNvPr id="15" name="Picture 14">
            <a:hlinkClick r:id="rId3"/>
            <a:extLst>
              <a:ext uri="{FF2B5EF4-FFF2-40B4-BE49-F238E27FC236}">
                <a16:creationId xmlns:a16="http://schemas.microsoft.com/office/drawing/2014/main" id="{6DE6196E-0195-D3AD-83F5-F51E8C4041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4256" y="1458423"/>
            <a:ext cx="5364990" cy="2803456"/>
          </a:xfrm>
          <a:prstGeom prst="rect">
            <a:avLst/>
          </a:prstGeom>
        </p:spPr>
      </p:pic>
    </p:spTree>
    <p:extLst>
      <p:ext uri="{BB962C8B-B14F-4D97-AF65-F5344CB8AC3E}">
        <p14:creationId xmlns:p14="http://schemas.microsoft.com/office/powerpoint/2010/main" val="173927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4297607" cy="3489962"/>
          </a:xfrm>
        </p:spPr>
        <p:txBody>
          <a:bodyPr vert="horz" lIns="91440" tIns="45720" rIns="91440" bIns="45720" rtlCol="0" anchor="t">
            <a:normAutofit fontScale="77500" lnSpcReduction="20000"/>
          </a:bodyPr>
          <a:lstStyle/>
          <a:p>
            <a:pPr marL="0" indent="0" fontAlgn="base">
              <a:buNone/>
            </a:pPr>
            <a:r>
              <a:rPr lang="en-AU" sz="2800" b="1" dirty="0">
                <a:solidFill>
                  <a:srgbClr val="00B194"/>
                </a:solidFill>
                <a:latin typeface="Arial" panose="020B0604020202020204" pitchFamily="34" charset="0"/>
                <a:cs typeface="Arial" panose="020B0604020202020204" pitchFamily="34" charset="0"/>
              </a:rPr>
              <a:t>KŌRERORERO / DISCUSSION</a:t>
            </a:r>
            <a:endParaRPr lang="en-AU" sz="2800" b="1" dirty="0">
              <a:solidFill>
                <a:srgbClr val="175EAA"/>
              </a:solidFill>
              <a:latin typeface="Arial" panose="020B0604020202020204" pitchFamily="34" charset="0"/>
              <a:cs typeface="Arial" panose="020B0604020202020204" pitchFamily="34" charset="0"/>
            </a:endParaRPr>
          </a:p>
          <a:p>
            <a:pPr marR="114300" fontAlgn="base">
              <a:lnSpc>
                <a:spcPct val="130000"/>
              </a:lnSpc>
              <a:spcAft>
                <a:spcPts val="0"/>
              </a:spcAft>
            </a:pPr>
            <a:r>
              <a:rPr lang="en-US" sz="2300" dirty="0">
                <a:effectLst/>
                <a:latin typeface="Arial" panose="020B0604020202020204" pitchFamily="34" charset="0"/>
                <a:ea typeface="MS Mincho" panose="02020609040205080304" pitchFamily="49" charset="-128"/>
                <a:cs typeface="Arial" panose="020B0604020202020204" pitchFamily="34" charset="0"/>
              </a:rPr>
              <a:t>Eight krill fishing companies in 2018 pledged to stay at least 30 km away from key penguin breeding colonies during incubation and chick-rearing season</a:t>
            </a:r>
          </a:p>
          <a:p>
            <a:pPr marR="114300" fontAlgn="base">
              <a:lnSpc>
                <a:spcPct val="130000"/>
              </a:lnSpc>
              <a:spcAft>
                <a:spcPts val="0"/>
              </a:spcAft>
            </a:pPr>
            <a:r>
              <a:rPr lang="en-US" sz="2300">
                <a:effectLst/>
                <a:latin typeface="Arial"/>
                <a:ea typeface="MS Mincho"/>
                <a:cs typeface="Arial"/>
              </a:rPr>
              <a:t>Global Fishing Watch</a:t>
            </a:r>
            <a:r>
              <a:rPr lang="en-US" sz="2300">
                <a:latin typeface="Arial"/>
                <a:ea typeface="MS Mincho"/>
                <a:cs typeface="Arial"/>
              </a:rPr>
              <a:t>,</a:t>
            </a:r>
            <a:r>
              <a:rPr lang="en-US" sz="2300">
                <a:effectLst/>
                <a:latin typeface="Arial"/>
                <a:ea typeface="MS Mincho"/>
                <a:cs typeface="Arial"/>
              </a:rPr>
              <a:t> </a:t>
            </a:r>
            <a:r>
              <a:rPr lang="en-US" sz="2300">
                <a:latin typeface="Arial"/>
                <a:ea typeface="MS Mincho"/>
                <a:cs typeface="Arial"/>
              </a:rPr>
              <a:t>a monitoring</a:t>
            </a:r>
            <a:r>
              <a:rPr lang="en-US" sz="2300">
                <a:effectLst/>
                <a:latin typeface="Arial"/>
                <a:ea typeface="MS Mincho"/>
                <a:cs typeface="Arial"/>
              </a:rPr>
              <a:t> agency</a:t>
            </a:r>
            <a:r>
              <a:rPr lang="en-US" sz="2300">
                <a:latin typeface="Arial"/>
                <a:ea typeface="MS Mincho"/>
                <a:cs typeface="Arial"/>
              </a:rPr>
              <a:t>,</a:t>
            </a:r>
            <a:r>
              <a:rPr lang="en-US" sz="2300">
                <a:effectLst/>
                <a:latin typeface="Arial"/>
                <a:ea typeface="MS Mincho"/>
                <a:cs typeface="Arial"/>
              </a:rPr>
              <a:t> found that since 2019 the </a:t>
            </a:r>
            <a:r>
              <a:rPr lang="en-US" sz="2300" dirty="0">
                <a:effectLst/>
                <a:latin typeface="Arial"/>
                <a:ea typeface="MS Mincho"/>
                <a:cs typeface="Arial"/>
              </a:rPr>
              <a:t>trawlers in operation have upheld that promise</a:t>
            </a:r>
            <a:endParaRPr lang="en-NZ" sz="2300" dirty="0">
              <a:effectLst/>
              <a:latin typeface="Arial"/>
              <a:ea typeface="MS Mincho"/>
              <a:cs typeface="Arial"/>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Good News! How are krill protected from overfishing?</a:t>
            </a:r>
          </a:p>
        </p:txBody>
      </p:sp>
      <p:pic>
        <p:nvPicPr>
          <p:cNvPr id="11" name="Picture 10" descr="A picture containing outdoor, ground, standing, bird&#10;&#10;Description automatically generated">
            <a:extLst>
              <a:ext uri="{FF2B5EF4-FFF2-40B4-BE49-F238E27FC236}">
                <a16:creationId xmlns:a16="http://schemas.microsoft.com/office/drawing/2014/main" id="{CAC3F970-810C-3180-9B9D-AC36DFF1B9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9171" y="1447187"/>
            <a:ext cx="4401869" cy="2921241"/>
          </a:xfrm>
          <a:prstGeom prst="rect">
            <a:avLst/>
          </a:prstGeom>
        </p:spPr>
      </p:pic>
    </p:spTree>
    <p:extLst>
      <p:ext uri="{BB962C8B-B14F-4D97-AF65-F5344CB8AC3E}">
        <p14:creationId xmlns:p14="http://schemas.microsoft.com/office/powerpoint/2010/main" val="351020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280253" y="1175665"/>
            <a:ext cx="5837212" cy="3489962"/>
          </a:xfrm>
        </p:spPr>
        <p:txBody>
          <a:bodyPr>
            <a:normAutofit/>
          </a:bodyPr>
          <a:lstStyle/>
          <a:p>
            <a:pPr marL="0" indent="0" fontAlgn="base">
              <a:buNone/>
            </a:pPr>
            <a:r>
              <a:rPr lang="en-AU" sz="2800" b="1" dirty="0">
                <a:solidFill>
                  <a:srgbClr val="00B194"/>
                </a:solidFill>
                <a:latin typeface="Arial Narrow"/>
                <a:cs typeface="Arial Narrow"/>
              </a:rPr>
              <a:t>KŌRERORERO / DISCUSSION</a:t>
            </a:r>
            <a:endParaRPr lang="en-AU" sz="2800" b="1" dirty="0">
              <a:solidFill>
                <a:srgbClr val="175EAA"/>
              </a:solidFill>
              <a:latin typeface="Arial Narrow"/>
              <a:cs typeface="Arial Narrow"/>
            </a:endParaRPr>
          </a:p>
          <a:p>
            <a:pPr marL="0" marR="114300" lvl="0" indent="0" fontAlgn="base">
              <a:lnSpc>
                <a:spcPct val="130000"/>
              </a:lnSpc>
              <a:spcAft>
                <a:spcPts val="0"/>
              </a:spcAft>
              <a:buNone/>
            </a:pPr>
            <a:r>
              <a:rPr lang="en-US" sz="20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Much of the regulated krill fishery in Antarctica has now been assessed against the Marine Stewardship Council sustainable fishery standard and certified sustainable by the Marine Stewardship Council</a:t>
            </a:r>
            <a:endParaRPr lang="en-NZ" sz="2000" dirty="0">
              <a:effectLst/>
              <a:latin typeface="Arial" panose="020B0604020202020204" pitchFamily="34" charset="0"/>
              <a:ea typeface="MS Mincho" panose="02020609040205080304" pitchFamily="49" charset="-128"/>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KRILL</a:t>
            </a:r>
            <a:br>
              <a:rPr lang="en-US" dirty="0">
                <a:latin typeface="Arial Narrow"/>
                <a:cs typeface="Arial Narrow"/>
              </a:rPr>
            </a:br>
            <a:r>
              <a:rPr lang="en-US" sz="2400" dirty="0">
                <a:latin typeface="Arial Narrow"/>
                <a:cs typeface="Arial Narrow"/>
              </a:rPr>
              <a:t>Focusing Question: Good News! How are krill protected from overfishing?</a:t>
            </a:r>
          </a:p>
        </p:txBody>
      </p:sp>
      <p:pic>
        <p:nvPicPr>
          <p:cNvPr id="5" name="Picture 4" descr="Diagram&#10;&#10;Description automatically generated with medium confidence">
            <a:extLst>
              <a:ext uri="{FF2B5EF4-FFF2-40B4-BE49-F238E27FC236}">
                <a16:creationId xmlns:a16="http://schemas.microsoft.com/office/drawing/2014/main" id="{0AF59795-C29B-5BFB-A056-D6E2E3872D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5652" y="1015566"/>
            <a:ext cx="2222614" cy="3764837"/>
          </a:xfrm>
          <a:prstGeom prst="rect">
            <a:avLst/>
          </a:prstGeom>
        </p:spPr>
      </p:pic>
      <p:pic>
        <p:nvPicPr>
          <p:cNvPr id="11" name="Graphic 10">
            <a:extLst>
              <a:ext uri="{FF2B5EF4-FFF2-40B4-BE49-F238E27FC236}">
                <a16:creationId xmlns:a16="http://schemas.microsoft.com/office/drawing/2014/main" id="{9D1014AE-1AE4-2F80-5ED8-551A3126FA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34155" y="3491773"/>
            <a:ext cx="3010518" cy="1054664"/>
          </a:xfrm>
          <a:prstGeom prst="rect">
            <a:avLst/>
          </a:prstGeom>
        </p:spPr>
      </p:pic>
    </p:spTree>
    <p:extLst>
      <p:ext uri="{BB962C8B-B14F-4D97-AF65-F5344CB8AC3E}">
        <p14:creationId xmlns:p14="http://schemas.microsoft.com/office/powerpoint/2010/main" val="3945351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302286" y="1039395"/>
            <a:ext cx="4434966" cy="3514074"/>
          </a:xfrm>
        </p:spPr>
        <p:txBody>
          <a:bodyPr vert="horz" lIns="91440" tIns="45720" rIns="91440" bIns="45720" rtlCol="0" anchor="t">
            <a:normAutofit fontScale="70000" lnSpcReduction="20000"/>
          </a:bodyPr>
          <a:lstStyle/>
          <a:p>
            <a:pPr marL="0" indent="0" algn="ctr">
              <a:lnSpc>
                <a:spcPct val="112000"/>
              </a:lnSpc>
              <a:spcBef>
                <a:spcPts val="600"/>
              </a:spcBef>
              <a:spcAft>
                <a:spcPts val="300"/>
              </a:spcAft>
              <a:buNone/>
            </a:pPr>
            <a:endParaRPr lang="mi-NZ" sz="3200" b="1" dirty="0">
              <a:solidFill>
                <a:srgbClr val="175EAA"/>
              </a:solidFill>
              <a:latin typeface="Arial Narrow"/>
              <a:cs typeface="Arial Narrow"/>
            </a:endParaRPr>
          </a:p>
          <a:p>
            <a:pPr marL="0" indent="0" algn="ctr">
              <a:lnSpc>
                <a:spcPct val="112000"/>
              </a:lnSpc>
              <a:spcBef>
                <a:spcPts val="600"/>
              </a:spcBef>
              <a:spcAft>
                <a:spcPts val="300"/>
              </a:spcAft>
              <a:buNone/>
            </a:pPr>
            <a:r>
              <a:rPr lang="x-none" sz="3200" b="1">
                <a:solidFill>
                  <a:srgbClr val="175EAA"/>
                </a:solidFill>
                <a:latin typeface="Arial Narrow"/>
                <a:cs typeface="Arial Narrow"/>
              </a:rPr>
              <a:t>MAHI / ACTIVIT</a:t>
            </a:r>
            <a:r>
              <a:rPr lang="en-AU" sz="3200" b="1" dirty="0">
                <a:solidFill>
                  <a:srgbClr val="175EAA"/>
                </a:solidFill>
                <a:latin typeface="Arial Narrow"/>
                <a:cs typeface="Arial Narrow"/>
              </a:rPr>
              <a:t>Y</a:t>
            </a:r>
            <a:endParaRPr lang="x-none" sz="3200" b="1">
              <a:solidFill>
                <a:srgbClr val="175EAA"/>
              </a:solidFill>
              <a:latin typeface="Arial Narrow"/>
              <a:cs typeface="Arial Narrow"/>
            </a:endParaRPr>
          </a:p>
          <a:p>
            <a:pPr marL="0" indent="0" algn="ctr">
              <a:lnSpc>
                <a:spcPct val="112000"/>
              </a:lnSpc>
              <a:spcBef>
                <a:spcPts val="300"/>
              </a:spcBef>
              <a:spcAft>
                <a:spcPts val="600"/>
              </a:spcAft>
              <a:buNone/>
            </a:pPr>
            <a:r>
              <a:rPr lang="en-US" dirty="0">
                <a:latin typeface="Arial"/>
                <a:cs typeface="Arial"/>
              </a:rPr>
              <a:t>Test your knowledge using one or both of the following Kahoot!:</a:t>
            </a:r>
          </a:p>
          <a:p>
            <a:pPr marL="0" indent="0" algn="ctr">
              <a:lnSpc>
                <a:spcPct val="112000"/>
              </a:lnSpc>
              <a:spcBef>
                <a:spcPts val="300"/>
              </a:spcBef>
              <a:spcAft>
                <a:spcPts val="600"/>
              </a:spcAft>
              <a:buNone/>
            </a:pPr>
            <a:endParaRPr lang="en-US" dirty="0">
              <a:latin typeface="Arial"/>
              <a:cs typeface="Arial"/>
            </a:endParaRPr>
          </a:p>
          <a:p>
            <a:pPr marL="0" indent="0" algn="ctr">
              <a:lnSpc>
                <a:spcPct val="112000"/>
              </a:lnSpc>
              <a:spcBef>
                <a:spcPts val="300"/>
              </a:spcBef>
              <a:spcAft>
                <a:spcPts val="600"/>
              </a:spcAft>
              <a:buNone/>
            </a:pPr>
            <a:r>
              <a:rPr lang="en-US" sz="3200" dirty="0">
                <a:solidFill>
                  <a:srgbClr val="00B6DE"/>
                </a:solidFill>
                <a:latin typeface="Arial"/>
                <a:cs typeface="Arial"/>
                <a:hlinkClick r:id="rId2">
                  <a:extLst>
                    <a:ext uri="{A12FA001-AC4F-418D-AE19-62706E023703}">
                      <ahyp:hlinkClr xmlns:ahyp="http://schemas.microsoft.com/office/drawing/2018/hyperlinkcolor" val="tx"/>
                    </a:ext>
                  </a:extLst>
                </a:hlinkClick>
              </a:rPr>
              <a:t>Antarctic Krill Kahoot</a:t>
            </a:r>
            <a:endParaRPr lang="en-US" sz="3200" dirty="0">
              <a:solidFill>
                <a:srgbClr val="00B6DE"/>
              </a:solidFill>
              <a:latin typeface="Arial"/>
              <a:cs typeface="Arial"/>
            </a:endParaRPr>
          </a:p>
          <a:p>
            <a:pPr marL="0" indent="0" algn="ctr">
              <a:lnSpc>
                <a:spcPct val="112000"/>
              </a:lnSpc>
              <a:spcBef>
                <a:spcPts val="300"/>
              </a:spcBef>
              <a:spcAft>
                <a:spcPts val="600"/>
              </a:spcAft>
              <a:buNone/>
            </a:pPr>
            <a:endParaRPr lang="en-US" sz="3200" dirty="0">
              <a:solidFill>
                <a:srgbClr val="00B6DE"/>
              </a:solidFill>
              <a:latin typeface="Arial"/>
              <a:cs typeface="Arial"/>
            </a:endParaRPr>
          </a:p>
          <a:p>
            <a:pPr marL="0" indent="0" algn="ctr">
              <a:lnSpc>
                <a:spcPct val="112000"/>
              </a:lnSpc>
              <a:spcBef>
                <a:spcPts val="300"/>
              </a:spcBef>
              <a:spcAft>
                <a:spcPts val="600"/>
              </a:spcAft>
              <a:buNone/>
            </a:pPr>
            <a:r>
              <a:rPr lang="en-US" sz="3200" dirty="0">
                <a:solidFill>
                  <a:srgbClr val="00B6DE"/>
                </a:solidFill>
                <a:latin typeface="Arial"/>
                <a:cs typeface="Arial"/>
                <a:hlinkClick r:id="rId3">
                  <a:extLst>
                    <a:ext uri="{A12FA001-AC4F-418D-AE19-62706E023703}">
                      <ahyp:hlinkClr xmlns:ahyp="http://schemas.microsoft.com/office/drawing/2018/hyperlinkcolor" val="tx"/>
                    </a:ext>
                  </a:extLst>
                </a:hlinkClick>
              </a:rPr>
              <a:t>Antarctic Kril</a:t>
            </a:r>
            <a:r>
              <a:rPr lang="en-US" dirty="0">
                <a:solidFill>
                  <a:srgbClr val="00B6DE"/>
                </a:solidFill>
                <a:latin typeface="Arial"/>
                <a:cs typeface="Arial"/>
                <a:hlinkClick r:id="rId3">
                  <a:extLst>
                    <a:ext uri="{A12FA001-AC4F-418D-AE19-62706E023703}">
                      <ahyp:hlinkClr xmlns:ahyp="http://schemas.microsoft.com/office/drawing/2018/hyperlinkcolor" val="tx"/>
                    </a:ext>
                  </a:extLst>
                </a:hlinkClick>
              </a:rPr>
              <a:t>l Fishing </a:t>
            </a:r>
            <a:r>
              <a:rPr lang="en-US" sz="3200" dirty="0">
                <a:solidFill>
                  <a:srgbClr val="00B6DE"/>
                </a:solidFill>
                <a:latin typeface="Arial"/>
                <a:cs typeface="Arial"/>
                <a:hlinkClick r:id="rId3">
                  <a:extLst>
                    <a:ext uri="{A12FA001-AC4F-418D-AE19-62706E023703}">
                      <ahyp:hlinkClr xmlns:ahyp="http://schemas.microsoft.com/office/drawing/2018/hyperlinkcolor" val="tx"/>
                    </a:ext>
                  </a:extLst>
                </a:hlinkClick>
              </a:rPr>
              <a:t>Kahoot!</a:t>
            </a:r>
            <a:endParaRPr lang="en-US" sz="3200" dirty="0">
              <a:solidFill>
                <a:srgbClr val="00B6DE"/>
              </a:solidFill>
              <a:latin typeface="Arial"/>
              <a:cs typeface="Arial"/>
            </a:endParaRPr>
          </a:p>
          <a:p>
            <a:pPr marL="0" indent="0" algn="ctr">
              <a:lnSpc>
                <a:spcPct val="112000"/>
              </a:lnSpc>
              <a:spcBef>
                <a:spcPts val="300"/>
              </a:spcBef>
              <a:spcAft>
                <a:spcPts val="600"/>
              </a:spcAft>
              <a:buNone/>
            </a:pPr>
            <a:endParaRPr lang="en-US" sz="3200" dirty="0">
              <a:solidFill>
                <a:srgbClr val="00B6DE"/>
              </a:solidFill>
              <a:latin typeface="Arial"/>
              <a:cs typeface="Arial"/>
            </a:endParaRPr>
          </a:p>
          <a:p>
            <a:pPr marL="0" indent="0">
              <a:spcBef>
                <a:spcPts val="300"/>
              </a:spcBef>
              <a:spcAft>
                <a:spcPts val="300"/>
              </a:spcAft>
              <a:buNone/>
            </a:pPr>
            <a:endParaRPr lang="en-AU" dirty="0">
              <a:ea typeface="MS Mincho"/>
              <a:cs typeface="Arial"/>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a:latin typeface="Arial Narrow"/>
                <a:cs typeface="Arial Narrow"/>
              </a:rPr>
              <a:t>ANTARCTIC KRILL</a:t>
            </a:r>
            <a:br>
              <a:rPr lang="en-US">
                <a:latin typeface="Arial Narrow"/>
                <a:cs typeface="Arial Narrow"/>
              </a:rPr>
            </a:br>
            <a:r>
              <a:rPr lang="en-US" sz="2400">
                <a:latin typeface="Arial Narrow"/>
                <a:cs typeface="Arial Narrow"/>
              </a:rPr>
              <a:t>Focusing Question: What have we learnt?</a:t>
            </a:r>
          </a:p>
        </p:txBody>
      </p:sp>
      <p:pic>
        <p:nvPicPr>
          <p:cNvPr id="12" name="Picture 11" descr="Graphical user interface, application&#10;&#10;Description automatically generated">
            <a:extLst>
              <a:ext uri="{FF2B5EF4-FFF2-40B4-BE49-F238E27FC236}">
                <a16:creationId xmlns:a16="http://schemas.microsoft.com/office/drawing/2014/main" id="{CE2FE845-3198-392A-D6B4-5D91AB0EB2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1201" y="1039394"/>
            <a:ext cx="3935381" cy="3514075"/>
          </a:xfrm>
          <a:prstGeom prst="rect">
            <a:avLst/>
          </a:prstGeom>
        </p:spPr>
      </p:pic>
    </p:spTree>
    <p:extLst>
      <p:ext uri="{BB962C8B-B14F-4D97-AF65-F5344CB8AC3E}">
        <p14:creationId xmlns:p14="http://schemas.microsoft.com/office/powerpoint/2010/main" val="212515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AC4BD-789C-03F5-F168-65BAECCDB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203439" y="1074425"/>
            <a:ext cx="6837762"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dirty="0">
                <a:solidFill>
                  <a:schemeClr val="bg1"/>
                </a:solidFill>
                <a:latin typeface="Arial"/>
                <a:cs typeface="Arial"/>
              </a:rPr>
              <a:t>What is the Māori name for krill?</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2800" dirty="0">
                <a:latin typeface="Arial Narrow"/>
                <a:cs typeface="Arial Narrow"/>
              </a:rPr>
            </a:br>
            <a:r>
              <a:rPr lang="en-US" sz="6000" dirty="0">
                <a:latin typeface="Arial Narrow"/>
                <a:cs typeface="Arial Narrow"/>
              </a:rPr>
              <a:t>Focusing Question: What do we know about Antarctic Krill?</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825111788"/>
              </p:ext>
            </p:extLst>
          </p:nvPr>
        </p:nvGraphicFramePr>
        <p:xfrm>
          <a:off x="1658040" y="2327915"/>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31322">
                <a:tc>
                  <a:txBody>
                    <a:bodyPr/>
                    <a:lstStyle/>
                    <a:p>
                      <a:pPr algn="ctr"/>
                      <a:r>
                        <a:rPr lang="en-US" sz="2400" dirty="0" err="1">
                          <a:solidFill>
                            <a:schemeClr val="bg1"/>
                          </a:solidFill>
                        </a:rPr>
                        <a:t>Kōura</a:t>
                      </a:r>
                      <a:r>
                        <a:rPr lang="en-US" sz="2400" dirty="0">
                          <a:solidFill>
                            <a:schemeClr val="bg1"/>
                          </a:solidFill>
                        </a:rPr>
                        <a:t> </a:t>
                      </a:r>
                      <a:r>
                        <a:rPr lang="en-US" sz="2400" dirty="0" err="1">
                          <a:solidFill>
                            <a:schemeClr val="bg1"/>
                          </a:solidFill>
                        </a:rPr>
                        <a:t>rangi</a:t>
                      </a:r>
                      <a:r>
                        <a:rPr lang="en-US" sz="2400" dirty="0">
                          <a:solidFill>
                            <a:schemeClr val="bg1"/>
                          </a:solidFill>
                        </a:rPr>
                        <a:t> </a:t>
                      </a:r>
                    </a:p>
                    <a:p>
                      <a:pPr algn="ctr"/>
                      <a:r>
                        <a:rPr lang="en-US" sz="2400" dirty="0">
                          <a:solidFill>
                            <a:schemeClr val="bg1"/>
                          </a:solidFill>
                        </a:rPr>
                        <a:t>Or</a:t>
                      </a:r>
                    </a:p>
                    <a:p>
                      <a:pPr algn="ctr"/>
                      <a:r>
                        <a:rPr lang="en-US" sz="2400" dirty="0">
                          <a:solidFill>
                            <a:schemeClr val="bg1"/>
                          </a:solidFill>
                        </a:rPr>
                        <a:t> </a:t>
                      </a:r>
                      <a:r>
                        <a:rPr lang="en-US" sz="2400" dirty="0" err="1">
                          <a:solidFill>
                            <a:schemeClr val="bg1"/>
                          </a:solidFill>
                        </a:rPr>
                        <a:t>Uraura</a:t>
                      </a:r>
                      <a:endParaRPr lang="en-US" sz="2400"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err="1">
                          <a:solidFill>
                            <a:schemeClr val="bg1"/>
                          </a:solidFill>
                        </a:rPr>
                        <a:t>Ika</a:t>
                      </a:r>
                      <a:r>
                        <a:rPr lang="en-US" sz="2400" dirty="0">
                          <a:solidFill>
                            <a:schemeClr val="bg1"/>
                          </a:solidFill>
                        </a:rPr>
                        <a:t> </a:t>
                      </a:r>
                      <a:r>
                        <a:rPr lang="en-US" sz="2400" dirty="0" err="1">
                          <a:solidFill>
                            <a:schemeClr val="bg1"/>
                          </a:solidFill>
                        </a:rPr>
                        <a:t>rangi</a:t>
                      </a:r>
                      <a:endParaRPr lang="en-US" sz="2400" dirty="0">
                        <a:solidFill>
                          <a:schemeClr val="bg1"/>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4242230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AC4BD-789C-03F5-F168-65BAECCDB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203439" y="1074425"/>
            <a:ext cx="6837762"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dirty="0">
                <a:solidFill>
                  <a:schemeClr val="bg1"/>
                </a:solidFill>
                <a:latin typeface="Arial"/>
                <a:cs typeface="Arial"/>
              </a:rPr>
              <a:t>What is the Māori name for krill?</a:t>
            </a:r>
          </a:p>
          <a:p>
            <a:pPr marL="0" indent="0" algn="r">
              <a:spcBef>
                <a:spcPts val="300"/>
              </a:spcBef>
              <a:spcAft>
                <a:spcPts val="300"/>
              </a:spcAft>
              <a:buNone/>
            </a:pPr>
            <a:endParaRPr lang="en-AU" sz="1000" dirty="0">
              <a:solidFill>
                <a:srgbClr val="00B194"/>
              </a:solidFill>
              <a:latin typeface="Arial"/>
              <a:cs typeface="Arial"/>
            </a:endParaRPr>
          </a:p>
          <a:p>
            <a:pPr marL="0" indent="0" algn="r">
              <a:spcBef>
                <a:spcPts val="300"/>
              </a:spcBef>
              <a:spcAft>
                <a:spcPts val="300"/>
              </a:spcAft>
              <a:buNone/>
            </a:pPr>
            <a:endParaRPr lang="en-AU" sz="1000" dirty="0">
              <a:solidFill>
                <a:srgbClr val="00B194"/>
              </a:solidFill>
              <a:latin typeface="Arial"/>
              <a:cs typeface="Arial"/>
            </a:endParaRPr>
          </a:p>
          <a:p>
            <a:pPr marL="0" indent="0" algn="r">
              <a:spcBef>
                <a:spcPts val="300"/>
              </a:spcBef>
              <a:spcAft>
                <a:spcPts val="300"/>
              </a:spcAft>
              <a:buNone/>
            </a:pPr>
            <a:endParaRPr lang="en-AU" sz="1000" dirty="0">
              <a:solidFill>
                <a:srgbClr val="00B194"/>
              </a:solidFill>
              <a:latin typeface="Arial"/>
              <a:cs typeface="Arial"/>
            </a:endParaRPr>
          </a:p>
          <a:p>
            <a:pPr marL="0" indent="0" algn="r">
              <a:spcBef>
                <a:spcPts val="300"/>
              </a:spcBef>
              <a:spcAft>
                <a:spcPts val="300"/>
              </a:spcAft>
              <a:buNone/>
            </a:pPr>
            <a:endParaRPr lang="en-AU" sz="2800" dirty="0">
              <a:solidFill>
                <a:srgbClr val="00B194"/>
              </a:solidFill>
              <a:latin typeface="Arial"/>
              <a:cs typeface="Arial"/>
            </a:endParaRPr>
          </a:p>
          <a:p>
            <a:pPr marL="0" indent="0" algn="r">
              <a:spcBef>
                <a:spcPts val="300"/>
              </a:spcBef>
              <a:spcAft>
                <a:spcPts val="300"/>
              </a:spcAft>
              <a:buNone/>
            </a:pPr>
            <a:r>
              <a:rPr lang="en-AU" sz="2800" dirty="0">
                <a:solidFill>
                  <a:srgbClr val="00B194"/>
                </a:solidFill>
                <a:latin typeface="Arial"/>
                <a:cs typeface="Arial"/>
              </a:rPr>
              <a:t>✓ </a:t>
            </a:r>
            <a:r>
              <a:rPr lang="en-AU" sz="2800" dirty="0" err="1">
                <a:solidFill>
                  <a:schemeClr val="bg1"/>
                </a:solidFill>
                <a:latin typeface="Arial"/>
                <a:cs typeface="Arial"/>
              </a:rPr>
              <a:t>Kōura</a:t>
            </a:r>
            <a:r>
              <a:rPr lang="en-AU" sz="2800" dirty="0">
                <a:solidFill>
                  <a:schemeClr val="bg1"/>
                </a:solidFill>
                <a:latin typeface="Arial"/>
                <a:cs typeface="Arial"/>
              </a:rPr>
              <a:t> </a:t>
            </a:r>
            <a:r>
              <a:rPr lang="en-AU" sz="2800" dirty="0" err="1">
                <a:solidFill>
                  <a:schemeClr val="bg1"/>
                </a:solidFill>
                <a:latin typeface="Arial"/>
                <a:cs typeface="Arial"/>
              </a:rPr>
              <a:t>rangi</a:t>
            </a:r>
            <a:r>
              <a:rPr lang="en-AU" sz="2800" dirty="0">
                <a:solidFill>
                  <a:schemeClr val="bg1"/>
                </a:solidFill>
                <a:latin typeface="Arial"/>
                <a:cs typeface="Arial"/>
              </a:rPr>
              <a:t> or </a:t>
            </a:r>
            <a:r>
              <a:rPr lang="en-AU" sz="2800" dirty="0" err="1">
                <a:solidFill>
                  <a:schemeClr val="bg1"/>
                </a:solidFill>
                <a:latin typeface="Arial"/>
                <a:cs typeface="Arial"/>
              </a:rPr>
              <a:t>Uraura</a:t>
            </a:r>
            <a:endParaRPr lang="en-AU" sz="2800" dirty="0">
              <a:solidFill>
                <a:schemeClr val="bg1"/>
              </a:solidFill>
              <a:latin typeface="Arial"/>
              <a:cs typeface="Arial"/>
            </a:endParaRPr>
          </a:p>
          <a:p>
            <a:pPr marL="0" indent="0" algn="r">
              <a:spcBef>
                <a:spcPts val="300"/>
              </a:spcBef>
              <a:spcAft>
                <a:spcPts val="300"/>
              </a:spcAft>
              <a:buNone/>
            </a:pPr>
            <a:r>
              <a:rPr lang="en-AU" sz="2400" dirty="0">
                <a:solidFill>
                  <a:srgbClr val="00B194"/>
                </a:solidFill>
                <a:latin typeface="Arial"/>
                <a:cs typeface="Arial"/>
              </a:rPr>
              <a:t>Whale-feed, shrimp, krill </a:t>
            </a:r>
            <a:endParaRPr lang="en-AU" sz="2400" dirty="0">
              <a:solidFill>
                <a:schemeClr val="bg1"/>
              </a:solidFill>
              <a:latin typeface="Arial"/>
              <a:cs typeface="Arial"/>
            </a:endParaRPr>
          </a:p>
          <a:p>
            <a:pPr marL="0" indent="0">
              <a:spcBef>
                <a:spcPts val="300"/>
              </a:spcBef>
              <a:spcAft>
                <a:spcPts val="300"/>
              </a:spcAft>
              <a:buNone/>
            </a:pPr>
            <a:endParaRPr lang="en-AU" sz="2400" dirty="0">
              <a:solidFill>
                <a:schemeClr val="bg1"/>
              </a:solidFill>
              <a:latin typeface="Arial"/>
              <a:cs typeface="Arial"/>
            </a:endParaRPr>
          </a:p>
          <a:p>
            <a:pPr marL="0" indent="0">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9600" dirty="0">
                <a:latin typeface="Arial Narrow"/>
                <a:cs typeface="Arial Narrow"/>
              </a:rPr>
              <a:t>ANTARCTIC KRILL</a:t>
            </a:r>
            <a:br>
              <a:rPr lang="en-US" sz="4400" dirty="0">
                <a:latin typeface="Arial Narrow"/>
                <a:cs typeface="Arial Narrow"/>
              </a:rPr>
            </a:br>
            <a:r>
              <a:rPr lang="en-US" sz="8800" dirty="0">
                <a:latin typeface="Arial Narrow"/>
                <a:cs typeface="Arial Narrow"/>
              </a:rPr>
              <a:t>Focusing Question: What do we know about Antarctic Krill?</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3476939390"/>
              </p:ext>
            </p:extLst>
          </p:nvPr>
        </p:nvGraphicFramePr>
        <p:xfrm>
          <a:off x="1658040" y="2166040"/>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11633">
                <a:tc>
                  <a:txBody>
                    <a:bodyPr/>
                    <a:lstStyle/>
                    <a:p>
                      <a:pPr algn="ctr"/>
                      <a:r>
                        <a:rPr lang="en-US" sz="2400" dirty="0" err="1">
                          <a:solidFill>
                            <a:schemeClr val="bg1"/>
                          </a:solidFill>
                        </a:rPr>
                        <a:t>Kōura</a:t>
                      </a:r>
                      <a:r>
                        <a:rPr lang="en-US" sz="2400" dirty="0">
                          <a:solidFill>
                            <a:schemeClr val="bg1"/>
                          </a:solidFill>
                        </a:rPr>
                        <a:t> </a:t>
                      </a:r>
                      <a:r>
                        <a:rPr lang="en-US" sz="2400" dirty="0" err="1">
                          <a:solidFill>
                            <a:schemeClr val="bg1"/>
                          </a:solidFill>
                        </a:rPr>
                        <a:t>rangi</a:t>
                      </a:r>
                      <a:r>
                        <a:rPr lang="en-US" sz="2400" dirty="0">
                          <a:solidFill>
                            <a:schemeClr val="bg1"/>
                          </a:solidFill>
                        </a:rPr>
                        <a:t> </a:t>
                      </a:r>
                    </a:p>
                    <a:p>
                      <a:pPr algn="ctr"/>
                      <a:r>
                        <a:rPr lang="en-US" sz="2400" dirty="0">
                          <a:solidFill>
                            <a:schemeClr val="bg1"/>
                          </a:solidFill>
                        </a:rPr>
                        <a:t>Or</a:t>
                      </a:r>
                    </a:p>
                    <a:p>
                      <a:pPr algn="ctr"/>
                      <a:r>
                        <a:rPr lang="en-US" sz="2400" dirty="0">
                          <a:solidFill>
                            <a:schemeClr val="bg1"/>
                          </a:solidFill>
                        </a:rPr>
                        <a:t> </a:t>
                      </a:r>
                      <a:r>
                        <a:rPr lang="en-US" sz="2400" dirty="0" err="1">
                          <a:solidFill>
                            <a:schemeClr val="bg1"/>
                          </a:solidFill>
                        </a:rPr>
                        <a:t>Uraura</a:t>
                      </a:r>
                      <a:endParaRPr lang="en-US" sz="2400"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err="1">
                          <a:solidFill>
                            <a:schemeClr val="bg1"/>
                          </a:solidFill>
                        </a:rPr>
                        <a:t>Ika</a:t>
                      </a:r>
                      <a:r>
                        <a:rPr lang="en-US" sz="2400" dirty="0">
                          <a:solidFill>
                            <a:schemeClr val="bg1"/>
                          </a:solidFill>
                        </a:rPr>
                        <a:t> </a:t>
                      </a:r>
                      <a:r>
                        <a:rPr lang="en-US" sz="2400" dirty="0" err="1">
                          <a:solidFill>
                            <a:schemeClr val="bg1"/>
                          </a:solidFill>
                        </a:rPr>
                        <a:t>rangi</a:t>
                      </a:r>
                      <a:endParaRPr lang="en-US" sz="2400" dirty="0">
                        <a:solidFill>
                          <a:schemeClr val="bg1"/>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62102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AC4BD-789C-03F5-F168-65BAECCDB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203439" y="1074425"/>
            <a:ext cx="6837762"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000" dirty="0">
                <a:solidFill>
                  <a:schemeClr val="bg1"/>
                </a:solidFill>
                <a:latin typeface="Arial"/>
                <a:cs typeface="Arial"/>
              </a:rPr>
              <a:t>Are krill more closely related to </a:t>
            </a:r>
            <a:r>
              <a:rPr lang="en-AU" sz="2000" dirty="0" err="1">
                <a:solidFill>
                  <a:schemeClr val="bg1"/>
                </a:solidFill>
                <a:latin typeface="Arial"/>
                <a:cs typeface="Arial"/>
              </a:rPr>
              <a:t>Tūtewehiwehi</a:t>
            </a:r>
            <a:r>
              <a:rPr lang="en-AU" sz="2000" dirty="0">
                <a:solidFill>
                  <a:schemeClr val="bg1"/>
                </a:solidFill>
                <a:latin typeface="Arial"/>
                <a:cs typeface="Arial"/>
              </a:rPr>
              <a:t> or </a:t>
            </a:r>
            <a:r>
              <a:rPr lang="en-US" sz="2000" dirty="0" err="1">
                <a:solidFill>
                  <a:schemeClr val="bg1"/>
                </a:solidFill>
                <a:latin typeface="Arial" panose="020B0604020202020204" pitchFamily="34" charset="0"/>
                <a:cs typeface="Arial" panose="020B0604020202020204" pitchFamily="34" charset="0"/>
              </a:rPr>
              <a:t>Ikatere</a:t>
            </a:r>
            <a:r>
              <a:rPr lang="en-AU" sz="2000" dirty="0">
                <a:solidFill>
                  <a:schemeClr val="bg1"/>
                </a:solidFill>
                <a:latin typeface="Arial"/>
                <a:cs typeface="Arial"/>
              </a:rPr>
              <a:t>?</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Antarctic krill connected through whakapapa?</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828836280"/>
              </p:ext>
            </p:extLst>
          </p:nvPr>
        </p:nvGraphicFramePr>
        <p:xfrm>
          <a:off x="1658040" y="2166040"/>
          <a:ext cx="5827920" cy="1188720"/>
        </p:xfrm>
        <a:graphic>
          <a:graphicData uri="http://schemas.openxmlformats.org/drawingml/2006/table">
            <a:tbl>
              <a:tblPr firstRow="1" bandRow="1">
                <a:tableStyleId>{5FD0F851-EC5A-4D38-B0AD-8093EC10F338}</a:tableStyleId>
              </a:tblPr>
              <a:tblGrid>
                <a:gridCol w="2264603">
                  <a:extLst>
                    <a:ext uri="{9D8B030D-6E8A-4147-A177-3AD203B41FA5}">
                      <a16:colId xmlns:a16="http://schemas.microsoft.com/office/drawing/2014/main" val="3466427422"/>
                    </a:ext>
                  </a:extLst>
                </a:gridCol>
                <a:gridCol w="1351722">
                  <a:extLst>
                    <a:ext uri="{9D8B030D-6E8A-4147-A177-3AD203B41FA5}">
                      <a16:colId xmlns:a16="http://schemas.microsoft.com/office/drawing/2014/main" val="1118456149"/>
                    </a:ext>
                  </a:extLst>
                </a:gridCol>
                <a:gridCol w="2211595">
                  <a:extLst>
                    <a:ext uri="{9D8B030D-6E8A-4147-A177-3AD203B41FA5}">
                      <a16:colId xmlns:a16="http://schemas.microsoft.com/office/drawing/2014/main" val="4098699707"/>
                    </a:ext>
                  </a:extLst>
                </a:gridCol>
              </a:tblGrid>
              <a:tr h="887067">
                <a:tc>
                  <a:txBody>
                    <a:bodyPr/>
                    <a:lstStyle/>
                    <a:p>
                      <a:pPr algn="ctr"/>
                      <a:endParaRPr lang="en-US" sz="2400" dirty="0">
                        <a:solidFill>
                          <a:srgbClr val="00B6DE"/>
                        </a:solidFill>
                      </a:endParaRPr>
                    </a:p>
                    <a:p>
                      <a:pPr algn="ctr"/>
                      <a:r>
                        <a:rPr lang="en-AU" sz="2400" b="0" dirty="0" err="1">
                          <a:solidFill>
                            <a:schemeClr val="bg1"/>
                          </a:solidFill>
                          <a:latin typeface="Arial"/>
                          <a:cs typeface="Arial"/>
                        </a:rPr>
                        <a:t>Tūtewehiwehi</a:t>
                      </a:r>
                      <a:endParaRPr lang="en-US" sz="2400" b="0"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b="0" dirty="0" err="1">
                          <a:solidFill>
                            <a:schemeClr val="bg1"/>
                          </a:solidFill>
                          <a:latin typeface="Arial" panose="020B0604020202020204" pitchFamily="34" charset="0"/>
                          <a:cs typeface="Arial" panose="020B0604020202020204" pitchFamily="34" charset="0"/>
                        </a:rPr>
                        <a:t>Ikatere</a:t>
                      </a:r>
                      <a:endParaRPr lang="en-US" sz="2400" b="0" dirty="0">
                        <a:solidFill>
                          <a:schemeClr val="bg1"/>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61799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AC4BD-789C-03F5-F168-65BAECCDB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203439" y="1074425"/>
            <a:ext cx="6837762"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000" dirty="0">
                <a:solidFill>
                  <a:schemeClr val="bg1"/>
                </a:solidFill>
                <a:latin typeface="Arial"/>
                <a:cs typeface="Arial"/>
              </a:rPr>
              <a:t>Are krill more closely related to </a:t>
            </a:r>
            <a:r>
              <a:rPr lang="en-AU" sz="2000" dirty="0" err="1">
                <a:solidFill>
                  <a:schemeClr val="bg1"/>
                </a:solidFill>
                <a:latin typeface="Arial"/>
                <a:cs typeface="Arial"/>
              </a:rPr>
              <a:t>Tūtewehiwehi</a:t>
            </a:r>
            <a:r>
              <a:rPr lang="en-AU" sz="2000" dirty="0">
                <a:solidFill>
                  <a:schemeClr val="bg1"/>
                </a:solidFill>
                <a:latin typeface="Arial"/>
                <a:cs typeface="Arial"/>
              </a:rPr>
              <a:t> or </a:t>
            </a:r>
            <a:r>
              <a:rPr lang="en-US" sz="2000" dirty="0" err="1">
                <a:solidFill>
                  <a:schemeClr val="bg1"/>
                </a:solidFill>
                <a:latin typeface="Arial" panose="020B0604020202020204" pitchFamily="34" charset="0"/>
                <a:cs typeface="Arial" panose="020B0604020202020204" pitchFamily="34" charset="0"/>
              </a:rPr>
              <a:t>Ikatere</a:t>
            </a:r>
            <a:r>
              <a:rPr lang="en-AU" sz="2000" dirty="0">
                <a:solidFill>
                  <a:schemeClr val="bg1"/>
                </a:solidFill>
                <a:latin typeface="Arial"/>
                <a:cs typeface="Arial"/>
              </a:rPr>
              <a:t>?</a:t>
            </a:r>
          </a:p>
          <a:p>
            <a:pPr marL="0" indent="0" algn="r">
              <a:spcBef>
                <a:spcPts val="300"/>
              </a:spcBef>
              <a:spcAft>
                <a:spcPts val="300"/>
              </a:spcAft>
              <a:buNone/>
            </a:pPr>
            <a:endParaRPr lang="en-AU" sz="900" dirty="0">
              <a:solidFill>
                <a:srgbClr val="00B194"/>
              </a:solidFill>
              <a:latin typeface="Arial"/>
              <a:cs typeface="Arial"/>
            </a:endParaRPr>
          </a:p>
          <a:p>
            <a:pPr marL="0" indent="0" algn="r">
              <a:spcBef>
                <a:spcPts val="300"/>
              </a:spcBef>
              <a:spcAft>
                <a:spcPts val="300"/>
              </a:spcAft>
              <a:buNone/>
            </a:pPr>
            <a:endParaRPr lang="en-AU" sz="900" dirty="0">
              <a:solidFill>
                <a:srgbClr val="00B194"/>
              </a:solidFill>
              <a:latin typeface="Arial"/>
              <a:cs typeface="Arial"/>
            </a:endParaRPr>
          </a:p>
          <a:p>
            <a:pPr marL="0" indent="0" algn="r">
              <a:spcBef>
                <a:spcPts val="300"/>
              </a:spcBef>
              <a:spcAft>
                <a:spcPts val="300"/>
              </a:spcAft>
              <a:buNone/>
            </a:pPr>
            <a:endParaRPr lang="en-AU" sz="900" dirty="0">
              <a:solidFill>
                <a:srgbClr val="00B194"/>
              </a:solidFill>
              <a:latin typeface="Arial"/>
              <a:cs typeface="Arial"/>
            </a:endParaRPr>
          </a:p>
          <a:p>
            <a:pPr marL="0" indent="0" algn="r">
              <a:spcBef>
                <a:spcPts val="300"/>
              </a:spcBef>
              <a:spcAft>
                <a:spcPts val="300"/>
              </a:spcAft>
              <a:buNone/>
            </a:pPr>
            <a:endParaRPr lang="en-AU" sz="2400" dirty="0">
              <a:solidFill>
                <a:srgbClr val="00B194"/>
              </a:solidFill>
              <a:latin typeface="Arial"/>
              <a:cs typeface="Arial"/>
            </a:endParaRPr>
          </a:p>
          <a:p>
            <a:pPr marL="0" indent="0" algn="r">
              <a:spcBef>
                <a:spcPts val="300"/>
              </a:spcBef>
              <a:spcAft>
                <a:spcPts val="300"/>
              </a:spcAft>
              <a:buNone/>
            </a:pPr>
            <a:r>
              <a:rPr lang="en-AU" sz="2400" dirty="0">
                <a:solidFill>
                  <a:srgbClr val="00B194"/>
                </a:solidFill>
                <a:latin typeface="Arial"/>
                <a:cs typeface="Arial"/>
              </a:rPr>
              <a:t>✓ </a:t>
            </a:r>
            <a:r>
              <a:rPr lang="en-AU" sz="2400" b="0" dirty="0" err="1">
                <a:solidFill>
                  <a:schemeClr val="bg1"/>
                </a:solidFill>
                <a:latin typeface="Arial"/>
                <a:cs typeface="Arial"/>
              </a:rPr>
              <a:t>Ikatere</a:t>
            </a:r>
            <a:endParaRPr lang="en-AU" sz="2400" dirty="0">
              <a:solidFill>
                <a:schemeClr val="bg1"/>
              </a:solidFill>
              <a:latin typeface="Arial"/>
              <a:cs typeface="Arial"/>
            </a:endParaRPr>
          </a:p>
          <a:p>
            <a:pPr marL="0" indent="0" algn="r">
              <a:spcBef>
                <a:spcPts val="300"/>
              </a:spcBef>
              <a:spcAft>
                <a:spcPts val="300"/>
              </a:spcAft>
              <a:buNone/>
            </a:pPr>
            <a:r>
              <a:rPr lang="en-AU" sz="1800" dirty="0" err="1">
                <a:solidFill>
                  <a:srgbClr val="00B194"/>
                </a:solidFill>
                <a:latin typeface="Arial"/>
                <a:cs typeface="Arial"/>
              </a:rPr>
              <a:t>Ikatere</a:t>
            </a:r>
            <a:r>
              <a:rPr lang="en-AU" sz="1800" dirty="0">
                <a:solidFill>
                  <a:srgbClr val="00B194"/>
                </a:solidFill>
                <a:latin typeface="Arial"/>
                <a:cs typeface="Arial"/>
              </a:rPr>
              <a:t> was the son of Punga. </a:t>
            </a:r>
          </a:p>
          <a:p>
            <a:pPr marL="0" indent="0" algn="r">
              <a:spcBef>
                <a:spcPts val="300"/>
              </a:spcBef>
              <a:spcAft>
                <a:spcPts val="300"/>
              </a:spcAft>
              <a:buNone/>
            </a:pPr>
            <a:r>
              <a:rPr lang="en-AU" sz="1800" dirty="0">
                <a:solidFill>
                  <a:srgbClr val="00B194"/>
                </a:solidFill>
                <a:latin typeface="Arial"/>
                <a:cs typeface="Arial"/>
              </a:rPr>
              <a:t>Punga was the son of Tangaroa. </a:t>
            </a:r>
            <a:r>
              <a:rPr lang="en-AU" sz="1800" dirty="0" err="1">
                <a:solidFill>
                  <a:srgbClr val="00B194"/>
                </a:solidFill>
                <a:latin typeface="Arial"/>
                <a:cs typeface="Arial"/>
              </a:rPr>
              <a:t>Ikatere</a:t>
            </a:r>
            <a:r>
              <a:rPr lang="en-AU" sz="1800" dirty="0">
                <a:solidFill>
                  <a:srgbClr val="00B194"/>
                </a:solidFill>
                <a:latin typeface="Arial"/>
                <a:cs typeface="Arial"/>
              </a:rPr>
              <a:t> travelled to the sea. </a:t>
            </a:r>
            <a:endParaRPr lang="en-AU" sz="1800" dirty="0">
              <a:solidFill>
                <a:schemeClr val="bg1"/>
              </a:solidFill>
              <a:latin typeface="Arial"/>
              <a:cs typeface="Arial"/>
            </a:endParaRPr>
          </a:p>
          <a:p>
            <a:pPr marL="0" indent="0">
              <a:spcBef>
                <a:spcPts val="300"/>
              </a:spcBef>
              <a:spcAft>
                <a:spcPts val="300"/>
              </a:spcAft>
              <a:buNone/>
            </a:pPr>
            <a:endParaRPr lang="en-AU" sz="1800" dirty="0">
              <a:solidFill>
                <a:schemeClr val="bg1"/>
              </a:solidFill>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3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8800" dirty="0">
                <a:latin typeface="Arial Narrow"/>
                <a:cs typeface="Arial Narrow"/>
              </a:rPr>
              <a:t>ANTARCTIC KRILL</a:t>
            </a:r>
            <a:br>
              <a:rPr lang="en-US" sz="6000" dirty="0">
                <a:latin typeface="Arial Narrow"/>
                <a:cs typeface="Arial Narrow"/>
              </a:rPr>
            </a:br>
            <a:r>
              <a:rPr lang="en-US" sz="6000" dirty="0">
                <a:latin typeface="Arial Narrow"/>
                <a:cs typeface="Arial Narrow"/>
              </a:rPr>
              <a:t>Focusing Question: How are Antarctic krill connected through whakapapa?</a:t>
            </a:r>
            <a:endParaRPr lang="en-US" sz="40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516554570"/>
              </p:ext>
            </p:extLst>
          </p:nvPr>
        </p:nvGraphicFramePr>
        <p:xfrm>
          <a:off x="1658040" y="2166040"/>
          <a:ext cx="5827920" cy="749438"/>
        </p:xfrm>
        <a:graphic>
          <a:graphicData uri="http://schemas.openxmlformats.org/drawingml/2006/table">
            <a:tbl>
              <a:tblPr firstRow="1" bandRow="1">
                <a:tableStyleId>{5FD0F851-EC5A-4D38-B0AD-8093EC10F338}</a:tableStyleId>
              </a:tblPr>
              <a:tblGrid>
                <a:gridCol w="2264603">
                  <a:extLst>
                    <a:ext uri="{9D8B030D-6E8A-4147-A177-3AD203B41FA5}">
                      <a16:colId xmlns:a16="http://schemas.microsoft.com/office/drawing/2014/main" val="3466427422"/>
                    </a:ext>
                  </a:extLst>
                </a:gridCol>
                <a:gridCol w="1351722">
                  <a:extLst>
                    <a:ext uri="{9D8B030D-6E8A-4147-A177-3AD203B41FA5}">
                      <a16:colId xmlns:a16="http://schemas.microsoft.com/office/drawing/2014/main" val="1118456149"/>
                    </a:ext>
                  </a:extLst>
                </a:gridCol>
                <a:gridCol w="2211595">
                  <a:extLst>
                    <a:ext uri="{9D8B030D-6E8A-4147-A177-3AD203B41FA5}">
                      <a16:colId xmlns:a16="http://schemas.microsoft.com/office/drawing/2014/main" val="4098699707"/>
                    </a:ext>
                  </a:extLst>
                </a:gridCol>
              </a:tblGrid>
              <a:tr h="749438">
                <a:tc>
                  <a:txBody>
                    <a:bodyPr/>
                    <a:lstStyle/>
                    <a:p>
                      <a:pPr algn="ctr"/>
                      <a:endParaRPr lang="en-US" sz="900" dirty="0">
                        <a:solidFill>
                          <a:srgbClr val="00B6DE"/>
                        </a:solidFill>
                      </a:endParaRPr>
                    </a:p>
                    <a:p>
                      <a:pPr algn="ctr"/>
                      <a:r>
                        <a:rPr lang="en-AU" sz="2400" b="0" dirty="0" err="1">
                          <a:solidFill>
                            <a:schemeClr val="bg1"/>
                          </a:solidFill>
                          <a:latin typeface="Arial"/>
                          <a:cs typeface="Arial"/>
                        </a:rPr>
                        <a:t>Tūtewehiwehi</a:t>
                      </a:r>
                      <a:endParaRPr lang="en-US" sz="2400" b="0"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dirty="0">
                        <a:solidFill>
                          <a:srgbClr val="00B6DE"/>
                        </a:solidFill>
                      </a:endParaRPr>
                    </a:p>
                    <a:p>
                      <a:pPr algn="ctr"/>
                      <a:r>
                        <a:rPr lang="en-US" sz="2400" dirty="0">
                          <a:solidFill>
                            <a:schemeClr val="bg1"/>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dirty="0">
                        <a:solidFill>
                          <a:srgbClr val="00B6DE"/>
                        </a:solidFill>
                      </a:endParaRPr>
                    </a:p>
                    <a:p>
                      <a:pPr algn="ctr"/>
                      <a:r>
                        <a:rPr lang="en-US" sz="2400" b="0" dirty="0" err="1">
                          <a:solidFill>
                            <a:schemeClr val="bg1"/>
                          </a:solidFill>
                          <a:latin typeface="Arial" panose="020B0604020202020204" pitchFamily="34" charset="0"/>
                          <a:cs typeface="Arial" panose="020B0604020202020204" pitchFamily="34" charset="0"/>
                        </a:rPr>
                        <a:t>Ikatere</a:t>
                      </a:r>
                      <a:endParaRPr lang="en-US" sz="2400" b="0"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375447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AC4BD-789C-03F5-F168-65BAECCDB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sp>
        <p:nvSpPr>
          <p:cNvPr id="11" name="Content Placeholder 2"/>
          <p:cNvSpPr txBox="1">
            <a:spLocks/>
          </p:cNvSpPr>
          <p:nvPr/>
        </p:nvSpPr>
        <p:spPr>
          <a:xfrm>
            <a:off x="1203439" y="1074425"/>
            <a:ext cx="6837762"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dirty="0">
                <a:solidFill>
                  <a:schemeClr val="bg1"/>
                </a:solidFill>
                <a:latin typeface="Arial"/>
                <a:cs typeface="Arial"/>
              </a:rPr>
              <a:t>Are krill more closely related to fish or crabs?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Antarctic krill connected with other marine life?</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4289345622"/>
              </p:ext>
            </p:extLst>
          </p:nvPr>
        </p:nvGraphicFramePr>
        <p:xfrm>
          <a:off x="1658040" y="2327915"/>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31322">
                <a:tc>
                  <a:txBody>
                    <a:bodyPr/>
                    <a:lstStyle/>
                    <a:p>
                      <a:pPr algn="ctr"/>
                      <a:endParaRPr lang="en-US" sz="2400" dirty="0">
                        <a:solidFill>
                          <a:srgbClr val="00B6DE"/>
                        </a:solidFill>
                      </a:endParaRPr>
                    </a:p>
                    <a:p>
                      <a:pPr algn="ctr"/>
                      <a:r>
                        <a:rPr lang="en-US" sz="2400"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CRABS</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294887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AC4BD-789C-03F5-F168-65BAECCDB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438" y="1015566"/>
            <a:ext cx="6837762" cy="3489668"/>
          </a:xfrm>
          <a:prstGeom prst="rect">
            <a:avLst/>
          </a:prstGeom>
        </p:spPr>
      </p:pic>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KRILL</a:t>
            </a:r>
            <a:br>
              <a:rPr lang="en-US" sz="4000" dirty="0">
                <a:latin typeface="Arial Narrow"/>
                <a:cs typeface="Arial Narrow"/>
              </a:rPr>
            </a:br>
            <a:r>
              <a:rPr lang="en-US" sz="4000" dirty="0">
                <a:latin typeface="Arial Narrow"/>
                <a:cs typeface="Arial Narrow"/>
              </a:rPr>
              <a:t>Focusing Question: How are Antarctic krill connected with other marine life?</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nvGraphicFramePr>
        <p:xfrm>
          <a:off x="1658040" y="1991816"/>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823769">
                <a:tc>
                  <a:txBody>
                    <a:bodyPr/>
                    <a:lstStyle/>
                    <a:p>
                      <a:pPr algn="ctr"/>
                      <a:endParaRPr lang="en-US" sz="2400" dirty="0">
                        <a:solidFill>
                          <a:srgbClr val="00B6DE"/>
                        </a:solidFill>
                      </a:endParaRPr>
                    </a:p>
                    <a:p>
                      <a:pPr algn="ctr"/>
                      <a:r>
                        <a:rPr lang="en-US" sz="2400"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CRABS</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
        <p:nvSpPr>
          <p:cNvPr id="3" name="Content Placeholder 2">
            <a:extLst>
              <a:ext uri="{FF2B5EF4-FFF2-40B4-BE49-F238E27FC236}">
                <a16:creationId xmlns:a16="http://schemas.microsoft.com/office/drawing/2014/main" id="{BECB5855-1920-48E0-0847-89D4E70A92C6}"/>
              </a:ext>
            </a:extLst>
          </p:cNvPr>
          <p:cNvSpPr txBox="1">
            <a:spLocks/>
          </p:cNvSpPr>
          <p:nvPr/>
        </p:nvSpPr>
        <p:spPr>
          <a:xfrm>
            <a:off x="1221765" y="1015566"/>
            <a:ext cx="6837763" cy="3489668"/>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200" b="1" dirty="0">
                <a:solidFill>
                  <a:srgbClr val="00B6DE"/>
                </a:solidFill>
                <a:latin typeface="Arial Narrow"/>
                <a:cs typeface="Arial Narrow"/>
              </a:rPr>
              <a:t>HE PĀTAI / CONSIDER THIS</a:t>
            </a:r>
          </a:p>
          <a:p>
            <a:pPr marL="0" indent="0">
              <a:spcBef>
                <a:spcPts val="300"/>
              </a:spcBef>
              <a:spcAft>
                <a:spcPts val="300"/>
              </a:spcAft>
              <a:buNone/>
            </a:pPr>
            <a:r>
              <a:rPr lang="en-AU" sz="2400" dirty="0">
                <a:solidFill>
                  <a:schemeClr val="bg1"/>
                </a:solidFill>
                <a:latin typeface="Arial"/>
                <a:cs typeface="Arial"/>
              </a:rPr>
              <a:t>Are krill more closely related to fish or crabs?</a:t>
            </a:r>
          </a:p>
          <a:p>
            <a:pPr marL="0" indent="0" algn="ctr">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CRABS! </a:t>
            </a:r>
          </a:p>
          <a:p>
            <a:pPr marL="0" indent="0" algn="r">
              <a:spcBef>
                <a:spcPts val="300"/>
              </a:spcBef>
              <a:spcAft>
                <a:spcPts val="300"/>
              </a:spcAft>
              <a:buNone/>
            </a:pPr>
            <a:r>
              <a:rPr lang="en-AU" sz="2200" dirty="0">
                <a:solidFill>
                  <a:srgbClr val="00B194"/>
                </a:solidFill>
                <a:latin typeface="Arial"/>
                <a:cs typeface="Arial"/>
              </a:rPr>
              <a:t>Like crabs, krill are crustacea</a:t>
            </a:r>
          </a:p>
        </p:txBody>
      </p:sp>
    </p:spTree>
    <p:extLst>
      <p:ext uri="{BB962C8B-B14F-4D97-AF65-F5344CB8AC3E}">
        <p14:creationId xmlns:p14="http://schemas.microsoft.com/office/powerpoint/2010/main" val="2447235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111312</TotalTime>
  <Words>2575</Words>
  <Application>Microsoft Macintosh PowerPoint</Application>
  <PresentationFormat>On-screen Show (16:9)</PresentationFormat>
  <Paragraphs>523</Paragraphs>
  <Slides>35</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Narrow</vt:lpstr>
      <vt:lpstr>Calibri</vt:lpstr>
      <vt:lpstr>Local Brewery Five</vt:lpstr>
      <vt:lpstr>Meta office pro</vt:lpstr>
      <vt:lpstr>MetaPro-Normal</vt:lpstr>
      <vt:lpstr>Open Sans</vt:lpstr>
      <vt:lpstr>WWF</vt:lpstr>
      <vt:lpstr>Office Theme</vt:lpstr>
      <vt:lpstr>PowerPoint Presentation</vt:lpstr>
      <vt:lpstr>ANTARCTIC KRILL: FOCUS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747</cp:revision>
  <cp:lastPrinted>2022-11-19T04:15:34Z</cp:lastPrinted>
  <dcterms:created xsi:type="dcterms:W3CDTF">2020-01-12T01:38:21Z</dcterms:created>
  <dcterms:modified xsi:type="dcterms:W3CDTF">2022-11-22T01:56:20Z</dcterms:modified>
</cp:coreProperties>
</file>