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31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342" r:id="rId2"/>
    <p:sldId id="266" r:id="rId3"/>
    <p:sldId id="329" r:id="rId4"/>
    <p:sldId id="347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5DAA"/>
    <a:srgbClr val="002E6C"/>
    <a:srgbClr val="00B1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430" autoAdjust="0"/>
    <p:restoredTop sz="66511" autoAdjust="0"/>
  </p:normalViewPr>
  <p:slideViewPr>
    <p:cSldViewPr snapToGrid="0" snapToObjects="1">
      <p:cViewPr varScale="1">
        <p:scale>
          <a:sx n="72" d="100"/>
          <a:sy n="72" d="100"/>
        </p:scale>
        <p:origin x="-1536" y="-10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33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44"/>
    </p:cViewPr>
  </p:sorterViewPr>
  <p:notesViewPr>
    <p:cSldViewPr snapToGrid="0" snapToObjects="1">
      <p:cViewPr varScale="1">
        <p:scale>
          <a:sx n="70" d="100"/>
          <a:sy n="70" d="100"/>
        </p:scale>
        <p:origin x="-2904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63D636-57FD-C34F-9638-7FDF7E924D20}" type="datetimeFigureOut">
              <a:rPr lang="en-US" smtClean="0"/>
              <a:t>14/02/21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75A6D9-68AA-E046-9950-1BFE144F6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6225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CAA122-7A35-9745-A26A-EE8C50CA7602}" type="datetimeFigureOut">
              <a:rPr lang="en-US" smtClean="0"/>
              <a:t>14/02/21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mi-NZ" smtClean="0"/>
              <a:t>Click to edit Master text styles</a:t>
            </a:r>
          </a:p>
          <a:p>
            <a:pPr lvl="1"/>
            <a:r>
              <a:rPr lang="mi-NZ" smtClean="0"/>
              <a:t>Second level</a:t>
            </a:r>
          </a:p>
          <a:p>
            <a:pPr lvl="2"/>
            <a:r>
              <a:rPr lang="mi-NZ" smtClean="0"/>
              <a:t>Third level</a:t>
            </a:r>
          </a:p>
          <a:p>
            <a:pPr lvl="3"/>
            <a:r>
              <a:rPr lang="mi-NZ" smtClean="0"/>
              <a:t>Fourth level</a:t>
            </a:r>
          </a:p>
          <a:p>
            <a:pPr lvl="4"/>
            <a:r>
              <a:rPr lang="mi-NZ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DFFE2-AB0B-A546-BA03-FA78CA741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4464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175EAA"/>
                </a:solidFill>
                <a:latin typeface="Arial"/>
                <a:cs typeface="Arial"/>
              </a:rPr>
              <a:t>TEACHER NOTES</a:t>
            </a:r>
          </a:p>
          <a:p>
            <a:endParaRPr lang="en-US" dirty="0" smtClean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Film URL: https://</a:t>
            </a:r>
            <a:r>
              <a:rPr lang="en-US" dirty="0" err="1" smtClean="0">
                <a:latin typeface="Arial"/>
                <a:cs typeface="Arial"/>
              </a:rPr>
              <a:t>www.youtube.com</a:t>
            </a:r>
            <a:r>
              <a:rPr lang="en-US" dirty="0" smtClean="0">
                <a:latin typeface="Arial"/>
                <a:cs typeface="Arial"/>
              </a:rPr>
              <a:t>/</a:t>
            </a:r>
            <a:r>
              <a:rPr lang="en-US" dirty="0" err="1" smtClean="0">
                <a:latin typeface="Arial"/>
                <a:cs typeface="Arial"/>
              </a:rPr>
              <a:t>watch?v</a:t>
            </a:r>
            <a:r>
              <a:rPr lang="en-US" dirty="0" smtClean="0">
                <a:latin typeface="Arial"/>
                <a:cs typeface="Arial"/>
              </a:rPr>
              <a:t>=bV6ZIGIAgNw</a:t>
            </a:r>
          </a:p>
          <a:p>
            <a:endParaRPr lang="en-US" dirty="0" smtClean="0">
              <a:latin typeface="Arial"/>
              <a:cs typeface="Arial"/>
            </a:endParaRPr>
          </a:p>
          <a:p>
            <a:r>
              <a:rPr lang="en-US" dirty="0" smtClean="0">
                <a:solidFill>
                  <a:srgbClr val="005DAA"/>
                </a:solidFill>
                <a:latin typeface="Arial"/>
                <a:cs typeface="Arial"/>
              </a:rPr>
              <a:t>MAHI / ACTIVITY</a:t>
            </a:r>
          </a:p>
          <a:p>
            <a:endParaRPr lang="en-US" dirty="0" smtClean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Activity</a:t>
            </a:r>
            <a:r>
              <a:rPr lang="en-US" baseline="0" dirty="0" smtClean="0">
                <a:latin typeface="Arial"/>
                <a:cs typeface="Arial"/>
              </a:rPr>
              <a:t> 4.1 gets learners </a:t>
            </a:r>
            <a:r>
              <a:rPr lang="en-US" dirty="0" smtClean="0">
                <a:latin typeface="Arial"/>
                <a:cs typeface="Arial"/>
              </a:rPr>
              <a:t>to write a script using</a:t>
            </a:r>
            <a:r>
              <a:rPr lang="en-US" baseline="0" dirty="0" smtClean="0">
                <a:latin typeface="Arial"/>
                <a:cs typeface="Arial"/>
              </a:rPr>
              <a:t> images from this short film clip to make a booklet about Marine Stewardship Council’s Principle 2.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185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175EAA"/>
                </a:solidFill>
                <a:latin typeface="Arial"/>
                <a:cs typeface="Arial"/>
              </a:rPr>
              <a:t>TEACHER NOTES</a:t>
            </a:r>
          </a:p>
          <a:p>
            <a:endParaRPr lang="en-US" dirty="0" smtClean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Film URL #1: https://</a:t>
            </a:r>
            <a:r>
              <a:rPr lang="en-US" dirty="0" err="1" smtClean="0">
                <a:latin typeface="Arial"/>
                <a:cs typeface="Arial"/>
              </a:rPr>
              <a:t>www.youtube.com</a:t>
            </a:r>
            <a:r>
              <a:rPr lang="en-US" dirty="0" smtClean="0">
                <a:latin typeface="Arial"/>
                <a:cs typeface="Arial"/>
              </a:rPr>
              <a:t>/</a:t>
            </a:r>
            <a:r>
              <a:rPr lang="en-US" dirty="0" err="1" smtClean="0">
                <a:latin typeface="Arial"/>
                <a:cs typeface="Arial"/>
              </a:rPr>
              <a:t>watch?v</a:t>
            </a:r>
            <a:r>
              <a:rPr lang="en-US" dirty="0" smtClean="0">
                <a:latin typeface="Arial"/>
                <a:cs typeface="Arial"/>
              </a:rPr>
              <a:t>=bV6ZIGIAgNw</a:t>
            </a:r>
          </a:p>
          <a:p>
            <a:endParaRPr lang="en-US" dirty="0" smtClean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Film</a:t>
            </a:r>
            <a:r>
              <a:rPr lang="en-US" baseline="0" dirty="0" smtClean="0">
                <a:latin typeface="Arial"/>
                <a:cs typeface="Arial"/>
              </a:rPr>
              <a:t> URL #2: https://</a:t>
            </a:r>
            <a:r>
              <a:rPr lang="en-US" baseline="0" dirty="0" err="1" smtClean="0">
                <a:latin typeface="Arial"/>
                <a:cs typeface="Arial"/>
              </a:rPr>
              <a:t>www.youtube.com</a:t>
            </a:r>
            <a:r>
              <a:rPr lang="en-US" baseline="0" dirty="0" smtClean="0">
                <a:latin typeface="Arial"/>
                <a:cs typeface="Arial"/>
              </a:rPr>
              <a:t>/</a:t>
            </a:r>
            <a:r>
              <a:rPr lang="en-US" baseline="0" dirty="0" err="1" smtClean="0">
                <a:latin typeface="Arial"/>
                <a:cs typeface="Arial"/>
              </a:rPr>
              <a:t>watch?v</a:t>
            </a:r>
            <a:r>
              <a:rPr lang="en-US" baseline="0" dirty="0" smtClean="0">
                <a:latin typeface="Arial"/>
                <a:cs typeface="Arial"/>
              </a:rPr>
              <a:t>=qU0QfYw-4EU </a:t>
            </a:r>
            <a:endParaRPr lang="en-US" dirty="0" smtClean="0">
              <a:latin typeface="Arial"/>
              <a:cs typeface="Arial"/>
            </a:endParaRP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185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175EAA"/>
                </a:solidFill>
                <a:latin typeface="Arial"/>
                <a:cs typeface="Arial"/>
              </a:rPr>
              <a:t>TEACHER NOTES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>
              <a:solidFill>
                <a:srgbClr val="175EAA"/>
              </a:solidFill>
              <a:latin typeface="Arial"/>
              <a:cs typeface="Arial"/>
            </a:endParaRPr>
          </a:p>
          <a:p>
            <a:pPr>
              <a:spcAft>
                <a:spcPts val="300"/>
              </a:spcAft>
            </a:pPr>
            <a:r>
              <a:rPr lang="en-US" sz="1200" dirty="0" smtClean="0">
                <a:latin typeface="Arial"/>
                <a:cs typeface="Arial"/>
              </a:rPr>
              <a:t>This figure shows the position of all captures reported by fisheries observers. The </a:t>
            </a:r>
            <a:r>
              <a:rPr lang="en-US" sz="1200" dirty="0" err="1" smtClean="0">
                <a:latin typeface="Arial"/>
                <a:cs typeface="Arial"/>
              </a:rPr>
              <a:t>colour</a:t>
            </a:r>
            <a:r>
              <a:rPr lang="en-US" sz="1200" dirty="0" smtClean="0">
                <a:latin typeface="Arial"/>
                <a:cs typeface="Arial"/>
              </a:rPr>
              <a:t> of the symbol indicates the type of animal that was caught, and the shape of the symbol indicates the fishing method.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1C54-CE56-C942-86C7-3C671D5B96FC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959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175EAA"/>
                </a:solidFill>
                <a:latin typeface="Arial"/>
                <a:cs typeface="Arial"/>
              </a:rPr>
              <a:t>TEACHER NOTES</a:t>
            </a:r>
          </a:p>
          <a:p>
            <a:endParaRPr lang="en-US" dirty="0" smtClean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Film URL:</a:t>
            </a:r>
            <a:r>
              <a:rPr lang="en-US" baseline="0" dirty="0" smtClean="0">
                <a:latin typeface="Arial"/>
                <a:cs typeface="Arial"/>
              </a:rPr>
              <a:t> https://</a:t>
            </a:r>
            <a:r>
              <a:rPr lang="en-US" baseline="0" dirty="0" err="1" smtClean="0">
                <a:latin typeface="Arial"/>
                <a:cs typeface="Arial"/>
              </a:rPr>
              <a:t>www.youngoceanexplorers.com</a:t>
            </a:r>
            <a:r>
              <a:rPr lang="en-US" baseline="0" dirty="0" smtClean="0">
                <a:latin typeface="Arial"/>
                <a:cs typeface="Arial"/>
              </a:rPr>
              <a:t>/</a:t>
            </a:r>
            <a:r>
              <a:rPr lang="en-US" baseline="0" dirty="0" err="1" smtClean="0">
                <a:latin typeface="Arial"/>
                <a:cs typeface="Arial"/>
              </a:rPr>
              <a:t>yoe</a:t>
            </a:r>
            <a:r>
              <a:rPr lang="en-US" baseline="0" dirty="0" smtClean="0">
                <a:latin typeface="Arial"/>
                <a:cs typeface="Arial"/>
              </a:rPr>
              <a:t>/video/405949642273#cplayer</a:t>
            </a:r>
            <a:endParaRPr lang="en-US" dirty="0" smtClean="0">
              <a:latin typeface="Arial"/>
              <a:cs typeface="Arial"/>
            </a:endParaRPr>
          </a:p>
          <a:p>
            <a:endParaRPr lang="en-US" dirty="0" smtClean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All data for Aotearoa</a:t>
            </a:r>
            <a:r>
              <a:rPr lang="en-US" baseline="0" dirty="0" smtClean="0">
                <a:latin typeface="Arial"/>
                <a:cs typeface="Arial"/>
              </a:rPr>
              <a:t> New Zealand protected species can be explored at: https://</a:t>
            </a:r>
            <a:r>
              <a:rPr lang="en-US" baseline="0" dirty="0" err="1" smtClean="0">
                <a:latin typeface="Arial"/>
                <a:cs typeface="Arial"/>
              </a:rPr>
              <a:t>psc.dragonfly.co.nz</a:t>
            </a:r>
            <a:r>
              <a:rPr lang="en-US" baseline="0" dirty="0" smtClean="0">
                <a:latin typeface="Arial"/>
                <a:cs typeface="Arial"/>
              </a:rPr>
              <a:t>/2019v1/released/2017-18/</a:t>
            </a:r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185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mi-NZ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mi-NZ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037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911"/>
            <a:ext cx="8229600" cy="758428"/>
          </a:xfrm>
        </p:spPr>
        <p:txBody>
          <a:bodyPr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mi-NZ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mi-NZ" smtClean="0"/>
              <a:t>Click to edit Master text styles</a:t>
            </a:r>
          </a:p>
          <a:p>
            <a:pPr lvl="1"/>
            <a:r>
              <a:rPr lang="mi-NZ" smtClean="0"/>
              <a:t>Second level</a:t>
            </a:r>
          </a:p>
          <a:p>
            <a:pPr lvl="2"/>
            <a:r>
              <a:rPr lang="mi-NZ" smtClean="0"/>
              <a:t>Third level</a:t>
            </a:r>
          </a:p>
          <a:p>
            <a:pPr lvl="3"/>
            <a:r>
              <a:rPr lang="mi-NZ" smtClean="0"/>
              <a:t>Fourth level</a:t>
            </a:r>
          </a:p>
          <a:p>
            <a:pPr lvl="4"/>
            <a:r>
              <a:rPr lang="mi-NZ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952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5403"/>
            <a:ext cx="4038600" cy="32402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mi-NZ" dirty="0" smtClean="0"/>
              <a:t>Click to edit Master text styles</a:t>
            </a:r>
          </a:p>
          <a:p>
            <a:pPr lvl="1"/>
            <a:r>
              <a:rPr lang="mi-NZ" dirty="0" smtClean="0"/>
              <a:t>Second level</a:t>
            </a:r>
          </a:p>
          <a:p>
            <a:pPr lvl="2"/>
            <a:r>
              <a:rPr lang="mi-NZ" dirty="0" smtClean="0"/>
              <a:t>Third level</a:t>
            </a:r>
          </a:p>
          <a:p>
            <a:pPr lvl="3"/>
            <a:r>
              <a:rPr lang="mi-NZ" dirty="0" smtClean="0"/>
              <a:t>Fourth level</a:t>
            </a:r>
          </a:p>
          <a:p>
            <a:pPr lvl="4"/>
            <a:r>
              <a:rPr lang="mi-NZ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5403"/>
            <a:ext cx="4038600" cy="32402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mi-NZ" smtClean="0"/>
              <a:t>Click to edit Master text styles</a:t>
            </a:r>
          </a:p>
          <a:p>
            <a:pPr lvl="1"/>
            <a:r>
              <a:rPr lang="mi-NZ" smtClean="0"/>
              <a:t>Second level</a:t>
            </a:r>
          </a:p>
          <a:p>
            <a:pPr lvl="2"/>
            <a:r>
              <a:rPr lang="mi-NZ" smtClean="0"/>
              <a:t>Third level</a:t>
            </a:r>
          </a:p>
          <a:p>
            <a:pPr lvl="3"/>
            <a:r>
              <a:rPr lang="mi-NZ" smtClean="0"/>
              <a:t>Fourth level</a:t>
            </a:r>
          </a:p>
          <a:p>
            <a:pPr lvl="4"/>
            <a:r>
              <a:rPr lang="mi-NZ" smtClean="0"/>
              <a:t>Fifth level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93911"/>
            <a:ext cx="8229600" cy="758428"/>
          </a:xfrm>
        </p:spPr>
        <p:txBody>
          <a:bodyPr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mi-NZ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19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93911"/>
            <a:ext cx="8229600" cy="758428"/>
          </a:xfrm>
        </p:spPr>
        <p:txBody>
          <a:bodyPr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mi-NZ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595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93911"/>
            <a:ext cx="8229600" cy="758428"/>
          </a:xfrm>
        </p:spPr>
        <p:txBody>
          <a:bodyPr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mi-NZ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439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file://localhost/Users/rika/Dropbox/MSC%20Job/2020/MSC%20templates%20and%20graphics/FISH%20SWIRL/Rika%20final%20banner%20files/Rect%20Banner%20Fish%20Swirl%20SMALL.png" TargetMode="External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1267"/>
            <a:ext cx="8229600" cy="758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mi-N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039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mi-NZ" smtClean="0"/>
              <a:t>Click to edit Master text styles</a:t>
            </a:r>
          </a:p>
          <a:p>
            <a:pPr lvl="1"/>
            <a:r>
              <a:rPr lang="mi-NZ" smtClean="0"/>
              <a:t>Second level</a:t>
            </a:r>
          </a:p>
          <a:p>
            <a:pPr lvl="2"/>
            <a:r>
              <a:rPr lang="mi-NZ" smtClean="0"/>
              <a:t>Third level</a:t>
            </a:r>
          </a:p>
          <a:p>
            <a:pPr lvl="3"/>
            <a:r>
              <a:rPr lang="mi-NZ" smtClean="0"/>
              <a:t>Fourth level</a:t>
            </a:r>
          </a:p>
          <a:p>
            <a:pPr lvl="4"/>
            <a:r>
              <a:rPr lang="mi-NZ" smtClean="0"/>
              <a:t>Fifth level</a:t>
            </a:r>
            <a:endParaRPr lang="en-US"/>
          </a:p>
        </p:txBody>
      </p:sp>
      <p:pic>
        <p:nvPicPr>
          <p:cNvPr id="7" name="Rect Banner Fish Swirl SMALL.png" descr="/Users/rika/Dropbox/MSC Job/2020/MSC templates and graphics/FISH SWIRL/Rika final banner files/Rect Banner Fish Swirl SMALL.png"/>
          <p:cNvPicPr>
            <a:picLocks noChangeAspect="1"/>
          </p:cNvPicPr>
          <p:nvPr userDrawn="1"/>
        </p:nvPicPr>
        <p:blipFill rotWithShape="1">
          <a:blip r:embed="rId7" r:link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015"/>
          <a:stretch/>
        </p:blipFill>
        <p:spPr>
          <a:xfrm>
            <a:off x="1734" y="-94079"/>
            <a:ext cx="9142275" cy="1058486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531682" y="4665975"/>
            <a:ext cx="482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0545C6F-B84F-9E45-99FB-1A159270FA95}" type="slidenum">
              <a:rPr lang="en-US" smtClean="0">
                <a:solidFill>
                  <a:srgbClr val="005DAA"/>
                </a:solidFill>
              </a:rPr>
              <a:pPr/>
              <a:t>‹#›</a:t>
            </a:fld>
            <a:endParaRPr lang="en-US" dirty="0">
              <a:solidFill>
                <a:srgbClr val="005DAA"/>
              </a:solidFill>
            </a:endParaRPr>
          </a:p>
        </p:txBody>
      </p:sp>
      <p:pic>
        <p:nvPicPr>
          <p:cNvPr id="11" name="Picture 10"/>
          <p:cNvPicPr/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67232"/>
            <a:ext cx="8255350" cy="77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762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100" kern="1200">
          <a:solidFill>
            <a:schemeClr val="tx1"/>
          </a:solidFill>
          <a:latin typeface="Arial Narrow"/>
          <a:ea typeface="+mj-ea"/>
          <a:cs typeface="Arial Narrow"/>
        </a:defRPr>
      </a:lvl1pPr>
    </p:titleStyle>
    <p:bodyStyle>
      <a:lvl1pPr marL="342900" indent="-34290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hyperlink" Target="https://www.youngoceanexplorers.com/yoe/video/405949642273%23cplayer" TargetMode="External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0606" y="852340"/>
            <a:ext cx="9688035" cy="375696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378" y="93911"/>
            <a:ext cx="8695155" cy="758428"/>
          </a:xfrm>
        </p:spPr>
        <p:txBody>
          <a:bodyPr>
            <a:normAutofit fontScale="90000"/>
          </a:bodyPr>
          <a:lstStyle/>
          <a:p>
            <a:r>
              <a:rPr lang="en-AU" noProof="0" dirty="0" smtClean="0"/>
              <a:t>4.3. </a:t>
            </a:r>
            <a:r>
              <a:rPr lang="en-AU" dirty="0" smtClean="0"/>
              <a:t>TĀIKO (BLACK PETREL) BYCATCH</a:t>
            </a:r>
            <a:br>
              <a:rPr lang="en-AU" dirty="0" smtClean="0"/>
            </a:br>
            <a:r>
              <a:rPr lang="en-AU" sz="2200" dirty="0" smtClean="0"/>
              <a:t>Focus Question: How are Tāiko (Black Petrel) impacted by fishing?</a:t>
            </a:r>
            <a:endParaRPr lang="en-AU" sz="22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379" y="1087383"/>
            <a:ext cx="4411629" cy="33477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000" b="1" dirty="0">
                <a:solidFill>
                  <a:srgbClr val="00B194"/>
                </a:solidFill>
                <a:latin typeface="Arial Narrow"/>
                <a:cs typeface="Arial Narrow"/>
              </a:rPr>
              <a:t>KŌRERORERO / DISCUSSION</a:t>
            </a:r>
            <a:endParaRPr lang="en-AU" sz="2000" b="1" dirty="0">
              <a:solidFill>
                <a:srgbClr val="175EAA"/>
              </a:solidFill>
              <a:latin typeface="Arial Narrow"/>
              <a:cs typeface="Arial Narrow"/>
            </a:endParaRPr>
          </a:p>
          <a:p>
            <a:pPr marL="0" indent="0">
              <a:buNone/>
            </a:pPr>
            <a:r>
              <a:rPr lang="en-AU" sz="1800" dirty="0" err="1" smtClean="0"/>
              <a:t>Tāiko</a:t>
            </a:r>
            <a:r>
              <a:rPr lang="en-AU" sz="1800" dirty="0" smtClean="0"/>
              <a:t> or Black Petrel are:</a:t>
            </a:r>
          </a:p>
          <a:p>
            <a:r>
              <a:rPr lang="en-AU" sz="1800" dirty="0" smtClean="0"/>
              <a:t>A nationally vulnerable seabird</a:t>
            </a:r>
          </a:p>
          <a:p>
            <a:r>
              <a:rPr lang="en-AU" sz="1800" dirty="0"/>
              <a:t>E</a:t>
            </a:r>
            <a:r>
              <a:rPr lang="en-AU" sz="1800" noProof="0" dirty="0" err="1" smtClean="0"/>
              <a:t>ndemic</a:t>
            </a:r>
            <a:r>
              <a:rPr lang="en-AU" sz="1800" noProof="0" dirty="0" smtClean="0"/>
              <a:t> [unique] to Aotearoa NZ</a:t>
            </a:r>
          </a:p>
          <a:p>
            <a:r>
              <a:rPr lang="en-AU" sz="1800" dirty="0"/>
              <a:t>Sometimes caught as bycatch by </a:t>
            </a:r>
            <a:r>
              <a:rPr lang="en-AU" sz="1800" dirty="0" err="1"/>
              <a:t>longliners</a:t>
            </a:r>
            <a:r>
              <a:rPr lang="en-AU" sz="1800" dirty="0"/>
              <a:t> and trawlers</a:t>
            </a:r>
          </a:p>
          <a:p>
            <a:endParaRPr lang="en-AU" sz="1800" noProof="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02930" y="1288836"/>
            <a:ext cx="4008103" cy="3320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2000"/>
              </a:lnSpc>
              <a:buFont typeface="Arial"/>
              <a:buNone/>
            </a:pPr>
            <a:endParaRPr lang="en-US" sz="2300" dirty="0" smtClean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6719278" y="2823761"/>
            <a:ext cx="4116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1400" dirty="0"/>
              <a:t>Photo: Charlie </a:t>
            </a:r>
            <a:r>
              <a:rPr lang="en-IN" sz="1400" dirty="0" smtClean="0"/>
              <a:t>Westerinen</a:t>
            </a:r>
            <a:endParaRPr lang="en-IN" sz="1400" dirty="0"/>
          </a:p>
          <a:p>
            <a:pPr algn="r"/>
            <a:r>
              <a:rPr lang="en-IN" sz="1400" dirty="0" smtClean="0"/>
              <a:t>Trust  &amp; Map: Wildlife Management International </a:t>
            </a:r>
            <a:endParaRPr lang="en-US" sz="1400" dirty="0"/>
          </a:p>
        </p:txBody>
      </p:sp>
      <p:pic>
        <p:nvPicPr>
          <p:cNvPr id="12" name="Picture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1610" y="2164279"/>
            <a:ext cx="3279423" cy="1880058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4502930" y="1027242"/>
            <a:ext cx="4078552" cy="3347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800" dirty="0" smtClean="0"/>
              <a:t>Long distance flyers </a:t>
            </a:r>
            <a:r>
              <a:rPr lang="mr-IN" sz="1800" dirty="0" smtClean="0"/>
              <a:t>–</a:t>
            </a:r>
            <a:r>
              <a:rPr lang="en-AU" sz="1800" dirty="0" smtClean="0"/>
              <a:t> the lines on this map shows where they fly to in Winter (South America!)</a:t>
            </a:r>
          </a:p>
          <a:p>
            <a:endParaRPr lang="en-AU" sz="600" dirty="0"/>
          </a:p>
        </p:txBody>
      </p:sp>
      <p:pic>
        <p:nvPicPr>
          <p:cNvPr id="15" name="Picture 14" descr="Black_Petrel_SOARA Charlie Westerinen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16290">
            <a:off x="3255288" y="3020193"/>
            <a:ext cx="1721541" cy="132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724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1437" y="852339"/>
            <a:ext cx="9452438" cy="39618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93911"/>
            <a:ext cx="8914534" cy="758428"/>
          </a:xfrm>
        </p:spPr>
        <p:txBody>
          <a:bodyPr>
            <a:normAutofit/>
          </a:bodyPr>
          <a:lstStyle/>
          <a:p>
            <a:r>
              <a:rPr lang="en-AU" dirty="0" smtClean="0"/>
              <a:t>TĀIKO </a:t>
            </a:r>
            <a:r>
              <a:rPr lang="en-AU" dirty="0"/>
              <a:t>(BLACK PETREL) </a:t>
            </a:r>
            <a:r>
              <a:rPr lang="en-AU" dirty="0" smtClean="0"/>
              <a:t>BYCATCH</a:t>
            </a:r>
            <a:endParaRPr lang="en-AU" sz="20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" y="3320653"/>
            <a:ext cx="3881879" cy="13159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2000" b="1" noProof="0" dirty="0" smtClean="0">
                <a:solidFill>
                  <a:srgbClr val="002E6C"/>
                </a:solidFill>
                <a:latin typeface="Arial Narrow"/>
                <a:cs typeface="Arial Narrow"/>
              </a:rPr>
              <a:t>MĀTAKI TĒNEI / WATCH THIS</a:t>
            </a:r>
          </a:p>
          <a:p>
            <a:pPr marL="0" indent="0" algn="ctr">
              <a:buNone/>
            </a:pPr>
            <a:r>
              <a:rPr lang="en-AU" sz="1800" noProof="0" dirty="0" smtClean="0"/>
              <a:t>Short video [4:05] on </a:t>
            </a:r>
            <a:r>
              <a:rPr lang="en-AU" sz="1800" noProof="0" dirty="0" err="1" smtClean="0"/>
              <a:t>Tāiko</a:t>
            </a:r>
            <a:r>
              <a:rPr lang="en-AU" sz="1800" noProof="0" dirty="0" smtClean="0"/>
              <a:t> </a:t>
            </a:r>
          </a:p>
          <a:p>
            <a:pPr marL="0" indent="0" algn="ctr">
              <a:buNone/>
            </a:pPr>
            <a:r>
              <a:rPr lang="en-AU" sz="1800" dirty="0" smtClean="0"/>
              <a:t>or Black Petrel</a:t>
            </a:r>
            <a:endParaRPr lang="en-AU" sz="1800" noProof="0" dirty="0" smtClean="0"/>
          </a:p>
          <a:p>
            <a:pPr marL="0" indent="0">
              <a:buNone/>
            </a:pPr>
            <a:endParaRPr lang="en-AU" sz="600" noProof="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02930" y="2854310"/>
            <a:ext cx="4008103" cy="17918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sz="2000" b="1" dirty="0">
                <a:solidFill>
                  <a:srgbClr val="002E6C"/>
                </a:solidFill>
                <a:latin typeface="Arial Narrow"/>
                <a:cs typeface="Arial Narrow"/>
              </a:rPr>
              <a:t>MĀTAKI TĒNEI / WATCH THIS</a:t>
            </a:r>
          </a:p>
          <a:p>
            <a:pPr marL="0" indent="0" algn="ctr">
              <a:buNone/>
            </a:pPr>
            <a:r>
              <a:rPr lang="en-AU" sz="1800" dirty="0"/>
              <a:t>Short video [4:</a:t>
            </a:r>
            <a:r>
              <a:rPr lang="en-AU" sz="1800" dirty="0" smtClean="0"/>
              <a:t>07] from Moana New Zealand about Commercial fishers work in helping look after </a:t>
            </a:r>
            <a:r>
              <a:rPr lang="en-AU" sz="1800" dirty="0" err="1" smtClean="0"/>
              <a:t>Tāiko</a:t>
            </a:r>
            <a:r>
              <a:rPr lang="en-AU" sz="1800" dirty="0" smtClean="0"/>
              <a:t> or Black </a:t>
            </a:r>
            <a:r>
              <a:rPr lang="en-AU" sz="1800" dirty="0"/>
              <a:t>Petrel</a:t>
            </a:r>
          </a:p>
          <a:p>
            <a:pPr marL="0" indent="0" algn="ctr">
              <a:lnSpc>
                <a:spcPct val="132000"/>
              </a:lnSpc>
              <a:buFont typeface="Arial"/>
              <a:buNone/>
            </a:pPr>
            <a:endParaRPr lang="en-US" sz="2300" dirty="0" smtClean="0"/>
          </a:p>
        </p:txBody>
      </p:sp>
      <p:pic>
        <p:nvPicPr>
          <p:cNvPr id="6" name="Picture 5" descr="Screenshot 2020-06-21 13.31.4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185" y="1326743"/>
            <a:ext cx="3562453" cy="1993910"/>
          </a:xfrm>
          <a:prstGeom prst="rect">
            <a:avLst/>
          </a:prstGeom>
        </p:spPr>
      </p:pic>
      <p:pic>
        <p:nvPicPr>
          <p:cNvPr id="9" name="Picture 8" descr="Screenshot 2020-06-21 13.35.17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5847" y="1250931"/>
            <a:ext cx="2808074" cy="158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69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49433" y="967604"/>
            <a:ext cx="9727900" cy="371997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35644" y="-91665"/>
            <a:ext cx="8767055" cy="110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Local Brewery Five"/>
                <a:ea typeface="+mj-ea"/>
                <a:cs typeface="Local Brewery Five"/>
              </a:defRPr>
            </a:lvl1pPr>
          </a:lstStyle>
          <a:p>
            <a:r>
              <a:rPr lang="en-AU" sz="3200" dirty="0" smtClean="0">
                <a:latin typeface="Arial Narrow"/>
                <a:cs typeface="Arial Narrow"/>
              </a:rPr>
              <a:t>TĀIKO (BLACK PETREL) BYCATCH</a:t>
            </a:r>
            <a:endParaRPr lang="en-US" sz="3200" dirty="0" smtClean="0">
              <a:latin typeface="Arial Narrow"/>
              <a:cs typeface="Arial Narrow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208520" y="1103226"/>
            <a:ext cx="5194000" cy="33646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1800" b="1" dirty="0" smtClean="0">
                <a:solidFill>
                  <a:srgbClr val="00B194"/>
                </a:solidFill>
                <a:latin typeface="Arial Narrow"/>
                <a:cs typeface="Arial Narrow"/>
              </a:rPr>
              <a:t>KŌRERORERO </a:t>
            </a:r>
            <a:r>
              <a:rPr lang="en-AU" sz="1800" b="1" dirty="0">
                <a:solidFill>
                  <a:srgbClr val="00B194"/>
                </a:solidFill>
                <a:latin typeface="Arial Narrow"/>
                <a:cs typeface="Arial Narrow"/>
              </a:rPr>
              <a:t>/ DISCUSSION</a:t>
            </a:r>
            <a:endParaRPr lang="en-AU" sz="1800" b="1" dirty="0">
              <a:solidFill>
                <a:srgbClr val="175EAA"/>
              </a:solidFill>
              <a:latin typeface="Arial Narrow"/>
              <a:cs typeface="Arial Narrow"/>
            </a:endParaRPr>
          </a:p>
          <a:p>
            <a:pPr marL="0" indent="0">
              <a:buNone/>
            </a:pPr>
            <a:r>
              <a:rPr lang="en-AU" sz="1800" dirty="0"/>
              <a:t>In Aotearoa New Zealand government observers on commercial fishing vessels record any protected species bycatch incidents that occur</a:t>
            </a:r>
            <a:endParaRPr lang="en-AU" sz="500" dirty="0"/>
          </a:p>
          <a:p>
            <a:pPr>
              <a:spcAft>
                <a:spcPts val="300"/>
              </a:spcAft>
            </a:pPr>
            <a:r>
              <a:rPr lang="en-US" sz="1800" dirty="0" smtClean="0"/>
              <a:t>This map shows all </a:t>
            </a:r>
            <a:r>
              <a:rPr lang="en-US" sz="1800" dirty="0"/>
              <a:t>observed </a:t>
            </a:r>
            <a:r>
              <a:rPr lang="en-US" sz="1800" dirty="0" smtClean="0"/>
              <a:t>captures</a:t>
            </a:r>
            <a:r>
              <a:rPr lang="en-US" sz="1800" dirty="0"/>
              <a:t> </a:t>
            </a:r>
            <a:r>
              <a:rPr lang="en-US" sz="1800" dirty="0" smtClean="0"/>
              <a:t>for the fishing year 2017</a:t>
            </a:r>
            <a:r>
              <a:rPr lang="en-US" sz="1800" dirty="0"/>
              <a:t>–</a:t>
            </a:r>
            <a:r>
              <a:rPr lang="en-US" sz="1800" dirty="0" smtClean="0"/>
              <a:t>18</a:t>
            </a:r>
          </a:p>
          <a:p>
            <a:pPr>
              <a:spcAft>
                <a:spcPts val="300"/>
              </a:spcAft>
            </a:pPr>
            <a:r>
              <a:rPr lang="en-US" sz="1800" dirty="0" smtClean="0"/>
              <a:t>The </a:t>
            </a:r>
            <a:r>
              <a:rPr lang="en-US" sz="1800" dirty="0" err="1"/>
              <a:t>colour</a:t>
            </a:r>
            <a:r>
              <a:rPr lang="en-US" sz="1800" dirty="0"/>
              <a:t> of </a:t>
            </a:r>
            <a:r>
              <a:rPr lang="en-US" sz="1800" dirty="0" smtClean="0"/>
              <a:t>symbols shows the </a:t>
            </a:r>
            <a:r>
              <a:rPr lang="en-US" sz="1800" dirty="0"/>
              <a:t>type of animal </a:t>
            </a:r>
            <a:r>
              <a:rPr lang="en-US" sz="1800" dirty="0" smtClean="0"/>
              <a:t>caught</a:t>
            </a:r>
          </a:p>
          <a:p>
            <a:pPr>
              <a:spcAft>
                <a:spcPts val="300"/>
              </a:spcAft>
            </a:pPr>
            <a:r>
              <a:rPr lang="en-US" sz="1800" dirty="0" smtClean="0"/>
              <a:t>The </a:t>
            </a:r>
            <a:r>
              <a:rPr lang="en-US" sz="1800" dirty="0"/>
              <a:t>shape of the symbol </a:t>
            </a:r>
            <a:r>
              <a:rPr lang="en-US" sz="1800" dirty="0" smtClean="0"/>
              <a:t>shows fishing method</a:t>
            </a:r>
            <a:endParaRPr lang="en-US" sz="1800" dirty="0"/>
          </a:p>
          <a:p>
            <a:pPr>
              <a:spcAft>
                <a:spcPts val="300"/>
              </a:spcAft>
            </a:pPr>
            <a:endParaRPr lang="en-US" sz="1800" dirty="0" smtClean="0"/>
          </a:p>
        </p:txBody>
      </p:sp>
      <p:pic>
        <p:nvPicPr>
          <p:cNvPr id="2" name="Picture 1" descr="Screenshot 2020-06-21 19.46.37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46029" y="-34805"/>
            <a:ext cx="3297971" cy="43197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594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3290" y="701277"/>
            <a:ext cx="9625567" cy="416976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3911"/>
            <a:ext cx="9041534" cy="758428"/>
          </a:xfrm>
        </p:spPr>
        <p:txBody>
          <a:bodyPr>
            <a:normAutofit/>
          </a:bodyPr>
          <a:lstStyle/>
          <a:p>
            <a:r>
              <a:rPr lang="en-AU" dirty="0" smtClean="0"/>
              <a:t>TĀIKO </a:t>
            </a:r>
            <a:r>
              <a:rPr lang="en-AU" dirty="0"/>
              <a:t>(BLACK PETREL) </a:t>
            </a:r>
            <a:r>
              <a:rPr lang="en-AU" dirty="0" smtClean="0"/>
              <a:t>BYCATCH</a:t>
            </a:r>
            <a:endParaRPr lang="en-AU" sz="20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366" y="3120055"/>
            <a:ext cx="4682182" cy="15923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2000" b="1" noProof="0" dirty="0" smtClean="0">
                <a:solidFill>
                  <a:srgbClr val="002E6C"/>
                </a:solidFill>
                <a:latin typeface="Arial Narrow"/>
                <a:cs typeface="Arial Narrow"/>
              </a:rPr>
              <a:t>MĀTAKI TĒNEI / WATCH THIS</a:t>
            </a:r>
          </a:p>
          <a:p>
            <a:pPr marL="0" indent="0" algn="ctr">
              <a:buNone/>
            </a:pPr>
            <a:r>
              <a:rPr lang="en-AU" sz="1800" noProof="0" dirty="0" smtClean="0"/>
              <a:t>And if you have time watch this awesome </a:t>
            </a:r>
            <a:r>
              <a:rPr lang="en-AU" sz="1800" dirty="0" smtClean="0"/>
              <a:t>film [4</a:t>
            </a:r>
            <a:r>
              <a:rPr lang="en-AU" sz="1800" dirty="0"/>
              <a:t>:05</a:t>
            </a:r>
            <a:r>
              <a:rPr lang="en-AU" sz="1800" dirty="0" smtClean="0"/>
              <a:t>]</a:t>
            </a:r>
            <a:r>
              <a:rPr lang="en-AU" sz="600" dirty="0" smtClean="0"/>
              <a:t> </a:t>
            </a:r>
            <a:r>
              <a:rPr lang="en-AU" sz="1800" noProof="0" dirty="0" smtClean="0"/>
              <a:t>where Riley and her dad come across </a:t>
            </a:r>
            <a:r>
              <a:rPr lang="en-AU" sz="1800" noProof="0" dirty="0" smtClean="0">
                <a:hlinkClick r:id="rId4"/>
              </a:rPr>
              <a:t>Black Petrel and False Killer Whales </a:t>
            </a:r>
            <a:endParaRPr lang="en-AU" sz="600" noProof="0" dirty="0"/>
          </a:p>
        </p:txBody>
      </p:sp>
      <p:pic>
        <p:nvPicPr>
          <p:cNvPr id="4" name="Picture 3" descr="Screenshot 2020-06-22 13.29.41.png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8446" y="1063875"/>
            <a:ext cx="3750127" cy="205618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84344" y="1234539"/>
            <a:ext cx="3696460" cy="35796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2000"/>
              </a:lnSpc>
              <a:buFont typeface="Arial"/>
              <a:buNone/>
            </a:pPr>
            <a:r>
              <a:rPr lang="en-US" sz="2600" b="1" dirty="0" smtClean="0">
                <a:solidFill>
                  <a:srgbClr val="005DAA"/>
                </a:solidFill>
                <a:latin typeface="Arial Narrow"/>
                <a:cs typeface="Arial Narrow"/>
              </a:rPr>
              <a:t>MAHI / ACTIVITY</a:t>
            </a:r>
          </a:p>
          <a:p>
            <a:pPr marL="0" indent="0" algn="ctr">
              <a:lnSpc>
                <a:spcPct val="132000"/>
              </a:lnSpc>
              <a:buNone/>
            </a:pPr>
            <a:r>
              <a:rPr lang="en-US" sz="2100" dirty="0" smtClean="0"/>
              <a:t>Check out the how many observed captures of the </a:t>
            </a:r>
            <a:r>
              <a:rPr lang="en-US" sz="2100" dirty="0" err="1" smtClean="0"/>
              <a:t>Tāiko</a:t>
            </a:r>
            <a:r>
              <a:rPr lang="en-US" sz="2100" dirty="0" smtClean="0"/>
              <a:t> or Black Petrel there have been in recent years by completing </a:t>
            </a:r>
            <a:r>
              <a:rPr lang="en-US" sz="2100" dirty="0" smtClean="0">
                <a:solidFill>
                  <a:srgbClr val="005DAA"/>
                </a:solidFill>
              </a:rPr>
              <a:t>Activity </a:t>
            </a:r>
            <a:r>
              <a:rPr lang="en-US" sz="2100" dirty="0">
                <a:solidFill>
                  <a:srgbClr val="005DAA"/>
                </a:solidFill>
              </a:rPr>
              <a:t>4.1 ‘Bycatch </a:t>
            </a:r>
            <a:r>
              <a:rPr lang="en-US" sz="2100" dirty="0" smtClean="0">
                <a:solidFill>
                  <a:srgbClr val="005DAA"/>
                </a:solidFill>
              </a:rPr>
              <a:t>Data’</a:t>
            </a:r>
            <a:endParaRPr lang="en-US" sz="2100" dirty="0"/>
          </a:p>
          <a:p>
            <a:pPr marL="457200" indent="-457200" algn="ctr">
              <a:lnSpc>
                <a:spcPct val="132000"/>
              </a:lnSpc>
              <a:buAutoNum type="arabicPeriod"/>
            </a:pPr>
            <a:endParaRPr lang="en-US" sz="2100" dirty="0"/>
          </a:p>
          <a:p>
            <a:pPr marL="0" indent="0" algn="ctr">
              <a:lnSpc>
                <a:spcPct val="132000"/>
              </a:lnSpc>
              <a:buFont typeface="Arial"/>
              <a:buNone/>
            </a:pPr>
            <a:endParaRPr lang="en-US" sz="2100" dirty="0" smtClean="0"/>
          </a:p>
        </p:txBody>
      </p:sp>
    </p:spTree>
    <p:extLst>
      <p:ext uri="{BB962C8B-B14F-4D97-AF65-F5344CB8AC3E}">
        <p14:creationId xmlns:p14="http://schemas.microsoft.com/office/powerpoint/2010/main" val="2153132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110285</TotalTime>
  <Words>415</Words>
  <Application>Microsoft Macintosh PowerPoint</Application>
  <PresentationFormat>On-screen Show (16:9)</PresentationFormat>
  <Paragraphs>50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4.3. TĀIKO (BLACK PETREL) BYCATCH Focus Question: How are Tāiko (Black Petrel) impacted by fishing?</vt:lpstr>
      <vt:lpstr>TĀIKO (BLACK PETREL) BYCATCH</vt:lpstr>
      <vt:lpstr>PowerPoint Presentation</vt:lpstr>
      <vt:lpstr>TĀIKO (BLACK PETREL) BYCATCH</vt:lpstr>
    </vt:vector>
  </TitlesOfParts>
  <Company>Indigo Pacific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Rika Milne</dc:creator>
  <cp:lastModifiedBy>Rika Milne</cp:lastModifiedBy>
  <cp:revision>311</cp:revision>
  <dcterms:created xsi:type="dcterms:W3CDTF">2020-04-01T02:04:56Z</dcterms:created>
  <dcterms:modified xsi:type="dcterms:W3CDTF">2021-02-14T07:09:27Z</dcterms:modified>
</cp:coreProperties>
</file>