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09" r:id="rId5"/>
    <p:sldMasterId id="2147484085" r:id="rId6"/>
  </p:sldMasterIdLst>
  <p:notesMasterIdLst>
    <p:notesMasterId r:id="rId51"/>
  </p:notesMasterIdLst>
  <p:handoutMasterIdLst>
    <p:handoutMasterId r:id="rId52"/>
  </p:handoutMasterIdLst>
  <p:sldIdLst>
    <p:sldId id="725" r:id="rId7"/>
    <p:sldId id="768" r:id="rId8"/>
    <p:sldId id="774" r:id="rId9"/>
    <p:sldId id="763" r:id="rId10"/>
    <p:sldId id="764" r:id="rId11"/>
    <p:sldId id="784" r:id="rId12"/>
    <p:sldId id="769" r:id="rId13"/>
    <p:sldId id="776" r:id="rId14"/>
    <p:sldId id="777" r:id="rId15"/>
    <p:sldId id="787" r:id="rId16"/>
    <p:sldId id="770" r:id="rId17"/>
    <p:sldId id="748" r:id="rId18"/>
    <p:sldId id="749" r:id="rId19"/>
    <p:sldId id="751" r:id="rId20"/>
    <p:sldId id="810" r:id="rId21"/>
    <p:sldId id="796" r:id="rId22"/>
    <p:sldId id="802" r:id="rId23"/>
    <p:sldId id="756" r:id="rId24"/>
    <p:sldId id="798" r:id="rId25"/>
    <p:sldId id="757" r:id="rId26"/>
    <p:sldId id="803" r:id="rId27"/>
    <p:sldId id="811" r:id="rId28"/>
    <p:sldId id="778" r:id="rId29"/>
    <p:sldId id="779" r:id="rId30"/>
    <p:sldId id="812" r:id="rId31"/>
    <p:sldId id="800" r:id="rId32"/>
    <p:sldId id="792" r:id="rId33"/>
    <p:sldId id="771" r:id="rId34"/>
    <p:sldId id="739" r:id="rId35"/>
    <p:sldId id="805" r:id="rId36"/>
    <p:sldId id="806" r:id="rId37"/>
    <p:sldId id="742" r:id="rId38"/>
    <p:sldId id="807" r:id="rId39"/>
    <p:sldId id="809" r:id="rId40"/>
    <p:sldId id="801" r:id="rId41"/>
    <p:sldId id="772" r:id="rId42"/>
    <p:sldId id="747" r:id="rId43"/>
    <p:sldId id="746" r:id="rId44"/>
    <p:sldId id="773" r:id="rId45"/>
    <p:sldId id="795" r:id="rId46"/>
    <p:sldId id="788" r:id="rId47"/>
    <p:sldId id="790" r:id="rId48"/>
    <p:sldId id="789" r:id="rId49"/>
    <p:sldId id="738" r:id="rId50"/>
  </p:sldIdLst>
  <p:sldSz cx="12192000" cy="6858000"/>
  <p:notesSz cx="6858000" cy="19621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mefa Attigah" initials="EA" lastIdx="42" clrIdx="6">
    <p:extLst>
      <p:ext uri="{19B8F6BF-5375-455C-9EA6-DF929625EA0E}">
        <p15:presenceInfo xmlns:p15="http://schemas.microsoft.com/office/powerpoint/2012/main" userId="S::emefa.attigah@msc.org::d5c36616-cefb-437d-a2c6-4f50f24e6ab5" providerId="AD"/>
      </p:ext>
    </p:extLst>
  </p:cmAuthor>
  <p:cmAuthor id="1" name="BerlinIntern" initials="B" lastIdx="1" clrIdx="0"/>
  <p:cmAuthor id="8" name="Christine Frey" initials="CF" lastIdx="6" clrIdx="7">
    <p:extLst>
      <p:ext uri="{19B8F6BF-5375-455C-9EA6-DF929625EA0E}">
        <p15:presenceInfo xmlns:p15="http://schemas.microsoft.com/office/powerpoint/2012/main" userId="S::christine.frey@msc.org::1828ae4b-1123-4b22-a8a2-9d1322682e9e" providerId="AD"/>
      </p:ext>
    </p:extLst>
  </p:cmAuthor>
  <p:cmAuthor id="2" name="Julia Seewald" initials="JS" lastIdx="3" clrIdx="1">
    <p:extLst>
      <p:ext uri="{19B8F6BF-5375-455C-9EA6-DF929625EA0E}">
        <p15:presenceInfo xmlns:p15="http://schemas.microsoft.com/office/powerpoint/2012/main" userId="S-1-5-21-3550706709-1938768536-2488915075-4726" providerId="AD"/>
      </p:ext>
    </p:extLst>
  </p:cmAuthor>
  <p:cmAuthor id="9" name="Julia Heller" initials="JH" lastIdx="11" clrIdx="8">
    <p:extLst>
      <p:ext uri="{19B8F6BF-5375-455C-9EA6-DF929625EA0E}">
        <p15:presenceInfo xmlns:p15="http://schemas.microsoft.com/office/powerpoint/2012/main" userId="S::julia.heller@msc.org::920531be-c001-4c60-b818-6b0e4bca7960" providerId="AD"/>
      </p:ext>
    </p:extLst>
  </p:cmAuthor>
  <p:cmAuthor id="3" name="Anke Klaever" initials="AK" lastIdx="14" clrIdx="2">
    <p:extLst>
      <p:ext uri="{19B8F6BF-5375-455C-9EA6-DF929625EA0E}">
        <p15:presenceInfo xmlns:p15="http://schemas.microsoft.com/office/powerpoint/2012/main" userId="Anke Klaever" providerId="None"/>
      </p:ext>
    </p:extLst>
  </p:cmAuthor>
  <p:cmAuthor id="10" name="Gerlinde Geltinger" initials="GG" lastIdx="11" clrIdx="9">
    <p:extLst>
      <p:ext uri="{19B8F6BF-5375-455C-9EA6-DF929625EA0E}">
        <p15:presenceInfo xmlns:p15="http://schemas.microsoft.com/office/powerpoint/2012/main" userId="S::gerlinde.geltinger@msc.org::619edd33-28ae-48eb-bb1c-b40c74b704b9" providerId="AD"/>
      </p:ext>
    </p:extLst>
  </p:cmAuthor>
  <p:cmAuthor id="4" name="Victoria Morenga" initials="VM" lastIdx="1" clrIdx="3">
    <p:extLst>
      <p:ext uri="{19B8F6BF-5375-455C-9EA6-DF929625EA0E}">
        <p15:presenceInfo xmlns:p15="http://schemas.microsoft.com/office/powerpoint/2012/main" userId="S::Victoria.Morenga@msc.org::340760d1-06a6-4b21-a66a-f88ad9d62458" providerId="AD"/>
      </p:ext>
    </p:extLst>
  </p:cmAuthor>
  <p:cmAuthor id="11" name="Stefanie Kirse" initials="SK" lastIdx="52" clrIdx="10">
    <p:extLst>
      <p:ext uri="{19B8F6BF-5375-455C-9EA6-DF929625EA0E}">
        <p15:presenceInfo xmlns:p15="http://schemas.microsoft.com/office/powerpoint/2012/main" userId="S::stefanie.kirse@msc.org::57051e29-0fe6-4eea-90ba-aab3fa8f3171" providerId="AD"/>
      </p:ext>
    </p:extLst>
  </p:cmAuthor>
  <p:cmAuthor id="5" name="Nele Burgund" initials="NB" lastIdx="71" clrIdx="4">
    <p:extLst>
      <p:ext uri="{19B8F6BF-5375-455C-9EA6-DF929625EA0E}">
        <p15:presenceInfo xmlns:p15="http://schemas.microsoft.com/office/powerpoint/2012/main" userId="S::Nele.Burgund@msc.org::eda5d45d-8e46-464a-81db-13354c13d74a" providerId="AD"/>
      </p:ext>
    </p:extLst>
  </p:cmAuthor>
  <p:cmAuthor id="12" name="Stefanie Siebels" initials="SS" lastIdx="27" clrIdx="11">
    <p:extLst>
      <p:ext uri="{19B8F6BF-5375-455C-9EA6-DF929625EA0E}">
        <p15:presenceInfo xmlns:p15="http://schemas.microsoft.com/office/powerpoint/2012/main" userId="S::stefanie.siebels@msc.org::cd302603-82fb-44e6-92ff-2f48a3ae8587" providerId="AD"/>
      </p:ext>
    </p:extLst>
  </p:cmAuthor>
  <p:cmAuthor id="6" name="Goetz Ahrens" initials="GA" lastIdx="191" clrIdx="5">
    <p:extLst>
      <p:ext uri="{19B8F6BF-5375-455C-9EA6-DF929625EA0E}">
        <p15:presenceInfo xmlns:p15="http://schemas.microsoft.com/office/powerpoint/2012/main" userId="S::Goetz.ahrens@msc.org::d78e7e0e-312e-489e-a633-33614f2f2a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05EAA"/>
    <a:srgbClr val="EAEAEA"/>
    <a:srgbClr val="ADCA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8501FA-4883-49AF-BAB6-210193016866}" v="4" dt="2020-07-20T08:09:14.7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90" y="41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Master" Target="slideMasters/slideMaster1.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68BE447-16D6-754B-B609-73E840BDA8D2}" type="datetime1">
              <a:rPr lang="en-GB" smtClean="0"/>
              <a:t>21/07/2020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4C7AA40-DAC8-1246-8091-224AA183D332}" type="slidenum">
              <a:rPr lang="en-US" smtClean="0"/>
              <a:pPr/>
              <a:t>‹#›</a:t>
            </a:fld>
            <a:endParaRPr lang="en-US"/>
          </a:p>
        </p:txBody>
      </p:sp>
    </p:spTree>
    <p:extLst>
      <p:ext uri="{BB962C8B-B14F-4D97-AF65-F5344CB8AC3E}">
        <p14:creationId xmlns:p14="http://schemas.microsoft.com/office/powerpoint/2010/main" val="11998137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7F3652-8517-844B-84BA-A4E65D91093E}" type="datetime1">
              <a:rPr lang="en-GB" smtClean="0"/>
              <a:t>21/07/2020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EC50F1-5BAC-4ECC-863B-78D8EFF17216}" type="slidenum">
              <a:rPr lang="en-US" smtClean="0"/>
              <a:pPr/>
              <a:t>‹#›</a:t>
            </a:fld>
            <a:endParaRPr lang="en-US"/>
          </a:p>
        </p:txBody>
      </p:sp>
    </p:spTree>
    <p:extLst>
      <p:ext uri="{BB962C8B-B14F-4D97-AF65-F5344CB8AC3E}">
        <p14:creationId xmlns:p14="http://schemas.microsoft.com/office/powerpoint/2010/main" val="588660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sc.org/docs/default-source/de-files/standards-prozesse/unternehmen/leitf%C3%A4den/getcertified_default_190530.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sc.org/docs/default-source/de-files/standards-prozesse/unternehmen/leitf%C3%A4den/getcertified_default_190530.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sc.org/wo-kaufen/lieferantendatenbank"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asc-aqua.org/what-you-can-do/take-action/find-a-supplier/"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mailto:ecolabel@msc.org"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msc.org/de/publikationen/standards-prozesse/zertifizierung-unternehmen/logonutzung"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msc.org/docs/default-source/de-files/standards-prozesse/unternehmen/logonutzung/nutzungsgebuehren-fuer-das-msc-siegel_2016.pdf?sfvrsn=7d6d557d_4"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msc.org/de/stakeholder-beteiligung/weiterentwicklung-der-msc-standards/aktualisierte-msc-rueckverfolgbarkeits-standard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isheries.msc.org/en/fisheri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0"/>
              </a:spcBef>
              <a:defRPr/>
            </a:pPr>
            <a:r>
              <a:rPr lang="de-DE" altLang="de-DE" sz="1200" b="1">
                <a:latin typeface="Arial" pitchFamily="34" charset="0"/>
                <a:cs typeface="Arial" pitchFamily="34" charset="0"/>
              </a:rPr>
              <a:t>Erklärung:</a:t>
            </a:r>
          </a:p>
          <a:p>
            <a:pPr algn="just">
              <a:spcBef>
                <a:spcPts val="0"/>
              </a:spcBef>
              <a:defRPr/>
            </a:pPr>
            <a:r>
              <a:rPr lang="de-DE" altLang="de-DE" sz="1200">
                <a:latin typeface="Arial" pitchFamily="34" charset="0"/>
                <a:cs typeface="Arial" pitchFamily="34" charset="0"/>
              </a:rPr>
              <a:t>Die folgende Präsentation hat der MSC entwickelt, um die Mitarbeiter von Unternehmen, die sich nach dem MSC-Rückverfolgbarkeits-Standard BASISVERSION</a:t>
            </a:r>
            <a:r>
              <a:rPr lang="de-DE" altLang="de-DE" sz="1200" baseline="0">
                <a:latin typeface="Arial" pitchFamily="34" charset="0"/>
                <a:cs typeface="Arial" pitchFamily="34" charset="0"/>
              </a:rPr>
              <a:t> zertifizieren lassen, </a:t>
            </a:r>
            <a:r>
              <a:rPr lang="de-DE" altLang="de-DE" sz="1200">
                <a:latin typeface="Arial" pitchFamily="34" charset="0"/>
                <a:cs typeface="Arial" pitchFamily="34" charset="0"/>
              </a:rPr>
              <a:t>umfassend über das </a:t>
            </a:r>
            <a:r>
              <a:rPr lang="de-DE" altLang="de-DE" sz="1200" strike="noStrike">
                <a:latin typeface="Arial" pitchFamily="34" charset="0"/>
                <a:cs typeface="Arial" pitchFamily="34" charset="0"/>
              </a:rPr>
              <a:t>MSC-Programm</a:t>
            </a:r>
            <a:r>
              <a:rPr lang="de-DE" altLang="de-DE" sz="1200" strike="noStrike" baseline="0">
                <a:latin typeface="Arial" pitchFamily="34" charset="0"/>
                <a:cs typeface="Arial" pitchFamily="34" charset="0"/>
              </a:rPr>
              <a:t> </a:t>
            </a:r>
            <a:r>
              <a:rPr lang="de-DE" altLang="de-DE" sz="1200" strike="noStrike">
                <a:latin typeface="Arial" pitchFamily="34" charset="0"/>
                <a:cs typeface="Arial" pitchFamily="34" charset="0"/>
              </a:rPr>
              <a:t>zu</a:t>
            </a:r>
            <a:r>
              <a:rPr lang="de-DE" altLang="de-DE" sz="1200">
                <a:latin typeface="Arial" pitchFamily="34" charset="0"/>
                <a:cs typeface="Arial" pitchFamily="34" charset="0"/>
              </a:rPr>
              <a:t> informieren. Diese</a:t>
            </a:r>
            <a:r>
              <a:rPr lang="de-DE" altLang="de-DE" sz="1200" baseline="0">
                <a:latin typeface="Arial" pitchFamily="34" charset="0"/>
                <a:cs typeface="Arial" pitchFamily="34" charset="0"/>
              </a:rPr>
              <a:t> Unternehmen können z.B. Verarbeiter, Großhändler oder Händler sein.</a:t>
            </a:r>
            <a:endParaRPr lang="de-DE" altLang="de-DE" sz="1200">
              <a:latin typeface="Arial" pitchFamily="34" charset="0"/>
              <a:cs typeface="Arial" pitchFamily="34" charset="0"/>
            </a:endParaRPr>
          </a:p>
          <a:p>
            <a:pPr algn="just">
              <a:spcBef>
                <a:spcPts val="0"/>
              </a:spcBef>
              <a:defRPr/>
            </a:pPr>
            <a:endParaRPr lang="de-DE" altLang="de-DE" sz="1200">
              <a:latin typeface="Arial" pitchFamily="34" charset="0"/>
              <a:cs typeface="Arial" pitchFamily="34" charset="0"/>
            </a:endParaRPr>
          </a:p>
          <a:p>
            <a:pPr algn="just">
              <a:spcBef>
                <a:spcPts val="0"/>
              </a:spcBef>
              <a:defRPr/>
            </a:pPr>
            <a:r>
              <a:rPr lang="de-DE" altLang="de-DE" sz="1200">
                <a:latin typeface="Arial" pitchFamily="34" charset="0"/>
                <a:cs typeface="Arial" pitchFamily="34" charset="0"/>
              </a:rPr>
              <a:t>Die Präsentation enthält Informationen </a:t>
            </a:r>
            <a:r>
              <a:rPr lang="de-DE" altLang="de-DE" sz="1200" b="0" i="0">
                <a:latin typeface="Arial" pitchFamily="34" charset="0"/>
                <a:cs typeface="Arial" pitchFamily="34" charset="0"/>
              </a:rPr>
              <a:t>über den MSC</a:t>
            </a:r>
            <a:r>
              <a:rPr lang="de-DE" altLang="de-DE" sz="1200" b="1" i="1">
                <a:latin typeface="Arial" pitchFamily="34" charset="0"/>
                <a:cs typeface="Arial" pitchFamily="34" charset="0"/>
              </a:rPr>
              <a:t>, </a:t>
            </a:r>
            <a:r>
              <a:rPr lang="de-DE" altLang="de-DE" sz="1200">
                <a:latin typeface="Arial" pitchFamily="34" charset="0"/>
                <a:cs typeface="Arial" pitchFamily="34" charset="0"/>
              </a:rPr>
              <a:t>den Prozess einer MSC-Zertifizierung, die richtige Handhabung von MSC-zertifizierter Ware sowie die korrekte Nutzung des MSC-Siegels.</a:t>
            </a: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1</a:t>
            </a:fld>
            <a:endParaRPr lang="en-US"/>
          </a:p>
        </p:txBody>
      </p:sp>
    </p:spTree>
    <p:extLst>
      <p:ext uri="{BB962C8B-B14F-4D97-AF65-F5344CB8AC3E}">
        <p14:creationId xmlns:p14="http://schemas.microsoft.com/office/powerpoint/2010/main" val="3087955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lvl="1">
              <a:spcBef>
                <a:spcPct val="0"/>
              </a:spcBef>
            </a:pPr>
            <a:r>
              <a:rPr lang="de-DE" altLang="de-DE" sz="1200" b="1">
                <a:latin typeface="Arial" panose="020B0604020202020204" pitchFamily="34" charset="0"/>
                <a:cs typeface="Arial" panose="020B0604020202020204" pitchFamily="34" charset="0"/>
              </a:rPr>
              <a:t>Erklärung:</a:t>
            </a:r>
            <a:endParaRPr lang="de-DE" altLang="de-DE" sz="1200">
              <a:latin typeface="Arial" panose="020B0604020202020204" pitchFamily="34" charset="0"/>
              <a:cs typeface="Arial" panose="020B0604020202020204" pitchFamily="34" charset="0"/>
            </a:endParaRPr>
          </a:p>
          <a:p>
            <a:pPr algn="just" eaLnBrk="1" hangingPunct="1">
              <a:spcBef>
                <a:spcPct val="0"/>
              </a:spcBef>
            </a:pPr>
            <a:r>
              <a:rPr lang="de-DE" altLang="de-DE" sz="1200">
                <a:latin typeface="Arial" panose="020B0604020202020204" pitchFamily="34" charset="0"/>
                <a:cs typeface="Arial" panose="020B0604020202020204" pitchFamily="34" charset="0"/>
              </a:rPr>
              <a:t>Der Rückverfolgbarkeits-Standard stellt sicher, dass ein Fisch mit MSC-Siegel auch tatsächlich nachhaltig gefangener MSC-zertifizierter Fisch ist. </a:t>
            </a:r>
          </a:p>
          <a:p>
            <a:pPr algn="just" eaLnBrk="1" hangingPunct="1">
              <a:spcBef>
                <a:spcPct val="0"/>
              </a:spcBef>
            </a:pPr>
            <a:endParaRPr lang="de-DE" altLang="de-DE" sz="1200">
              <a:latin typeface="Arial" panose="020B0604020202020204" pitchFamily="34" charset="0"/>
              <a:cs typeface="Arial" panose="020B0604020202020204" pitchFamily="34" charset="0"/>
            </a:endParaRPr>
          </a:p>
          <a:p>
            <a:pPr algn="just" eaLnBrk="1" hangingPunct="1">
              <a:spcBef>
                <a:spcPct val="0"/>
              </a:spcBef>
            </a:pPr>
            <a:r>
              <a:rPr lang="de-DE" altLang="de-DE" sz="1200">
                <a:latin typeface="Arial" panose="020B0604020202020204" pitchFamily="34" charset="0"/>
                <a:cs typeface="Arial" panose="020B0604020202020204" pitchFamily="34" charset="0"/>
              </a:rPr>
              <a:t>MSC-zertifizierter Fisch wird in der nachfolgenden Lieferkette getrennt verarbeitet und gelagert. Jedes Unternehmen, das diesen Fisch verarbeitet oder umpackt, muss zertifiziert sein und Nachweise darüber erbringen, dass es den Rückverfolgbarkeits-Standard des MSC einhält. So ist der Weg des MSC-zertifizierten Fisches von einer Zertifizierten Fischerei bis zum Teller des Verbrauchers zuverlässig nachvollziehbar. Die Zertifizierung wird, wie auch bei den Fischereien, von unabhängigen Dritten (Zertifizierungsstellen) durchgeführt. </a:t>
            </a:r>
          </a:p>
          <a:p>
            <a:pPr algn="just" eaLnBrk="1" hangingPunct="1">
              <a:spcBef>
                <a:spcPct val="0"/>
              </a:spcBef>
            </a:pPr>
            <a:endParaRPr lang="de-DE" altLang="de-DE" sz="1200">
              <a:latin typeface="Arial" panose="020B0604020202020204" pitchFamily="34" charset="0"/>
              <a:cs typeface="Arial" panose="020B0604020202020204" pitchFamily="34" charset="0"/>
            </a:endParaRPr>
          </a:p>
          <a:p>
            <a:pPr algn="just" eaLnBrk="1" hangingPunct="1">
              <a:spcBef>
                <a:spcPct val="0"/>
              </a:spcBef>
            </a:pPr>
            <a:r>
              <a:rPr lang="de-DE" altLang="de-DE" sz="1200">
                <a:latin typeface="Arial" panose="020B0604020202020204" pitchFamily="34" charset="0"/>
                <a:cs typeface="Arial" panose="020B0604020202020204" pitchFamily="34" charset="0"/>
              </a:rPr>
              <a:t>Die lückenlose Rückverfolgbarkeit schließt auch aus, dass illegal gefangener Fisch in die Produktkette gelangt oder dass nicht zertifizierter Fisch als MSC-zertifiziert verkauft wird. </a:t>
            </a:r>
          </a:p>
          <a:p>
            <a:pPr algn="just" eaLnBrk="1" hangingPunct="1">
              <a:spcBef>
                <a:spcPct val="0"/>
              </a:spcBef>
            </a:pPr>
            <a:endParaRPr lang="de-DE" altLang="de-DE" sz="1200">
              <a:latin typeface="Arial" panose="020B0604020202020204" pitchFamily="34" charset="0"/>
              <a:cs typeface="Arial" panose="020B0604020202020204" pitchFamily="34" charset="0"/>
            </a:endParaRPr>
          </a:p>
          <a:p>
            <a:pPr algn="just" eaLnBrk="1" hangingPunct="1">
              <a:spcBef>
                <a:spcPct val="0"/>
              </a:spcBef>
            </a:pPr>
            <a:r>
              <a:rPr lang="de-DE" altLang="de-DE" sz="1200">
                <a:latin typeface="Arial" panose="020B0604020202020204" pitchFamily="34" charset="0"/>
                <a:cs typeface="Arial" panose="020B0604020202020204" pitchFamily="34" charset="0"/>
              </a:rPr>
              <a:t>Erkennbar ist MSC-zertifizierter Fisch am </a:t>
            </a:r>
            <a:r>
              <a:rPr lang="de-DE" altLang="de-DE" sz="1200" b="0">
                <a:latin typeface="Arial" panose="020B0604020202020204" pitchFamily="34" charset="0"/>
                <a:cs typeface="Arial" panose="020B0604020202020204" pitchFamily="34" charset="0"/>
              </a:rPr>
              <a:t>kleinen blauen MSC-Siegel</a:t>
            </a:r>
            <a:r>
              <a:rPr lang="de-DE" altLang="de-DE" sz="1200">
                <a:latin typeface="Arial" panose="020B0604020202020204" pitchFamily="34" charset="0"/>
                <a:cs typeface="Arial" panose="020B0604020202020204" pitchFamily="34" charset="0"/>
              </a:rPr>
              <a:t>. Die Verwendung des MSC-Siegels, genauso wie der Hinweis auf die Verwendung von MSC-zertifiziertem Fisch, kann nach erfolgreicher Zertifizierung und nach Unterzeichnen einer Lizenzvereinbarung mit dem MSC erfolgen. </a:t>
            </a:r>
          </a:p>
          <a:p>
            <a:pPr algn="just" eaLnBrk="1" hangingPunct="1">
              <a:spcBef>
                <a:spcPct val="0"/>
              </a:spcBef>
            </a:pPr>
            <a:endParaRPr lang="de-DE" altLang="de-DE" sz="120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lang="de-DE" altLang="de-DE" sz="1200">
                <a:latin typeface="Arial" panose="020B0604020202020204" pitchFamily="34" charset="0"/>
                <a:cs typeface="Arial" panose="020B0604020202020204" pitchFamily="34" charset="0"/>
              </a:rPr>
              <a:t>Leitfaden zur MSC-Zertifizierung für Unternehmern: </a:t>
            </a:r>
            <a:r>
              <a:rPr lang="de-DE" sz="1200">
                <a:solidFill>
                  <a:schemeClr val="accent5">
                    <a:lumMod val="75000"/>
                  </a:schemeClr>
                </a:solidFill>
                <a:hlinkClick r:id="rId3">
                  <a:extLst>
                    <a:ext uri="{A12FA001-AC4F-418D-AE19-62706E023703}">
                      <ahyp:hlinkClr xmlns:ahyp="http://schemas.microsoft.com/office/drawing/2018/hyperlinkcolor" val="tx"/>
                    </a:ext>
                  </a:extLst>
                </a:hlinkClick>
              </a:rPr>
              <a:t>https://www.msc.org/docs/default-source/de-files/standards-prozesse/unternehmen/leitf%C3%A4den/getcertified_default_190530.pdf</a:t>
            </a:r>
            <a:endParaRPr lang="de-DE" sz="1200">
              <a:solidFill>
                <a:schemeClr val="accent5">
                  <a:lumMod val="75000"/>
                </a:schemeClr>
              </a:solidFill>
            </a:endParaRPr>
          </a:p>
          <a:p>
            <a:pPr algn="just" eaLnBrk="1" hangingPunct="1">
              <a:spcBef>
                <a:spcPct val="0"/>
              </a:spcBef>
            </a:pPr>
            <a:endParaRPr lang="de-DE" altLang="de-DE" sz="1200">
              <a:latin typeface="Arial" panose="020B0604020202020204" pitchFamily="34" charset="0"/>
              <a:cs typeface="Arial" panose="020B0604020202020204" pitchFamily="34" charset="0"/>
            </a:endParaRP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12</a:t>
            </a:fld>
            <a:endParaRPr lang="en-US"/>
          </a:p>
        </p:txBody>
      </p:sp>
    </p:spTree>
    <p:extLst>
      <p:ext uri="{BB962C8B-B14F-4D97-AF65-F5344CB8AC3E}">
        <p14:creationId xmlns:p14="http://schemas.microsoft.com/office/powerpoint/2010/main" val="361566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latin typeface="Arial" panose="020B0604020202020204" pitchFamily="34" charset="0"/>
                <a:cs typeface="Arial" panose="020B0604020202020204" pitchFamily="34" charset="0"/>
              </a:rPr>
              <a:t>Erklärung:</a:t>
            </a:r>
          </a:p>
          <a:p>
            <a:r>
              <a:rPr lang="de-DE">
                <a:latin typeface="Arial" panose="020B0604020202020204" pitchFamily="34" charset="0"/>
                <a:cs typeface="Arial" panose="020B0604020202020204" pitchFamily="34" charset="0"/>
              </a:rPr>
              <a:t>In den folgenden Folien werden Ihnen die fünf Prinzipien des MSC-Rückverfolgbarkeits-Standard erläutert:</a:t>
            </a:r>
          </a:p>
          <a:p>
            <a:endParaRPr lang="de-DE">
              <a:latin typeface="Arial" panose="020B0604020202020204" pitchFamily="34" charset="0"/>
              <a:cs typeface="Arial" panose="020B0604020202020204" pitchFamily="34" charset="0"/>
            </a:endParaRPr>
          </a:p>
          <a:p>
            <a:pPr marL="228600" indent="-228600">
              <a:buFont typeface="+mj-lt"/>
              <a:buAutoNum type="arabicPeriod"/>
            </a:pPr>
            <a:r>
              <a:rPr lang="de-DE">
                <a:latin typeface="Arial" panose="020B0604020202020204" pitchFamily="34" charset="0"/>
                <a:cs typeface="Arial" panose="020B0604020202020204" pitchFamily="34" charset="0"/>
              </a:rPr>
              <a:t>Zertifizierte Produkte werden von zertifizierten Lieferanten eingekauft</a:t>
            </a:r>
          </a:p>
          <a:p>
            <a:pPr marL="228600" indent="-228600">
              <a:buFont typeface="+mj-lt"/>
              <a:buAutoNum type="arabicPeriod"/>
            </a:pPr>
            <a:r>
              <a:rPr lang="de-DE">
                <a:latin typeface="Arial" panose="020B0604020202020204" pitchFamily="34" charset="0"/>
                <a:cs typeface="Arial" panose="020B0604020202020204" pitchFamily="34" charset="0"/>
              </a:rPr>
              <a:t>Zertifizierte Produkte sind identifizierbar</a:t>
            </a:r>
          </a:p>
          <a:p>
            <a:pPr marL="228600" indent="-228600">
              <a:buFont typeface="+mj-lt"/>
              <a:buAutoNum type="arabicPeriod"/>
            </a:pPr>
            <a:r>
              <a:rPr lang="de-DE">
                <a:latin typeface="Arial" panose="020B0604020202020204" pitchFamily="34" charset="0"/>
                <a:cs typeface="Arial" panose="020B0604020202020204" pitchFamily="34" charset="0"/>
              </a:rPr>
              <a:t>Zertifizierte Produkte werden getrennt</a:t>
            </a:r>
          </a:p>
          <a:p>
            <a:pPr marL="228600" indent="-228600">
              <a:buFont typeface="+mj-lt"/>
              <a:buAutoNum type="arabicPeriod"/>
            </a:pPr>
            <a:r>
              <a:rPr lang="de-DE">
                <a:latin typeface="Arial" panose="020B0604020202020204" pitchFamily="34" charset="0"/>
                <a:cs typeface="Arial" panose="020B0604020202020204" pitchFamily="34" charset="0"/>
              </a:rPr>
              <a:t>Zertifizierte Produkte sind rückverfolgbar und die Mengen werden aufgezeichnet</a:t>
            </a:r>
          </a:p>
          <a:p>
            <a:pPr marL="228600" indent="-228600">
              <a:buFont typeface="+mj-lt"/>
              <a:buAutoNum type="arabicPeriod"/>
            </a:pPr>
            <a:r>
              <a:rPr lang="de-DE">
                <a:latin typeface="Arial" panose="020B0604020202020204" pitchFamily="34" charset="0"/>
                <a:cs typeface="Arial" panose="020B0604020202020204" pitchFamily="34" charset="0"/>
              </a:rPr>
              <a:t>Das Managementsystem des Unternehmens setzt die Anforderungen dieses Standards um.</a:t>
            </a:r>
          </a:p>
          <a:p>
            <a:endParaRPr lang="de-DE">
              <a:latin typeface="Arial" panose="020B0604020202020204" pitchFamily="34" charset="0"/>
              <a:cs typeface="Arial" panose="020B0604020202020204" pitchFamily="34" charset="0"/>
            </a:endParaRPr>
          </a:p>
          <a:p>
            <a:r>
              <a:rPr lang="de-DE">
                <a:latin typeface="Arial" panose="020B0604020202020204" pitchFamily="34" charset="0"/>
                <a:cs typeface="Arial" panose="020B0604020202020204" pitchFamily="34" charset="0"/>
              </a:rPr>
              <a:t>Die Zertifizierung wird, wie auch bei den Fischereien, von einer unabhängigen Zertifizierungsgesellschaft durchgeführt. Der MSC verdient hieran kein Geld.</a:t>
            </a:r>
          </a:p>
          <a:p>
            <a:endParaRPr lang="de-DE">
              <a:latin typeface="Arial" panose="020B0604020202020204" pitchFamily="34" charset="0"/>
              <a:cs typeface="Arial" panose="020B0604020202020204" pitchFamily="34" charset="0"/>
            </a:endParaRPr>
          </a:p>
          <a:p>
            <a:r>
              <a:rPr lang="de-DE">
                <a:latin typeface="Arial" panose="020B0604020202020204" pitchFamily="34" charset="0"/>
                <a:cs typeface="Arial" panose="020B0604020202020204" pitchFamily="34" charset="0"/>
              </a:rPr>
              <a:t>Hier finden Sie den Leitfaden für eine Zertifizierung nach dem MSC-Rückverfolgbarkeits-Standard:</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accent5">
                    <a:lumMod val="75000"/>
                  </a:schemeClr>
                </a:solidFill>
                <a:hlinkClick r:id="rId3">
                  <a:extLst>
                    <a:ext uri="{A12FA001-AC4F-418D-AE19-62706E023703}">
                      <ahyp:hlinkClr xmlns:ahyp="http://schemas.microsoft.com/office/drawing/2018/hyperlinkcolor" val="tx"/>
                    </a:ext>
                  </a:extLst>
                </a:hlinkClick>
              </a:rPr>
              <a:t>https://www.msc.org/docs/default-source/de-files/standards-prozesse/unternehmen/leitf%C3%A4den/getcertified_default_190530.pdf</a:t>
            </a:r>
            <a:endParaRPr lang="de-DE" sz="1200">
              <a:solidFill>
                <a:schemeClr val="accent5">
                  <a:lumMod val="75000"/>
                </a:schemeClr>
              </a:solidFill>
            </a:endParaRP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13</a:t>
            </a:fld>
            <a:endParaRPr lang="en-US"/>
          </a:p>
        </p:txBody>
      </p:sp>
    </p:spTree>
    <p:extLst>
      <p:ext uri="{BB962C8B-B14F-4D97-AF65-F5344CB8AC3E}">
        <p14:creationId xmlns:p14="http://schemas.microsoft.com/office/powerpoint/2010/main" val="657371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latin typeface="Arial" panose="020B0604020202020204" pitchFamily="34" charset="0"/>
                <a:cs typeface="Arial" panose="020B0604020202020204" pitchFamily="34" charset="0"/>
              </a:rPr>
              <a:t>Erklärung:</a:t>
            </a:r>
          </a:p>
          <a:p>
            <a:r>
              <a:rPr lang="de-DE">
                <a:latin typeface="Arial" panose="020B0604020202020204" pitchFamily="34" charset="0"/>
                <a:cs typeface="Arial" panose="020B0604020202020204" pitchFamily="34" charset="0"/>
              </a:rPr>
              <a:t>Der ASC (</a:t>
            </a:r>
            <a:r>
              <a:rPr lang="de-DE" err="1">
                <a:latin typeface="Arial" panose="020B0604020202020204" pitchFamily="34" charset="0"/>
                <a:cs typeface="Arial" panose="020B0604020202020204" pitchFamily="34" charset="0"/>
              </a:rPr>
              <a:t>Aquaculture</a:t>
            </a:r>
            <a:r>
              <a:rPr lang="de-DE">
                <a:latin typeface="Arial" panose="020B0604020202020204" pitchFamily="34" charset="0"/>
                <a:cs typeface="Arial" panose="020B0604020202020204" pitchFamily="34" charset="0"/>
              </a:rPr>
              <a:t> Stewardship Council) wurde 2010 vom WWF (World Wide Fund </a:t>
            </a:r>
            <a:r>
              <a:rPr lang="de-DE" err="1">
                <a:latin typeface="Arial" panose="020B0604020202020204" pitchFamily="34" charset="0"/>
                <a:cs typeface="Arial" panose="020B0604020202020204" pitchFamily="34" charset="0"/>
              </a:rPr>
              <a:t>for</a:t>
            </a:r>
            <a:r>
              <a:rPr lang="de-DE">
                <a:latin typeface="Arial" panose="020B0604020202020204" pitchFamily="34" charset="0"/>
                <a:cs typeface="Arial" panose="020B0604020202020204" pitchFamily="34" charset="0"/>
              </a:rPr>
              <a:t> Nature) und der IDH (Initiative für nachhaltigen Handel) gegründet, um - ebenso wie der MSC - verantwortungsvolle, umweltverträgliche Praktiken zu fördern. Im Falle des ASC bezieht sich dies jedoch auf die nachhaltige Gestaltung der Produktions- und Lieferkette von Fisch und Meeresfrüchten aus Aquakultur.</a:t>
            </a:r>
          </a:p>
          <a:p>
            <a:endParaRPr lang="de-DE">
              <a:latin typeface="Arial" panose="020B0604020202020204" pitchFamily="34" charset="0"/>
              <a:cs typeface="Arial" panose="020B0604020202020204" pitchFamily="34" charset="0"/>
            </a:endParaRPr>
          </a:p>
          <a:p>
            <a:r>
              <a:rPr lang="de-DE">
                <a:latin typeface="Arial" panose="020B0604020202020204" pitchFamily="34" charset="0"/>
                <a:cs typeface="Arial" panose="020B0604020202020204" pitchFamily="34" charset="0"/>
              </a:rPr>
              <a:t>Im Bereich der Zertifizierung von Unternehmen der Lieferkette nach dem Rückverfolgbarkeits-Standard hat der ASC den Standard des MSC übernommen. Dies erleichtert die Zertifizierung für Unternehmen, die sich um beide Zertifikate bemühen möchten</a:t>
            </a:r>
            <a:r>
              <a:rPr lang="de-DE" baseline="0">
                <a:latin typeface="Arial" panose="020B0604020202020204" pitchFamily="34" charset="0"/>
                <a:cs typeface="Arial" panose="020B0604020202020204" pitchFamily="34" charset="0"/>
              </a:rPr>
              <a:t>, da sie durch ein Audit beide Zertifikate erhalten können.</a:t>
            </a:r>
            <a:endParaRPr lang="de-DE">
              <a:latin typeface="Arial" panose="020B0604020202020204" pitchFamily="34" charset="0"/>
              <a:cs typeface="Arial" panose="020B0604020202020204" pitchFamily="34" charset="0"/>
            </a:endParaRPr>
          </a:p>
          <a:p>
            <a:endParaRPr lang="de-DE">
              <a:latin typeface="Arial" panose="020B0604020202020204" pitchFamily="34" charset="0"/>
              <a:cs typeface="Arial" panose="020B0604020202020204" pitchFamily="34" charset="0"/>
            </a:endParaRPr>
          </a:p>
          <a:p>
            <a:r>
              <a:rPr lang="de-DE">
                <a:latin typeface="Arial" panose="020B0604020202020204" pitchFamily="34" charset="0"/>
                <a:cs typeface="Arial" panose="020B0604020202020204" pitchFamily="34" charset="0"/>
              </a:rPr>
              <a:t>Siehe auch: https://www.msc.org/zertifizierung/unternehmen/zusammenarbeit-mit-asc  </a:t>
            </a:r>
          </a:p>
          <a:p>
            <a:endParaRPr lang="de-DE">
              <a:latin typeface="Arial" panose="020B0604020202020204" pitchFamily="34" charset="0"/>
              <a:cs typeface="Arial" panose="020B0604020202020204" pitchFamily="34" charset="0"/>
            </a:endParaRPr>
          </a:p>
          <a:p>
            <a:r>
              <a:rPr lang="de-DE">
                <a:latin typeface="Arial" panose="020B0604020202020204" pitchFamily="34" charset="0"/>
                <a:cs typeface="Arial" panose="020B0604020202020204" pitchFamily="34" charset="0"/>
              </a:rPr>
              <a:t>Weitere Informationen zum ASC finden Sie unter: http://www.asc-aqua.org</a:t>
            </a: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14</a:t>
            </a:fld>
            <a:endParaRPr lang="en-US"/>
          </a:p>
        </p:txBody>
      </p:sp>
    </p:spTree>
    <p:extLst>
      <p:ext uri="{BB962C8B-B14F-4D97-AF65-F5344CB8AC3E}">
        <p14:creationId xmlns:p14="http://schemas.microsoft.com/office/powerpoint/2010/main" val="2644369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latin typeface="Arial" panose="020B0604020202020204" pitchFamily="34" charset="0"/>
                <a:cs typeface="Arial" panose="020B0604020202020204" pitchFamily="34" charset="0"/>
              </a:rPr>
              <a:t>Erklärung:</a:t>
            </a:r>
          </a:p>
          <a:p>
            <a:pPr marL="0" marR="0" indent="0" algn="l" defTabSz="914400" rtl="0" eaLnBrk="1" fontAlgn="auto" latinLnBrk="0" hangingPunct="1">
              <a:lnSpc>
                <a:spcPct val="100000"/>
              </a:lnSpc>
              <a:spcBef>
                <a:spcPts val="0"/>
              </a:spcBef>
              <a:spcAft>
                <a:spcPts val="0"/>
              </a:spcAft>
              <a:buClrTx/>
              <a:buSzTx/>
              <a:buFontTx/>
              <a:buNone/>
              <a:tabLst/>
              <a:defRPr/>
            </a:pPr>
            <a:r>
              <a:rPr lang="de-DE" b="0">
                <a:latin typeface="Arial" panose="020B0604020202020204" pitchFamily="34" charset="0"/>
                <a:cs typeface="Arial" panose="020B0604020202020204" pitchFamily="34" charset="0"/>
              </a:rPr>
              <a:t>Das</a:t>
            </a:r>
            <a:r>
              <a:rPr lang="de-DE" b="0" baseline="0">
                <a:latin typeface="Arial" panose="020B0604020202020204" pitchFamily="34" charset="0"/>
                <a:cs typeface="Arial" panose="020B0604020202020204" pitchFamily="34" charset="0"/>
              </a:rPr>
              <a:t> </a:t>
            </a:r>
            <a:r>
              <a:rPr lang="de-DE" b="1" baseline="0">
                <a:latin typeface="Arial" panose="020B0604020202020204" pitchFamily="34" charset="0"/>
                <a:cs typeface="Arial" panose="020B0604020202020204" pitchFamily="34" charset="0"/>
              </a:rPr>
              <a:t>1. Prinzip </a:t>
            </a:r>
            <a:r>
              <a:rPr lang="de-DE" b="0" baseline="0">
                <a:latin typeface="Arial" panose="020B0604020202020204" pitchFamily="34" charset="0"/>
                <a:cs typeface="Arial" panose="020B0604020202020204" pitchFamily="34" charset="0"/>
              </a:rPr>
              <a:t>des Rückverfolgbarkeits-Standards besagt, dass z</a:t>
            </a:r>
            <a:r>
              <a:rPr lang="de-DE" sz="1200" b="0">
                <a:solidFill>
                  <a:prstClr val="white"/>
                </a:solidFill>
                <a:latin typeface="Arial" panose="020B0604020202020204" pitchFamily="34" charset="0"/>
                <a:cs typeface="Arial" panose="020B0604020202020204" pitchFamily="34" charset="0"/>
              </a:rPr>
              <a:t>ertifizierte Produkte von zertifizierten Lieferanten gekauft werden müssen.</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a:solidFill>
                  <a:prstClr val="white"/>
                </a:solidFill>
                <a:latin typeface="Arial" panose="020B0604020202020204" pitchFamily="34" charset="0"/>
                <a:cs typeface="Arial" panose="020B0604020202020204" pitchFamily="34" charset="0"/>
              </a:rPr>
              <a:t>“Zertifizierte Produkte“ sind Fisch und Meeresfrüchte, die aus zertifizierten Fischereien bzw. Fischfarmen stammen und entlang der Lieferkette lückenlos rückverfolgbar sind.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0">
              <a:solidFill>
                <a:prstClr val="white"/>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a:solidFill>
                  <a:prstClr val="white"/>
                </a:solidFill>
                <a:latin typeface="Arial" panose="020B0604020202020204" pitchFamily="34" charset="0"/>
                <a:cs typeface="Arial" panose="020B0604020202020204" pitchFamily="34" charset="0"/>
              </a:rPr>
              <a:t>Sie können in</a:t>
            </a:r>
            <a:r>
              <a:rPr lang="de-DE" sz="1200" b="0" baseline="0">
                <a:solidFill>
                  <a:prstClr val="white"/>
                </a:solidFill>
                <a:latin typeface="Arial" panose="020B0604020202020204" pitchFamily="34" charset="0"/>
                <a:cs typeface="Arial" panose="020B0604020202020204" pitchFamily="34" charset="0"/>
              </a:rPr>
              <a:t> der Lieferantendatenbank überprüfen, ob Ihr Lieferant über ein gültiges MSC-Zertifikat verfügt. </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baseline="0">
                <a:solidFill>
                  <a:prstClr val="white"/>
                </a:solidFill>
                <a:latin typeface="Arial" panose="020B0604020202020204" pitchFamily="34" charset="0"/>
                <a:cs typeface="Arial" panose="020B0604020202020204" pitchFamily="34" charset="0"/>
              </a:rPr>
              <a:t>Diese finden Sie unter </a:t>
            </a:r>
            <a:r>
              <a:rPr lang="de-DE" altLang="en-US">
                <a:solidFill>
                  <a:srgbClr val="4C4C4C"/>
                </a:solidFill>
                <a:latin typeface="Arial" panose="020B0604020202020204" pitchFamily="34" charset="0"/>
                <a:cs typeface="Arial" panose="020B0604020202020204" pitchFamily="34" charset="0"/>
                <a:hlinkClick r:id="rId3"/>
              </a:rPr>
              <a:t>https://www.msc.org/wo-kaufen/lieferantendatenbank</a:t>
            </a:r>
            <a:r>
              <a:rPr lang="de-DE" altLang="en-US">
                <a:solidFill>
                  <a:srgbClr val="4C4C4C"/>
                </a:solidFill>
                <a:latin typeface="Arial" panose="020B0604020202020204" pitchFamily="34" charset="0"/>
                <a:cs typeface="Arial" panose="020B0604020202020204" pitchFamily="34" charset="0"/>
              </a:rPr>
              <a:t> für den MSC und unter </a:t>
            </a:r>
            <a:r>
              <a:rPr lang="de-DE" sz="1200">
                <a:latin typeface="Arial" panose="020B0604020202020204" pitchFamily="34" charset="0"/>
                <a:cs typeface="Arial" panose="020B0604020202020204" pitchFamily="34" charset="0"/>
                <a:hlinkClick r:id="rId4"/>
              </a:rPr>
              <a:t>https://www.asc-aqua.org/what-you-can-do/take-action/find-a-supplier/</a:t>
            </a:r>
            <a:r>
              <a:rPr lang="de-DE" altLang="en-US" sz="1200">
                <a:solidFill>
                  <a:srgbClr val="4C4C4C"/>
                </a:solidFill>
                <a:latin typeface="Arial" panose="020B0604020202020204" pitchFamily="34" charset="0"/>
                <a:cs typeface="Arial" panose="020B0604020202020204" pitchFamily="34" charset="0"/>
              </a:rPr>
              <a:t>  für den ASC.</a:t>
            </a: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15</a:t>
            </a:fld>
            <a:endParaRPr lang="en-US"/>
          </a:p>
        </p:txBody>
      </p:sp>
    </p:spTree>
    <p:extLst>
      <p:ext uri="{BB962C8B-B14F-4D97-AF65-F5344CB8AC3E}">
        <p14:creationId xmlns:p14="http://schemas.microsoft.com/office/powerpoint/2010/main" val="4013677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de-DE" sz="1200" b="1" i="0" u="none" strike="noStrike" kern="1200">
                <a:solidFill>
                  <a:schemeClr val="tx1"/>
                </a:solidFill>
                <a:effectLst/>
                <a:latin typeface="+mn-lt"/>
                <a:ea typeface="+mn-ea"/>
                <a:cs typeface="+mn-cs"/>
              </a:rPr>
              <a:t>Erklärung:</a:t>
            </a:r>
            <a:r>
              <a:rPr lang="de-DE" sz="1200" b="0" i="0" kern="1200">
                <a:solidFill>
                  <a:schemeClr val="tx1"/>
                </a:solidFill>
                <a:effectLst/>
                <a:latin typeface="+mn-lt"/>
                <a:ea typeface="+mn-ea"/>
                <a:cs typeface="+mn-cs"/>
              </a:rPr>
              <a:t>​</a:t>
            </a:r>
            <a:endParaRPr lang="de-DE" b="0" i="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e-DE" sz="1200" b="0" i="0" u="none" strike="noStrike" kern="1200">
                <a:solidFill>
                  <a:schemeClr val="tx1"/>
                </a:solidFill>
                <a:effectLst/>
                <a:latin typeface="+mn-lt"/>
                <a:ea typeface="+mn-ea"/>
                <a:cs typeface="+mn-cs"/>
              </a:rPr>
              <a:t>Zertifizierte Produkte müssen in allen Phasen von Einkauf, Wareneingang, Lagerung, Verarbeitung, Verpackung, Kennzeichnung, Verkauf und Auslieferung als zertifiziert erkennbar sein. Davon ausgeschlossen sind Verkaufsrechnungen an Endverbraucher: u. a. Belege in Restaurants und Gastronomiebetrieben. Darauf müssen zertifizierte Produkte nicht einzeln aufgeführt sein, obwohl die zertifizierten Artikel am Ort des Produktangebots (z. B. auf der Speisekarte oder an der Fischtheke) ausgewiesen werden müssen.</a:t>
            </a:r>
            <a:r>
              <a:rPr lang="en-US" sz="1200" b="0" i="0" kern="1200">
                <a:solidFill>
                  <a:schemeClr val="tx1"/>
                </a:solidFill>
                <a:effectLst/>
                <a:latin typeface="+mn-lt"/>
                <a:ea typeface="+mn-ea"/>
                <a:cs typeface="+mn-cs"/>
              </a:rPr>
              <a:t>​</a:t>
            </a:r>
            <a:endParaRPr lang="en-US" b="0" i="0">
              <a:effectLst/>
            </a:endParaRPr>
          </a:p>
          <a:p>
            <a:pPr rtl="0" fontAlgn="base"/>
            <a:endParaRPr lang="de-DE" sz="1200" b="0" i="0" u="none" strike="noStrike" kern="1200">
              <a:solidFill>
                <a:schemeClr val="tx1"/>
              </a:solidFill>
              <a:effectLst/>
              <a:latin typeface="+mn-lt"/>
              <a:ea typeface="+mn-ea"/>
              <a:cs typeface="+mn-cs"/>
            </a:endParaRPr>
          </a:p>
          <a:p>
            <a:pPr rtl="0" fontAlgn="base"/>
            <a:r>
              <a:rPr lang="de-DE" sz="1200" b="0" i="0" u="none" strike="noStrike" kern="1200">
                <a:solidFill>
                  <a:schemeClr val="tx1"/>
                </a:solidFill>
                <a:effectLst/>
                <a:latin typeface="+mn-lt"/>
                <a:ea typeface="+mn-ea"/>
                <a:cs typeface="+mn-cs"/>
              </a:rPr>
              <a:t>Es wird empfohlen, dass zertifizierte Produkte sowohl auf dem Produkt selbst als auch auf den dazugehörigen Begleitdokumenten als zertifiziert identifizierbar sind. So können zum Beispiel auf der Verpackung, dem Behälter oder der Palette eine Beschriftung oder ein Etikett angebracht werden. </a:t>
            </a:r>
            <a:r>
              <a:rPr lang="en-US" sz="1200" b="0" i="0" kern="1200">
                <a:solidFill>
                  <a:schemeClr val="tx1"/>
                </a:solidFill>
                <a:effectLst/>
                <a:latin typeface="+mn-lt"/>
                <a:ea typeface="+mn-ea"/>
                <a:cs typeface="+mn-cs"/>
              </a:rPr>
              <a:t>​</a:t>
            </a:r>
            <a:endParaRPr lang="en-US" b="0" i="0">
              <a:effectLst/>
            </a:endParaRPr>
          </a:p>
          <a:p>
            <a:pPr rtl="0" fontAlgn="base"/>
            <a:r>
              <a:rPr lang="de-DE" sz="1200" b="0" i="0" u="none" strike="noStrike" kern="1200">
                <a:solidFill>
                  <a:schemeClr val="tx1"/>
                </a:solidFill>
                <a:effectLst/>
                <a:latin typeface="+mn-lt"/>
                <a:ea typeface="+mn-ea"/>
                <a:cs typeface="+mn-cs"/>
              </a:rPr>
              <a:t>Es können vielfältige Kennzeichnungsmethoden benutzt werden, um zertifizierte Produkte zu identifizieren, u. a. Abkürzungen („MSC“ oder „ASC“), die Zertifizierungsnummer oder ein anderes, internes Kennzeichnungssystem. Ist es u. U. nicht möglich oder nicht praktikabel, physische Produkte zu kennzeichnen (z. B. Fisch in Behältern zum Auftauen), müssen Sie zeigen können, wie das physische Produkt seinen entsprechenden Begleitdokumenten zugeordnet werden kann, aus denen Zertifizierungsstatus und Rückverfolgbarkeit hervorgehen. </a:t>
            </a:r>
            <a:r>
              <a:rPr lang="en-US" sz="1200" b="0" i="0" kern="1200">
                <a:solidFill>
                  <a:schemeClr val="tx1"/>
                </a:solidFill>
                <a:effectLst/>
                <a:latin typeface="+mn-lt"/>
                <a:ea typeface="+mn-ea"/>
                <a:cs typeface="+mn-cs"/>
              </a:rPr>
              <a:t>​</a:t>
            </a:r>
            <a:endParaRPr lang="en-US" b="0" i="0">
              <a:effectLst/>
            </a:endParaRPr>
          </a:p>
          <a:p>
            <a:pPr rtl="0" fontAlgn="base"/>
            <a:r>
              <a:rPr lang="de-DE" sz="1200" b="0" i="0" u="none" strike="noStrike" kern="1200">
                <a:solidFill>
                  <a:schemeClr val="tx1"/>
                </a:solidFill>
                <a:effectLst/>
                <a:latin typeface="+mn-lt"/>
                <a:ea typeface="+mn-ea"/>
                <a:cs typeface="+mn-cs"/>
              </a:rPr>
              <a:t>Informationen zur Lizenzvereinbarung und Nutzung des MSC-Siegels finden Sie in Kapitel 4 dieser Präsentation. </a:t>
            </a:r>
            <a:r>
              <a:rPr lang="en-US" sz="1200" b="0" i="0" kern="1200">
                <a:solidFill>
                  <a:schemeClr val="tx1"/>
                </a:solidFill>
                <a:effectLst/>
                <a:latin typeface="+mn-lt"/>
                <a:ea typeface="+mn-ea"/>
                <a:cs typeface="+mn-cs"/>
              </a:rPr>
              <a:t>​</a:t>
            </a:r>
            <a:endParaRPr lang="en-US" b="0" i="0">
              <a:effectLst/>
            </a:endParaRP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16</a:t>
            </a:fld>
            <a:endParaRPr lang="en-US"/>
          </a:p>
        </p:txBody>
      </p:sp>
    </p:spTree>
    <p:extLst>
      <p:ext uri="{BB962C8B-B14F-4D97-AF65-F5344CB8AC3E}">
        <p14:creationId xmlns:p14="http://schemas.microsoft.com/office/powerpoint/2010/main" val="3102012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eaLnBrk="1" hangingPunct="1">
              <a:spcBef>
                <a:spcPct val="0"/>
              </a:spcBef>
              <a:defRPr/>
            </a:pPr>
            <a:r>
              <a:rPr lang="de-DE" altLang="de-DE" sz="1200" b="1">
                <a:latin typeface="Arial" pitchFamily="34" charset="0"/>
                <a:cs typeface="Arial" pitchFamily="34" charset="0"/>
              </a:rPr>
              <a:t>Erklärung:</a:t>
            </a:r>
            <a:endParaRPr lang="de-DE" altLang="de-DE" sz="1200">
              <a:latin typeface="Arial" pitchFamily="34" charset="0"/>
              <a:cs typeface="Arial" pitchFamily="34" charset="0"/>
            </a:endParaRPr>
          </a:p>
          <a:p>
            <a:pPr marL="0" lvl="1" algn="just" eaLnBrk="1" hangingPunct="1">
              <a:spcBef>
                <a:spcPct val="0"/>
              </a:spcBef>
              <a:defRPr/>
            </a:pPr>
            <a:r>
              <a:rPr lang="de-DE" altLang="de-DE" sz="1200">
                <a:latin typeface="Arial" pitchFamily="34" charset="0"/>
                <a:cs typeface="Arial" pitchFamily="34" charset="0"/>
              </a:rPr>
              <a:t>Überprüfen Sie bei Eintreffen der Ware, ob diese separat verpackt und als MSC-zertifiziert erkenntlich ist (Verpackung, Rechnung, Lieferschein oder elektronische Information des Lieferanten). Die Ware muss nicht notwendigerweise mit dem Kürzel „MSC“ oder der Zertifikatsnummer ausgewiesen sein. </a:t>
            </a:r>
            <a:r>
              <a:rPr lang="de-DE" altLang="en-US" sz="1200">
                <a:latin typeface="Arial" pitchFamily="34" charset="0"/>
                <a:cs typeface="Arial" pitchFamily="34" charset="0"/>
              </a:rPr>
              <a:t>MSC-zertifizierter Ware könnte z.B. auch ein bestimmter interner Code zugewiesen werden, der als „Platzhalter“ für MSC fungiert. Dies muss dem Kunden gegenüber jedoch deutlich gemacht werden. </a:t>
            </a:r>
          </a:p>
          <a:p>
            <a:pPr marL="0" lvl="1" algn="just" eaLnBrk="1" hangingPunct="1">
              <a:spcBef>
                <a:spcPct val="0"/>
              </a:spcBef>
              <a:defRPr/>
            </a:pPr>
            <a:endParaRPr lang="de-DE" altLang="de-DE" sz="1200">
              <a:latin typeface="Arial" pitchFamily="34" charset="0"/>
              <a:cs typeface="Arial" pitchFamily="34" charset="0"/>
            </a:endParaRPr>
          </a:p>
          <a:p>
            <a:pPr marL="0" lvl="1" algn="just" eaLnBrk="1" hangingPunct="1">
              <a:spcBef>
                <a:spcPct val="0"/>
              </a:spcBef>
              <a:defRPr/>
            </a:pPr>
            <a:r>
              <a:rPr lang="de-DE" altLang="de-DE" sz="1200">
                <a:latin typeface="Arial" pitchFamily="34" charset="0"/>
                <a:cs typeface="Arial" pitchFamily="34" charset="0"/>
              </a:rPr>
              <a:t>Gleichen Sie die Menge des gelieferten und die Menge des auf dem Lieferschein angegebenen MSC-zertifizierten Fischs ab. Bewahren Sie alle Lieferdokumente auf. Informieren Sie Ihre Mitarbeiter, wo die Lieferscheine aufzubewahren sind.</a:t>
            </a:r>
          </a:p>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2012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rtl="0" fontAlgn="base"/>
            <a:r>
              <a:rPr lang="de-DE" sz="1200" b="1" i="0" u="none" strike="noStrike" kern="1200">
                <a:solidFill>
                  <a:schemeClr val="tx1"/>
                </a:solidFill>
                <a:effectLst/>
                <a:latin typeface="+mn-lt"/>
                <a:ea typeface="+mn-ea"/>
                <a:cs typeface="+mn-cs"/>
              </a:rPr>
              <a:t>Erklärung:</a:t>
            </a:r>
            <a:r>
              <a:rPr lang="en-US" sz="1200" b="0" i="0" kern="1200">
                <a:solidFill>
                  <a:schemeClr val="tx1"/>
                </a:solidFill>
                <a:effectLst/>
                <a:latin typeface="+mn-lt"/>
                <a:ea typeface="+mn-ea"/>
                <a:cs typeface="+mn-cs"/>
              </a:rPr>
              <a:t>​</a:t>
            </a:r>
            <a:endParaRPr lang="en-US" b="0" i="0">
              <a:effectLst/>
            </a:endParaRPr>
          </a:p>
          <a:p>
            <a:pPr rtl="0" fontAlgn="base"/>
            <a:r>
              <a:rPr lang="de-DE" sz="1200" b="0" i="0" u="none" strike="noStrike" kern="1200">
                <a:solidFill>
                  <a:schemeClr val="tx1"/>
                </a:solidFill>
                <a:effectLst/>
                <a:latin typeface="+mn-lt"/>
                <a:ea typeface="+mn-ea"/>
                <a:cs typeface="+mn-cs"/>
              </a:rPr>
              <a:t>Jedes Unternehmen hat eigene Abläufe und Systeme entwickelt. Der MSC hat deshalb darauf geachtet, dass seine Anforderungen in bestehende Systeme integriert werden können. Dies bedeutet, dass jedes Unternehmen ein eigenes Vorgehen zum Erfüllen des MSC-Standards entwickeln kann. Die oben genannten Beispiele zeigen, welche Möglichkeiten es gibt, die Trennung von MSC-zertifiziertem Fisch und anderem Fisch sicherzustellen.</a:t>
            </a:r>
            <a:r>
              <a:rPr lang="en-US" sz="1200" b="0" i="0" kern="1200">
                <a:solidFill>
                  <a:schemeClr val="tx1"/>
                </a:solidFill>
                <a:effectLst/>
                <a:latin typeface="+mn-lt"/>
                <a:ea typeface="+mn-ea"/>
                <a:cs typeface="+mn-cs"/>
              </a:rPr>
              <a:t>​</a:t>
            </a:r>
            <a:endParaRPr lang="en-US" b="0" i="0">
              <a:effectLst/>
            </a:endParaRPr>
          </a:p>
          <a:p>
            <a:pPr marL="0" indent="0" rtl="0" fontAlgn="base">
              <a:buFont typeface="Arial" panose="020B0604020202020204" pitchFamily="34" charset="0"/>
              <a:buNone/>
            </a:pPr>
            <a:r>
              <a:rPr lang="de-DE" sz="1200" b="0" i="1" kern="1200">
                <a:solidFill>
                  <a:schemeClr val="tx1"/>
                </a:solidFill>
                <a:effectLst/>
                <a:latin typeface="+mn-lt"/>
                <a:ea typeface="+mn-ea"/>
                <a:cs typeface="+mn-cs"/>
              </a:rPr>
              <a:t>*​Ausnahmen gelten bei einer ausdrücklichen und vorher eingeholten Erlaubnis des MSC oder bei Produkten, die den MSC-Rückverfolgbarkeits-Standard für ihre Zwecke nutzen. Eine gemeinsame Kennzeichnung der jeweiligen Bestandteile muss durch den MSC erlaubt werden (z.B. können MSC-Lachs und ASC-Garnelen in einer Sushi Box gemeinsam verkauft werden).</a:t>
            </a:r>
          </a:p>
          <a:p>
            <a:pPr marL="0" indent="0" rtl="0" fontAlgn="base">
              <a:buFont typeface="Arial" panose="020B0604020202020204" pitchFamily="34" charset="0"/>
              <a:buNone/>
            </a:pPr>
            <a:r>
              <a:rPr lang="de-DE" sz="1200" b="0" i="1" kern="1200">
                <a:solidFill>
                  <a:schemeClr val="tx1"/>
                </a:solidFill>
                <a:effectLst/>
                <a:latin typeface="+mn-lt"/>
                <a:ea typeface="+mn-ea"/>
                <a:cs typeface="+mn-cs"/>
              </a:rPr>
              <a:t>** </a:t>
            </a:r>
            <a:r>
              <a:rPr lang="en-US" altLang="de-DE" sz="1200" i="1" err="1">
                <a:cs typeface="Arial" pitchFamily="34" charset="0"/>
              </a:rPr>
              <a:t>Wird</a:t>
            </a:r>
            <a:r>
              <a:rPr lang="en-US" altLang="de-DE" sz="1200" i="1">
                <a:cs typeface="Arial" pitchFamily="34" charset="0"/>
              </a:rPr>
              <a:t> </a:t>
            </a:r>
            <a:r>
              <a:rPr lang="en-US" altLang="de-DE" sz="1200" i="1" err="1">
                <a:cs typeface="Arial" pitchFamily="34" charset="0"/>
              </a:rPr>
              <a:t>ein</a:t>
            </a:r>
            <a:r>
              <a:rPr lang="en-US" altLang="de-DE" sz="1200" i="1">
                <a:cs typeface="Arial" pitchFamily="34" charset="0"/>
              </a:rPr>
              <a:t> </a:t>
            </a:r>
            <a:r>
              <a:rPr lang="en-US" altLang="de-DE" sz="1200" i="1" err="1">
                <a:cs typeface="Arial" pitchFamily="34" charset="0"/>
              </a:rPr>
              <a:t>Endprodukt</a:t>
            </a:r>
            <a:r>
              <a:rPr lang="en-US" altLang="de-DE" sz="1200" i="1">
                <a:cs typeface="Arial" pitchFamily="34" charset="0"/>
              </a:rPr>
              <a:t> </a:t>
            </a:r>
            <a:r>
              <a:rPr lang="en-US" altLang="de-DE" sz="1200" i="1" err="1">
                <a:cs typeface="Arial" pitchFamily="34" charset="0"/>
              </a:rPr>
              <a:t>aus</a:t>
            </a:r>
            <a:r>
              <a:rPr lang="en-US" altLang="de-DE" sz="1200" i="1">
                <a:cs typeface="Arial" pitchFamily="34" charset="0"/>
              </a:rPr>
              <a:t> </a:t>
            </a:r>
            <a:r>
              <a:rPr lang="en-US" altLang="de-DE" sz="1200" i="1" err="1">
                <a:cs typeface="Arial" pitchFamily="34" charset="0"/>
              </a:rPr>
              <a:t>zertifiziertem</a:t>
            </a:r>
            <a:r>
              <a:rPr lang="en-US" altLang="de-DE" sz="1200" i="1">
                <a:cs typeface="Arial" pitchFamily="34" charset="0"/>
              </a:rPr>
              <a:t> und </a:t>
            </a:r>
            <a:r>
              <a:rPr lang="en-US" altLang="de-DE" sz="1200" i="1" err="1">
                <a:cs typeface="Arial" pitchFamily="34" charset="0"/>
              </a:rPr>
              <a:t>nicht-zertifiziertem</a:t>
            </a:r>
            <a:r>
              <a:rPr lang="en-US" altLang="de-DE" sz="1200" i="1">
                <a:cs typeface="Arial" pitchFamily="34" charset="0"/>
              </a:rPr>
              <a:t> Fisch </a:t>
            </a:r>
            <a:r>
              <a:rPr lang="en-US" altLang="de-DE" sz="1200" i="1" err="1">
                <a:cs typeface="Arial" pitchFamily="34" charset="0"/>
              </a:rPr>
              <a:t>hergestellt</a:t>
            </a:r>
            <a:r>
              <a:rPr lang="en-US" altLang="de-DE" sz="1200" i="1">
                <a:cs typeface="Arial" pitchFamily="34" charset="0"/>
              </a:rPr>
              <a:t>, muss der </a:t>
            </a:r>
            <a:r>
              <a:rPr lang="en-US" altLang="de-DE" sz="1200" i="1" err="1">
                <a:cs typeface="Arial" pitchFamily="34" charset="0"/>
              </a:rPr>
              <a:t>Anteil</a:t>
            </a:r>
            <a:r>
              <a:rPr lang="en-US" altLang="de-DE" sz="1200" i="1">
                <a:cs typeface="Arial" pitchFamily="34" charset="0"/>
              </a:rPr>
              <a:t> des MSC-</a:t>
            </a:r>
            <a:r>
              <a:rPr lang="en-US" altLang="de-DE" sz="1200" i="1" err="1">
                <a:cs typeface="Arial" pitchFamily="34" charset="0"/>
              </a:rPr>
              <a:t>zertifizierten</a:t>
            </a:r>
            <a:r>
              <a:rPr lang="en-US" altLang="de-DE" sz="1200" i="1">
                <a:cs typeface="Arial" pitchFamily="34" charset="0"/>
              </a:rPr>
              <a:t> </a:t>
            </a:r>
            <a:r>
              <a:rPr lang="en-US" altLang="de-DE" sz="1200" i="1" err="1">
                <a:cs typeface="Arial" pitchFamily="34" charset="0"/>
              </a:rPr>
              <a:t>Fisches</a:t>
            </a:r>
            <a:r>
              <a:rPr lang="en-US" altLang="de-DE" sz="1200" i="1">
                <a:cs typeface="Arial" pitchFamily="34" charset="0"/>
              </a:rPr>
              <a:t> </a:t>
            </a:r>
            <a:r>
              <a:rPr lang="en-US" altLang="de-DE" sz="1200" i="1" err="1">
                <a:cs typeface="Arial" pitchFamily="34" charset="0"/>
              </a:rPr>
              <a:t>mindestens</a:t>
            </a:r>
            <a:r>
              <a:rPr lang="en-US" altLang="de-DE" sz="1200" i="1">
                <a:cs typeface="Arial" pitchFamily="34" charset="0"/>
              </a:rPr>
              <a:t> 95% </a:t>
            </a:r>
            <a:r>
              <a:rPr lang="en-US" altLang="de-DE" sz="1200" i="1" err="1">
                <a:cs typeface="Arial" pitchFamily="34" charset="0"/>
              </a:rPr>
              <a:t>betragen</a:t>
            </a:r>
            <a:r>
              <a:rPr lang="en-US" altLang="de-DE" sz="1200" i="1">
                <a:cs typeface="Arial" pitchFamily="34" charset="0"/>
              </a:rPr>
              <a:t>, um </a:t>
            </a:r>
            <a:r>
              <a:rPr lang="en-US" altLang="de-DE" sz="1200" i="1" err="1">
                <a:cs typeface="Arial" pitchFamily="34" charset="0"/>
              </a:rPr>
              <a:t>als</a:t>
            </a:r>
            <a:r>
              <a:rPr lang="en-US" altLang="de-DE" sz="1200" i="1">
                <a:cs typeface="Arial" pitchFamily="34" charset="0"/>
              </a:rPr>
              <a:t> MSC-</a:t>
            </a:r>
            <a:r>
              <a:rPr lang="en-US" altLang="de-DE" sz="1200" i="1" err="1">
                <a:cs typeface="Arial" pitchFamily="34" charset="0"/>
              </a:rPr>
              <a:t>zertifiziert</a:t>
            </a:r>
            <a:r>
              <a:rPr lang="en-US" altLang="de-DE" sz="1200" i="1">
                <a:cs typeface="Arial" pitchFamily="34" charset="0"/>
              </a:rPr>
              <a:t> </a:t>
            </a:r>
            <a:r>
              <a:rPr lang="en-US" altLang="de-DE" sz="1200" i="1" err="1">
                <a:cs typeface="Arial" pitchFamily="34" charset="0"/>
              </a:rPr>
              <a:t>verkauft</a:t>
            </a:r>
            <a:r>
              <a:rPr lang="en-US" altLang="de-DE" sz="1200" i="1">
                <a:cs typeface="Arial" pitchFamily="34" charset="0"/>
              </a:rPr>
              <a:t> </a:t>
            </a:r>
            <a:r>
              <a:rPr lang="en-US" altLang="de-DE" sz="1200" i="1" err="1">
                <a:cs typeface="Arial" pitchFamily="34" charset="0"/>
              </a:rPr>
              <a:t>werden</a:t>
            </a:r>
            <a:r>
              <a:rPr lang="en-US" altLang="de-DE" sz="1200" i="1">
                <a:cs typeface="Arial" pitchFamily="34" charset="0"/>
              </a:rPr>
              <a:t> </a:t>
            </a:r>
            <a:r>
              <a:rPr lang="en-US" altLang="de-DE" sz="1200" i="1" err="1">
                <a:cs typeface="Arial" pitchFamily="34" charset="0"/>
              </a:rPr>
              <a:t>zu</a:t>
            </a:r>
            <a:r>
              <a:rPr lang="en-US" altLang="de-DE" sz="1200" i="1">
                <a:cs typeface="Arial" pitchFamily="34" charset="0"/>
              </a:rPr>
              <a:t> </a:t>
            </a:r>
            <a:r>
              <a:rPr lang="en-US" altLang="de-DE" sz="1200" i="1" err="1">
                <a:cs typeface="Arial" pitchFamily="34" charset="0"/>
              </a:rPr>
              <a:t>können</a:t>
            </a:r>
            <a:r>
              <a:rPr lang="en-US" altLang="de-DE" sz="1200" i="1">
                <a:cs typeface="Arial" pitchFamily="34" charset="0"/>
              </a:rPr>
              <a:t>.</a:t>
            </a:r>
          </a:p>
          <a:p>
            <a:pPr marL="0" indent="0" rtl="0" fontAlgn="base">
              <a:buFont typeface="Arial" panose="020B0604020202020204" pitchFamily="34" charset="0"/>
              <a:buNone/>
            </a:pPr>
            <a:endParaRPr lang="en-US" sz="1200" b="0" i="1" u="none" strike="noStrike" kern="1200">
              <a:solidFill>
                <a:schemeClr val="tx1"/>
              </a:solidFill>
              <a:effectLst/>
              <a:latin typeface="+mn-lt"/>
              <a:ea typeface="+mn-ea"/>
              <a:cs typeface="Arial" pitchFamily="34" charset="0"/>
            </a:endParaRPr>
          </a:p>
          <a:p>
            <a:pPr marL="0" indent="0" rtl="0" fontAlgn="base">
              <a:buFont typeface="Arial" panose="020B0604020202020204" pitchFamily="34" charset="0"/>
              <a:buNone/>
            </a:pPr>
            <a:r>
              <a:rPr lang="de-DE" sz="1200" b="0" i="0" u="none" strike="noStrike" kern="1200">
                <a:solidFill>
                  <a:schemeClr val="tx1"/>
                </a:solidFill>
                <a:effectLst/>
                <a:latin typeface="+mn-lt"/>
                <a:ea typeface="+mn-ea"/>
                <a:cs typeface="+mn-cs"/>
              </a:rPr>
              <a:t>Wichtig ist auch, darüber zu informieren, was passiert, wenn kein MSC-zertifizierter Fisch mehr auf Lager liegt (Neubestellung, Ware nicht als MSC-Ware kennzeichnen, falls stattdessen nicht-MSC-zertifizierter Fisch verwendet wird. Im folgenden Teil der Präsentation werden detaillierte Informationen zur Handhabung von MSC-zertifiziertem Fisch gegeben.</a:t>
            </a:r>
            <a:r>
              <a:rPr lang="en-US" sz="1200" b="0" i="0" kern="1200">
                <a:solidFill>
                  <a:schemeClr val="tx1"/>
                </a:solidFill>
                <a:effectLst/>
                <a:latin typeface="+mn-lt"/>
                <a:ea typeface="+mn-ea"/>
                <a:cs typeface="+mn-cs"/>
              </a:rPr>
              <a:t>​</a:t>
            </a:r>
            <a:endParaRPr lang="en-US" b="0" i="0">
              <a:effectLst/>
            </a:endParaRPr>
          </a:p>
          <a:p>
            <a:pPr rtl="0" fontAlgn="base"/>
            <a:r>
              <a:rPr lang="de-DE" sz="1200" b="0" i="0" kern="1200">
                <a:solidFill>
                  <a:schemeClr val="tx1"/>
                </a:solidFill>
                <a:effectLst/>
                <a:latin typeface="+mn-lt"/>
                <a:ea typeface="+mn-ea"/>
                <a:cs typeface="+mn-cs"/>
              </a:rPr>
              <a:t>​</a:t>
            </a:r>
            <a:endParaRPr lang="de-DE" b="0" i="0">
              <a:effectLst/>
            </a:endParaRPr>
          </a:p>
          <a:p>
            <a:pPr rtl="0" fontAlgn="base"/>
            <a:r>
              <a:rPr lang="de-DE" sz="1200" b="0" i="1" u="none" strike="noStrike" kern="1200">
                <a:solidFill>
                  <a:schemeClr val="tx1"/>
                </a:solidFill>
                <a:effectLst/>
                <a:latin typeface="+mn-lt"/>
                <a:ea typeface="+mn-ea"/>
                <a:cs typeface="+mn-cs"/>
              </a:rPr>
              <a:t>ANMERKUNG des MSC: Wir empfehlen, Ihre Vorgehensweisen und Maßnahmen in diese Präsentation für Mitarbeiterinnen und Mitarbeiter aufzunehmen. Gegebenenfalls empfiehlt es sich, die folgenden und Ihre eigenen Folien auszudrucken und gut sichtbar in allen Standorten auszuhängen oder in einem Ordner zugänglich zu machen.</a:t>
            </a:r>
            <a:endParaRPr lang="en-US" b="0" i="0">
              <a:effectLst/>
            </a:endParaRP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18</a:t>
            </a:fld>
            <a:endParaRPr lang="en-US"/>
          </a:p>
        </p:txBody>
      </p:sp>
    </p:spTree>
    <p:extLst>
      <p:ext uri="{BB962C8B-B14F-4D97-AF65-F5344CB8AC3E}">
        <p14:creationId xmlns:p14="http://schemas.microsoft.com/office/powerpoint/2010/main" val="2198374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r>
              <a:rPr lang="de-DE" sz="1200" b="1" i="0" u="none" strike="noStrike" kern="1200">
                <a:solidFill>
                  <a:schemeClr val="tx1"/>
                </a:solidFill>
                <a:effectLst/>
                <a:latin typeface="+mn-lt"/>
                <a:ea typeface="+mn-ea"/>
                <a:cs typeface="+mn-cs"/>
              </a:rPr>
              <a:t>Erklärung:</a:t>
            </a:r>
            <a:r>
              <a:rPr lang="en-US" sz="1200" b="0" i="0" kern="1200">
                <a:solidFill>
                  <a:schemeClr val="tx1"/>
                </a:solidFill>
                <a:effectLst/>
                <a:latin typeface="+mn-lt"/>
                <a:ea typeface="+mn-ea"/>
                <a:cs typeface="+mn-cs"/>
              </a:rPr>
              <a:t>​</a:t>
            </a:r>
            <a:endParaRPr lang="en-US" b="0" i="0">
              <a:effectLst/>
            </a:endParaRPr>
          </a:p>
          <a:p>
            <a:pPr rtl="0" fontAlgn="base"/>
            <a:r>
              <a:rPr lang="de-DE" sz="1200" b="0" i="0" u="none" strike="noStrike" kern="1200">
                <a:solidFill>
                  <a:schemeClr val="tx1"/>
                </a:solidFill>
                <a:effectLst/>
                <a:latin typeface="+mn-lt"/>
                <a:ea typeface="+mn-ea"/>
                <a:cs typeface="+mn-cs"/>
              </a:rPr>
              <a:t>Ihr Unternehmen muss über ein System zur Rückverfolgbarkeit über alle Standorte und Transfers zwischen diesen Standorten hinweg verfügen. Verfügt Ihr Unternehmen etwa über zentrale Lagerstellen, Verarbeitungsstandorte und Standorte im Endverbrauchergeschäft, muss zu jeder Zeit gewährleistet sein, dass sich ein dem Endkunden angebotenes oder auf Lager befindliches Produkt zu der Lieferung von einem zertifizierten Lieferanten zurückverfolgen lässt. </a:t>
            </a:r>
            <a:r>
              <a:rPr lang="en-US" sz="1200" b="0" i="0" kern="1200">
                <a:solidFill>
                  <a:schemeClr val="tx1"/>
                </a:solidFill>
                <a:effectLst/>
                <a:latin typeface="+mn-lt"/>
                <a:ea typeface="+mn-ea"/>
                <a:cs typeface="+mn-cs"/>
              </a:rPr>
              <a:t>​</a:t>
            </a:r>
          </a:p>
          <a:p>
            <a:pPr rtl="0" fontAlgn="base"/>
            <a:r>
              <a:rPr lang="de-DE" sz="1200" b="0" i="0" u="none" strike="noStrike" kern="1200">
                <a:solidFill>
                  <a:schemeClr val="tx1"/>
                </a:solidFill>
                <a:effectLst/>
                <a:latin typeface="+mn-lt"/>
                <a:ea typeface="+mn-ea"/>
                <a:cs typeface="+mn-cs"/>
              </a:rPr>
              <a:t>Die richtige Dokumentation ist auch auf Ihren Lieferscheinen und Rechnungen unbedingt notwendig, damit Ihre Kunden sicher sein können, dass sie MSC-zertifizierte (Roh-)Ware erhalten. Hier kann entweder die Zertifizierungsnummer, der Zusatz MSC oder eine interne Beschriftung als Erkennungsmerkmal dienen. </a:t>
            </a:r>
            <a:r>
              <a:rPr lang="en-US" sz="1200" b="0" i="0" kern="1200">
                <a:solidFill>
                  <a:schemeClr val="tx1"/>
                </a:solidFill>
                <a:effectLst/>
                <a:latin typeface="+mn-lt"/>
                <a:ea typeface="+mn-ea"/>
                <a:cs typeface="+mn-cs"/>
              </a:rPr>
              <a:t>​</a:t>
            </a:r>
            <a:endParaRPr lang="en-US" b="0" i="0">
              <a:effectLst/>
            </a:endParaRPr>
          </a:p>
          <a:p>
            <a:pPr rtl="0" fontAlgn="base"/>
            <a:r>
              <a:rPr lang="de-DE" sz="1200" b="0" i="0" u="none" strike="noStrike" kern="1200">
                <a:solidFill>
                  <a:schemeClr val="tx1"/>
                </a:solidFill>
                <a:effectLst/>
                <a:latin typeface="+mn-lt"/>
                <a:ea typeface="+mn-ea"/>
                <a:cs typeface="+mn-cs"/>
              </a:rPr>
              <a:t>Lieferscheine und Rechnungen sind notwendige Rückverfolgbarkeitsunterlagen, die sicherstellen, dass zertifizierte Produkte zu jedem Zeitpunkt in der Lieferkette zurückverfolgt werden können.</a:t>
            </a:r>
          </a:p>
          <a:p>
            <a:pPr rtl="0" fontAlgn="base"/>
            <a:endParaRPr lang="de-DE" sz="1200" b="0" i="0" u="none" strike="noStrike" kern="1200">
              <a:solidFill>
                <a:schemeClr val="tx1"/>
              </a:solidFill>
              <a:effectLst/>
              <a:latin typeface="+mn-lt"/>
              <a:ea typeface="+mn-ea"/>
              <a:cs typeface="+mn-cs"/>
            </a:endParaRPr>
          </a:p>
          <a:p>
            <a:pPr rtl="0" fontAlgn="base"/>
            <a:r>
              <a:rPr lang="de-DE" sz="1200" b="0" i="0" u="none" strike="noStrike" kern="1200">
                <a:solidFill>
                  <a:schemeClr val="tx1"/>
                </a:solidFill>
                <a:effectLst/>
                <a:latin typeface="+mn-lt"/>
                <a:ea typeface="+mn-ea"/>
                <a:cs typeface="+mn-cs"/>
              </a:rPr>
              <a:t>Informationen zum Zertifikatsumfang finden Sie auf den Folien </a:t>
            </a:r>
            <a:r>
              <a:rPr lang="de-DE" sz="1200" b="0" i="0" u="none" strike="noStrike" kern="1200">
                <a:solidFill>
                  <a:schemeClr val="tx1"/>
                </a:solidFill>
                <a:effectLst/>
                <a:highlight>
                  <a:srgbClr val="FFFF00"/>
                </a:highlight>
                <a:latin typeface="+mn-lt"/>
                <a:ea typeface="+mn-ea"/>
                <a:cs typeface="+mn-cs"/>
              </a:rPr>
              <a:t>XXXX</a:t>
            </a:r>
          </a:p>
          <a:p>
            <a:pPr rtl="0" fontAlgn="base"/>
            <a:endParaRPr lang="de-DE" sz="1200" b="0" i="0" u="none" strike="noStrike" kern="1200">
              <a:solidFill>
                <a:schemeClr val="tx1"/>
              </a:solidFill>
              <a:effectLst/>
              <a:latin typeface="+mn-lt"/>
              <a:ea typeface="+mn-ea"/>
              <a:cs typeface="+mn-cs"/>
            </a:endParaRPr>
          </a:p>
          <a:p>
            <a:pPr rtl="0" fontAlgn="base"/>
            <a:endParaRPr lang="en-US" b="0" i="0">
              <a:effectLst/>
            </a:endParaRPr>
          </a:p>
          <a:p>
            <a:pPr rtl="0" fontAlgn="base"/>
            <a:r>
              <a:rPr lang="de-DE" sz="1200" b="0" i="0" kern="1200">
                <a:solidFill>
                  <a:schemeClr val="tx1"/>
                </a:solidFill>
                <a:effectLst/>
                <a:latin typeface="+mn-lt"/>
                <a:ea typeface="+mn-ea"/>
                <a:cs typeface="+mn-cs"/>
              </a:rPr>
              <a:t>​</a:t>
            </a:r>
            <a:endParaRPr lang="de-DE" b="0" i="0">
              <a:effectLst/>
            </a:endParaRP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19</a:t>
            </a:fld>
            <a:endParaRPr lang="en-US"/>
          </a:p>
        </p:txBody>
      </p:sp>
    </p:spTree>
    <p:extLst>
      <p:ext uri="{BB962C8B-B14F-4D97-AF65-F5344CB8AC3E}">
        <p14:creationId xmlns:p14="http://schemas.microsoft.com/office/powerpoint/2010/main" val="3928366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de-DE" b="1">
                <a:latin typeface="Arial" panose="020B0604020202020204" pitchFamily="34" charset="0"/>
                <a:cs typeface="Arial" panose="020B0604020202020204" pitchFamily="34" charset="0"/>
              </a:rPr>
              <a:t>Erklärung:</a:t>
            </a:r>
          </a:p>
          <a:p>
            <a:r>
              <a:rPr lang="de-DE" sz="1200" b="0" i="0" u="none" strike="noStrike" kern="1200" baseline="0">
                <a:solidFill>
                  <a:schemeClr val="tx1"/>
                </a:solidFill>
                <a:latin typeface="+mn-lt"/>
                <a:ea typeface="+mn-ea"/>
                <a:cs typeface="+mn-cs"/>
              </a:rPr>
              <a:t>Werden Produkte verarbeitet oder </a:t>
            </a:r>
            <a:r>
              <a:rPr lang="de-DE" sz="1200" b="0" i="0" u="none" strike="noStrike" kern="1200" baseline="0" err="1">
                <a:solidFill>
                  <a:schemeClr val="tx1"/>
                </a:solidFill>
                <a:latin typeface="+mn-lt"/>
                <a:ea typeface="+mn-ea"/>
                <a:cs typeface="+mn-cs"/>
              </a:rPr>
              <a:t>umverpackt</a:t>
            </a:r>
            <a:r>
              <a:rPr lang="de-DE" sz="1200" b="0" i="0" u="none" strike="noStrike" kern="1200" baseline="0">
                <a:solidFill>
                  <a:schemeClr val="tx1"/>
                </a:solidFill>
                <a:latin typeface="+mn-lt"/>
                <a:ea typeface="+mn-ea"/>
                <a:cs typeface="+mn-cs"/>
              </a:rPr>
              <a:t>, so muss anhand der Aufzeichnungen über eine beliebige Produktcharge oder einen beliebigen Zeitraum errechenbar sein, welcher Anteil der Rohware im Endprodukt enthalten ist. Dafür müssen die Umwandlungsraten, z.B. vom ganzen Fisch zum verpackten Fischfilet, festgehalten werden.</a:t>
            </a:r>
            <a:endParaRPr lang="de-DE" altLang="de-DE"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0">
                <a:latin typeface="Arial" panose="020B0604020202020204" pitchFamily="34" charset="0"/>
                <a:cs typeface="Arial" panose="020B0604020202020204" pitchFamily="34" charset="0"/>
              </a:rPr>
              <a:t>Warenein- und –</a:t>
            </a:r>
            <a:r>
              <a:rPr lang="de-DE" altLang="de-DE" b="0" err="1">
                <a:latin typeface="Arial" panose="020B0604020202020204" pitchFamily="34" charset="0"/>
                <a:cs typeface="Arial" panose="020B0604020202020204" pitchFamily="34" charset="0"/>
              </a:rPr>
              <a:t>abgang</a:t>
            </a:r>
            <a:r>
              <a:rPr lang="de-DE" altLang="de-DE" b="0">
                <a:latin typeface="Arial" panose="020B0604020202020204" pitchFamily="34" charset="0"/>
                <a:cs typeface="Arial" panose="020B0604020202020204" pitchFamily="34" charset="0"/>
              </a:rPr>
              <a:t> müssen dokumentiert werden und eventuelle Umwandlungsraten müssen aufgezeichnet werden. Eine klare und eindeutige Dokumentation des Gewichts vor und nach der Warenverarbeitung sowie die Rezepturen für die Menge an verarbeiteter Ware ist für spätere Audits unbedingt notwendig. Ein jährlicher Mengenabgleich von zertifizierten Einkäufen und Verkäufen kann als Nachweis verwendet werden, dass keine Substitution erfolgt ist.</a:t>
            </a:r>
          </a:p>
          <a:p>
            <a:endParaRPr lang="de-DE" sz="1200" b="0" i="0" u="none" strike="noStrike" kern="1200" baseline="0">
              <a:solidFill>
                <a:schemeClr val="tx1"/>
              </a:solidFill>
              <a:latin typeface="+mn-lt"/>
              <a:ea typeface="+mn-ea"/>
              <a:cs typeface="+mn-cs"/>
            </a:endParaRPr>
          </a:p>
          <a:p>
            <a:r>
              <a:rPr lang="de-DE" sz="1200" b="0" i="0" u="none" strike="noStrike" kern="1200" baseline="0">
                <a:solidFill>
                  <a:schemeClr val="tx1"/>
                </a:solidFill>
                <a:latin typeface="+mn-lt"/>
                <a:ea typeface="+mn-ea"/>
                <a:cs typeface="+mn-cs"/>
              </a:rPr>
              <a:t>Werden nicht-zertifizierter Fisch bzw. Meeresfrüchte als Zutat in zertifizierten Produkten verwendet, müssen die Prozentregeln für nicht-MSC-/</a:t>
            </a:r>
            <a:r>
              <a:rPr lang="en-US" sz="1200" b="0" i="0" u="none" strike="noStrike" kern="1200" baseline="0">
                <a:solidFill>
                  <a:schemeClr val="tx1"/>
                </a:solidFill>
                <a:latin typeface="+mn-lt"/>
                <a:ea typeface="+mn-ea"/>
                <a:cs typeface="+mn-cs"/>
              </a:rPr>
              <a:t>ASC-</a:t>
            </a:r>
            <a:r>
              <a:rPr lang="en-US" sz="1200" b="0" i="0" u="none" strike="noStrike" kern="1200" baseline="0" err="1">
                <a:solidFill>
                  <a:schemeClr val="tx1"/>
                </a:solidFill>
                <a:latin typeface="+mn-lt"/>
                <a:ea typeface="+mn-ea"/>
                <a:cs typeface="+mn-cs"/>
              </a:rPr>
              <a:t>zertifizierte</a:t>
            </a:r>
            <a:r>
              <a:rPr lang="en-US" sz="1200" b="0" i="0" u="none" strike="noStrike" kern="1200" baseline="0">
                <a:solidFill>
                  <a:schemeClr val="tx1"/>
                </a:solidFill>
                <a:latin typeface="+mn-lt"/>
                <a:ea typeface="+mn-ea"/>
                <a:cs typeface="+mn-cs"/>
              </a:rPr>
              <a:t> </a:t>
            </a:r>
            <a:r>
              <a:rPr lang="en-US" sz="1200" b="0" i="0" u="none" strike="noStrike" kern="1200" baseline="0" err="1">
                <a:solidFill>
                  <a:schemeClr val="tx1"/>
                </a:solidFill>
                <a:latin typeface="+mn-lt"/>
                <a:ea typeface="+mn-ea"/>
                <a:cs typeface="+mn-cs"/>
              </a:rPr>
              <a:t>Fischanteile</a:t>
            </a:r>
            <a:r>
              <a:rPr lang="en-US" sz="1200" b="0" i="0" u="none" strike="noStrike" kern="1200" baseline="0">
                <a:solidFill>
                  <a:schemeClr val="tx1"/>
                </a:solidFill>
                <a:latin typeface="+mn-lt"/>
                <a:ea typeface="+mn-ea"/>
                <a:cs typeface="+mn-cs"/>
              </a:rPr>
              <a:t> </a:t>
            </a:r>
            <a:r>
              <a:rPr lang="en-US" sz="1200" b="0" i="0" u="none" strike="noStrike" kern="1200" baseline="0" err="1">
                <a:solidFill>
                  <a:schemeClr val="tx1"/>
                </a:solidFill>
                <a:latin typeface="+mn-lt"/>
                <a:ea typeface="+mn-ea"/>
                <a:cs typeface="+mn-cs"/>
              </a:rPr>
              <a:t>eingehalten</a:t>
            </a:r>
            <a:r>
              <a:rPr lang="en-US" sz="1200" b="0" i="0" u="none" strike="noStrike" kern="1200" baseline="0">
                <a:solidFill>
                  <a:schemeClr val="tx1"/>
                </a:solidFill>
                <a:latin typeface="+mn-lt"/>
                <a:ea typeface="+mn-ea"/>
                <a:cs typeface="+mn-cs"/>
              </a:rPr>
              <a:t> </a:t>
            </a:r>
            <a:r>
              <a:rPr lang="en-US" sz="1200" b="0" i="0" u="none" strike="noStrike" kern="1200" baseline="0" err="1">
                <a:solidFill>
                  <a:schemeClr val="tx1"/>
                </a:solidFill>
                <a:latin typeface="+mn-lt"/>
                <a:ea typeface="+mn-ea"/>
                <a:cs typeface="+mn-cs"/>
              </a:rPr>
              <a:t>werden</a:t>
            </a:r>
            <a:r>
              <a:rPr lang="en-US" sz="1200" b="0" i="0" u="none" strike="noStrike" kern="1200" baseline="0">
                <a:solidFill>
                  <a:schemeClr val="tx1"/>
                </a:solidFill>
                <a:latin typeface="+mn-lt"/>
                <a:ea typeface="+mn-ea"/>
                <a:cs typeface="+mn-cs"/>
              </a:rPr>
              <a:t>. Der MSC-</a:t>
            </a:r>
            <a:r>
              <a:rPr lang="en-US" sz="1200" b="0" i="0" u="none" strike="noStrike" kern="1200" baseline="0" err="1">
                <a:solidFill>
                  <a:schemeClr val="tx1"/>
                </a:solidFill>
                <a:latin typeface="+mn-lt"/>
                <a:ea typeface="+mn-ea"/>
                <a:cs typeface="+mn-cs"/>
              </a:rPr>
              <a:t>Anteil</a:t>
            </a:r>
            <a:r>
              <a:rPr lang="en-US" sz="1200" b="0" i="0" u="none" strike="noStrike" kern="1200" baseline="0">
                <a:solidFill>
                  <a:schemeClr val="tx1"/>
                </a:solidFill>
                <a:latin typeface="+mn-lt"/>
                <a:ea typeface="+mn-ea"/>
                <a:cs typeface="+mn-cs"/>
              </a:rPr>
              <a:t> </a:t>
            </a:r>
            <a:r>
              <a:rPr lang="en-US" sz="1200" b="0" i="0" u="none" strike="noStrike" kern="1200" baseline="0" err="1">
                <a:solidFill>
                  <a:schemeClr val="tx1"/>
                </a:solidFill>
                <a:latin typeface="+mn-lt"/>
                <a:ea typeface="+mn-ea"/>
                <a:cs typeface="+mn-cs"/>
              </a:rPr>
              <a:t>im</a:t>
            </a:r>
            <a:r>
              <a:rPr lang="en-US" sz="1200" b="0" i="0" u="none" strike="noStrike" kern="1200" baseline="0">
                <a:solidFill>
                  <a:schemeClr val="tx1"/>
                </a:solidFill>
                <a:latin typeface="+mn-lt"/>
                <a:ea typeface="+mn-ea"/>
                <a:cs typeface="+mn-cs"/>
              </a:rPr>
              <a:t> </a:t>
            </a:r>
            <a:r>
              <a:rPr lang="en-US" sz="1200" b="0" i="0" u="none" strike="noStrike" kern="1200" baseline="0" err="1">
                <a:solidFill>
                  <a:schemeClr val="tx1"/>
                </a:solidFill>
                <a:latin typeface="+mn-lt"/>
                <a:ea typeface="+mn-ea"/>
                <a:cs typeface="+mn-cs"/>
              </a:rPr>
              <a:t>Endprodukt</a:t>
            </a:r>
            <a:r>
              <a:rPr lang="en-US" sz="1200" b="0" i="0" u="none" strike="noStrike" kern="1200" baseline="0">
                <a:solidFill>
                  <a:schemeClr val="tx1"/>
                </a:solidFill>
                <a:latin typeface="+mn-lt"/>
                <a:ea typeface="+mn-ea"/>
                <a:cs typeface="+mn-cs"/>
              </a:rPr>
              <a:t> muss </a:t>
            </a:r>
            <a:r>
              <a:rPr lang="en-US" sz="1200" b="0" i="0" u="none" strike="noStrike" kern="1200" baseline="0" err="1">
                <a:solidFill>
                  <a:schemeClr val="tx1"/>
                </a:solidFill>
                <a:latin typeface="+mn-lt"/>
                <a:ea typeface="+mn-ea"/>
                <a:cs typeface="+mn-cs"/>
              </a:rPr>
              <a:t>mindestens</a:t>
            </a:r>
            <a:r>
              <a:rPr lang="en-US" sz="1200" b="0" i="0" u="none" strike="noStrike" kern="1200" baseline="0">
                <a:solidFill>
                  <a:schemeClr val="tx1"/>
                </a:solidFill>
                <a:latin typeface="+mn-lt"/>
                <a:ea typeface="+mn-ea"/>
                <a:cs typeface="+mn-cs"/>
              </a:rPr>
              <a:t> 95% </a:t>
            </a:r>
            <a:r>
              <a:rPr lang="en-US" sz="1200" b="0" i="0" u="none" strike="noStrike" kern="1200" baseline="0" err="1">
                <a:solidFill>
                  <a:schemeClr val="tx1"/>
                </a:solidFill>
                <a:latin typeface="+mn-lt"/>
                <a:ea typeface="+mn-ea"/>
                <a:cs typeface="+mn-cs"/>
              </a:rPr>
              <a:t>betragen</a:t>
            </a:r>
            <a:r>
              <a:rPr lang="en-US" sz="1200" b="0" i="0" u="none" strike="noStrike" kern="1200" baseline="0">
                <a:solidFill>
                  <a:schemeClr val="tx1"/>
                </a:solidFill>
                <a:latin typeface="+mn-lt"/>
                <a:ea typeface="+mn-ea"/>
                <a:cs typeface="+mn-cs"/>
              </a:rPr>
              <a:t>, der </a:t>
            </a:r>
            <a:r>
              <a:rPr lang="en-US" sz="1200" b="0" i="0" u="none" strike="noStrike" kern="1200" baseline="0" err="1">
                <a:solidFill>
                  <a:schemeClr val="tx1"/>
                </a:solidFill>
                <a:latin typeface="+mn-lt"/>
                <a:ea typeface="+mn-ea"/>
                <a:cs typeface="+mn-cs"/>
              </a:rPr>
              <a:t>Anteil</a:t>
            </a:r>
            <a:r>
              <a:rPr lang="en-US" sz="1200" b="0" i="0" u="none" strike="noStrike" kern="1200" baseline="0">
                <a:solidFill>
                  <a:schemeClr val="tx1"/>
                </a:solidFill>
                <a:latin typeface="+mn-lt"/>
                <a:ea typeface="+mn-ea"/>
                <a:cs typeface="+mn-cs"/>
              </a:rPr>
              <a:t> </a:t>
            </a:r>
            <a:r>
              <a:rPr lang="en-US" sz="1200" b="0" i="0" u="none" strike="noStrike" kern="1200" baseline="0" err="1">
                <a:solidFill>
                  <a:schemeClr val="tx1"/>
                </a:solidFill>
                <a:latin typeface="+mn-lt"/>
                <a:ea typeface="+mn-ea"/>
                <a:cs typeface="+mn-cs"/>
              </a:rPr>
              <a:t>nicht-zertifizierten</a:t>
            </a:r>
            <a:r>
              <a:rPr lang="en-US" sz="1200" b="0" i="0" u="none" strike="noStrike" kern="1200" baseline="0">
                <a:solidFill>
                  <a:schemeClr val="tx1"/>
                </a:solidFill>
                <a:latin typeface="+mn-lt"/>
                <a:ea typeface="+mn-ea"/>
                <a:cs typeface="+mn-cs"/>
              </a:rPr>
              <a:t> </a:t>
            </a:r>
            <a:r>
              <a:rPr lang="en-US" sz="1200" b="0" i="0" u="none" strike="noStrike" kern="1200" baseline="0" err="1">
                <a:solidFill>
                  <a:schemeClr val="tx1"/>
                </a:solidFill>
                <a:latin typeface="+mn-lt"/>
                <a:ea typeface="+mn-ea"/>
                <a:cs typeface="+mn-cs"/>
              </a:rPr>
              <a:t>Fisches</a:t>
            </a:r>
            <a:r>
              <a:rPr lang="en-US" sz="1200" b="0" i="0" u="none" strike="noStrike" kern="1200" baseline="0">
                <a:solidFill>
                  <a:schemeClr val="tx1"/>
                </a:solidFill>
                <a:latin typeface="+mn-lt"/>
                <a:ea typeface="+mn-ea"/>
                <a:cs typeface="+mn-cs"/>
              </a:rPr>
              <a:t> maximal 5%.</a:t>
            </a:r>
            <a:endParaRPr lang="de-DE" altLang="de-DE" b="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8EC50F1-5BAC-4ECC-863B-78D8EFF17216}" type="slidenum">
              <a:rPr lang="en-US" smtClean="0"/>
              <a:pPr/>
              <a:t>20</a:t>
            </a:fld>
            <a:endParaRPr lang="en-US"/>
          </a:p>
        </p:txBody>
      </p:sp>
    </p:spTree>
    <p:extLst>
      <p:ext uri="{BB962C8B-B14F-4D97-AF65-F5344CB8AC3E}">
        <p14:creationId xmlns:p14="http://schemas.microsoft.com/office/powerpoint/2010/main" val="718796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de-DE" altLang="de-DE" b="1">
                <a:latin typeface="Arial" panose="020B0604020202020204" pitchFamily="34" charset="0"/>
                <a:cs typeface="Arial" panose="020B0604020202020204" pitchFamily="34" charset="0"/>
              </a:rPr>
              <a:t>Erklärung:</a:t>
            </a:r>
          </a:p>
          <a:p>
            <a:r>
              <a:rPr lang="de-DE" altLang="de-DE" b="0">
                <a:latin typeface="Arial" panose="020B0604020202020204" pitchFamily="34" charset="0"/>
                <a:cs typeface="Arial" panose="020B0604020202020204" pitchFamily="34" charset="0"/>
              </a:rPr>
              <a:t>Was ist zu beachten, wenn eine Fehlkennzeichnung entdeckt wird?</a:t>
            </a:r>
          </a:p>
          <a:p>
            <a:pPr marL="0" indent="0">
              <a:spcBef>
                <a:spcPts val="600"/>
              </a:spcBef>
              <a:spcAft>
                <a:spcPts val="600"/>
              </a:spcAft>
              <a:buFont typeface="Arial" panose="020B0604020202020204" pitchFamily="34" charset="0"/>
              <a:buNone/>
            </a:pPr>
            <a:endParaRPr lang="de-DE" b="0" u="sng" noProof="0">
              <a:latin typeface="Arial" panose="020B0604020202020204" pitchFamily="34" charset="0"/>
              <a:ea typeface="Calibri"/>
              <a:cs typeface="Arial" panose="020B0604020202020204" pitchFamily="34" charset="0"/>
            </a:endParaRPr>
          </a:p>
          <a:p>
            <a:pPr marL="0" indent="0">
              <a:spcBef>
                <a:spcPts val="600"/>
              </a:spcBef>
              <a:spcAft>
                <a:spcPts val="600"/>
              </a:spcAft>
              <a:buFont typeface="Arial" panose="020B0604020202020204" pitchFamily="34" charset="0"/>
              <a:buNone/>
            </a:pPr>
            <a:r>
              <a:rPr lang="de-DE" b="0" u="sng" noProof="0">
                <a:latin typeface="Arial" panose="020B0604020202020204" pitchFamily="34" charset="0"/>
                <a:ea typeface="Calibri"/>
                <a:cs typeface="Arial" panose="020B0604020202020204" pitchFamily="34" charset="0"/>
              </a:rPr>
              <a:t>Problem: </a:t>
            </a:r>
            <a:r>
              <a:rPr lang="de-DE" b="0" noProof="0">
                <a:latin typeface="Arial" panose="020B0604020202020204" pitchFamily="34" charset="0"/>
                <a:ea typeface="Calibri"/>
                <a:cs typeface="Arial" panose="020B0604020202020204" pitchFamily="34" charset="0"/>
              </a:rPr>
              <a:t>Nicht-zertifizierter Fisch ist fälschlicherweise als MSC-Ware ausgewiesen, bzw. es kann nicht nachgewiesen werden, dass ein Produkt mit MSC-Siegel aus einer zertifizierten Quelle stammt. </a:t>
            </a:r>
          </a:p>
          <a:p>
            <a:pPr marL="0" indent="0">
              <a:spcBef>
                <a:spcPts val="600"/>
              </a:spcBef>
              <a:spcAft>
                <a:spcPts val="600"/>
              </a:spcAft>
              <a:buFont typeface="Arial" panose="020B0604020202020204" pitchFamily="34" charset="0"/>
              <a:buNone/>
            </a:pPr>
            <a:endParaRPr lang="de-DE" b="0" noProof="0">
              <a:latin typeface="Arial" panose="020B0604020202020204" pitchFamily="34" charset="0"/>
              <a:ea typeface="Calibri"/>
              <a:cs typeface="Arial" panose="020B0604020202020204" pitchFamily="34" charset="0"/>
            </a:endParaRPr>
          </a:p>
          <a:p>
            <a:pPr marL="0" indent="0">
              <a:spcBef>
                <a:spcPts val="600"/>
              </a:spcBef>
              <a:spcAft>
                <a:spcPts val="600"/>
              </a:spcAft>
              <a:buFont typeface="Arial" panose="020B0604020202020204" pitchFamily="34" charset="0"/>
              <a:buNone/>
            </a:pPr>
            <a:r>
              <a:rPr lang="de-DE" b="0" noProof="0">
                <a:latin typeface="Arial" panose="020B0604020202020204" pitchFamily="34" charset="0"/>
                <a:ea typeface="Calibri"/>
                <a:cs typeface="Arial" panose="020B0604020202020204" pitchFamily="34" charset="0"/>
              </a:rPr>
              <a:t>In einem solchen Fall ist unmittelbar der zuständige Zertifizierungsbeauftrage zu informieren, damit dieser angemessene Maßnahmen ergreifen kann. Es müssen umgehend alle fälschlich gekennzeichneten Produkte aus dem Verkauf genommen werden. Die Zertifizierungsstelle ist innerhalb von 2 Tagen zu benachrichtigen. Wichtig ist auch, die Ursache der Fehlkennzeichnung zu ergründen und Schritte einzuleiten, um weitere Fehlkennzeichnungen zukünftig zu vermeiden.</a:t>
            </a:r>
            <a:endParaRPr lang="en-GB" b="0"/>
          </a:p>
          <a:p>
            <a:pPr algn="l">
              <a:spcBef>
                <a:spcPts val="600"/>
              </a:spcBef>
              <a:spcAft>
                <a:spcPts val="600"/>
              </a:spcAft>
            </a:pPr>
            <a:endParaRPr lang="de-DE" sz="1200" b="0" u="sng" noProof="0">
              <a:effectLst/>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de-DE" sz="1200" b="1" u="none" noProof="0">
                <a:effectLst/>
                <a:latin typeface="Arial" panose="020B0604020202020204" pitchFamily="34" charset="0"/>
                <a:ea typeface="Calibri"/>
                <a:cs typeface="Arial" panose="020B0604020202020204" pitchFamily="34" charset="0"/>
              </a:rPr>
              <a:t>Umgang mit anderen Problemen bei der Handhabung von MSC-Ware</a:t>
            </a:r>
          </a:p>
          <a:p>
            <a:pPr algn="l">
              <a:spcBef>
                <a:spcPts val="600"/>
              </a:spcBef>
              <a:spcAft>
                <a:spcPts val="600"/>
              </a:spcAft>
            </a:pPr>
            <a:r>
              <a:rPr lang="de-DE" sz="1200" b="0" u="none" noProof="0">
                <a:effectLst/>
                <a:latin typeface="Arial" panose="020B0604020202020204" pitchFamily="34" charset="0"/>
                <a:ea typeface="Calibri"/>
                <a:cs typeface="Arial" panose="020B0604020202020204" pitchFamily="34" charset="0"/>
              </a:rPr>
              <a:t>Weitere</a:t>
            </a:r>
            <a:r>
              <a:rPr lang="de-DE" sz="1200" b="0" u="none" baseline="0" noProof="0">
                <a:effectLst/>
                <a:latin typeface="Arial" panose="020B0604020202020204" pitchFamily="34" charset="0"/>
                <a:ea typeface="Calibri"/>
                <a:cs typeface="Arial" panose="020B0604020202020204" pitchFamily="34" charset="0"/>
              </a:rPr>
              <a:t> Probleme in Bezug auf den MSC-Prozess können unter anderem sein, dass Rechnungen oder Lieferscheine verloren gehen, neue Fischarten nicht rechtzeitig an die Zertifizierungsstelle gemeldet wurden oder ein Werbematerial vor der Veröffentlichung nicht vom MSC freigegeben wurde.</a:t>
            </a:r>
            <a:endParaRPr lang="de-DE" sz="1200" b="0" noProof="0">
              <a:solidFill>
                <a:srgbClr val="FF0000"/>
              </a:solidFill>
              <a:effectLst/>
              <a:latin typeface="Arial" panose="020B0604020202020204" pitchFamily="34" charset="0"/>
              <a:ea typeface="Calibri"/>
              <a:cs typeface="Arial" panose="020B0604020202020204" pitchFamily="34" charset="0"/>
            </a:endParaRPr>
          </a:p>
          <a:p>
            <a:r>
              <a:rPr lang="de-DE" sz="1200" b="0" noProof="0">
                <a:solidFill>
                  <a:srgbClr val="FF0000"/>
                </a:solidFill>
                <a:effectLst/>
                <a:latin typeface="Arial" panose="020B0604020202020204" pitchFamily="34" charset="0"/>
                <a:cs typeface="Arial" panose="020B0604020202020204" pitchFamily="34" charset="0"/>
              </a:rPr>
              <a:t>Auch hier muss der Zertifizierungsbeauftragte unmittelbar benachrichtigt werden, um zu entscheiden, wie mit diesen geringfügigen Abweichungen umzugehen ist.</a:t>
            </a:r>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6551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latin typeface="Arial" panose="020B0604020202020204" pitchFamily="34" charset="0"/>
                <a:cs typeface="Arial" panose="020B0604020202020204" pitchFamily="34" charset="0"/>
              </a:rPr>
              <a:t>Erklärung:</a:t>
            </a:r>
          </a:p>
          <a:p>
            <a:r>
              <a:rPr lang="de-DE">
                <a:latin typeface="Arial" panose="020B0604020202020204" pitchFamily="34" charset="0"/>
                <a:cs typeface="Arial" panose="020B0604020202020204" pitchFamily="34" charset="0"/>
              </a:rPr>
              <a:t>Die Präsentation besteht aus sechs Teilen:</a:t>
            </a:r>
          </a:p>
          <a:p>
            <a:pPr marL="228600" indent="-228600">
              <a:buFont typeface="+mj-lt"/>
              <a:buAutoNum type="arabicParenR"/>
            </a:pPr>
            <a:r>
              <a:rPr lang="de-DE">
                <a:latin typeface="Arial" panose="020B0604020202020204" pitchFamily="34" charset="0"/>
                <a:cs typeface="Arial" panose="020B0604020202020204" pitchFamily="34" charset="0"/>
              </a:rPr>
              <a:t>Im ersten Teil werden der MSC, seine Arbeit und seine Ziele vorgestellt.</a:t>
            </a:r>
          </a:p>
          <a:p>
            <a:pPr marL="228600" indent="-228600">
              <a:buFont typeface="+mj-lt"/>
              <a:buAutoNum type="arabicParenR"/>
            </a:pPr>
            <a:r>
              <a:rPr lang="de-DE">
                <a:latin typeface="Arial" panose="020B0604020202020204" pitchFamily="34" charset="0"/>
                <a:cs typeface="Arial" panose="020B0604020202020204" pitchFamily="34" charset="0"/>
              </a:rPr>
              <a:t>Im zweiten Teil wird der MSC-Umweltstandard für Fischereien erläutert.</a:t>
            </a:r>
          </a:p>
          <a:p>
            <a:pPr marL="228600" indent="-228600">
              <a:buFont typeface="+mj-lt"/>
              <a:buAutoNum type="arabicParenR"/>
            </a:pPr>
            <a:r>
              <a:rPr lang="de-DE">
                <a:latin typeface="Arial" panose="020B0604020202020204" pitchFamily="34" charset="0"/>
                <a:cs typeface="Arial" panose="020B0604020202020204" pitchFamily="34" charset="0"/>
              </a:rPr>
              <a:t>Der dritte Teil informiert über den MSC-Rückverfolgbarkeits-Standard.</a:t>
            </a:r>
          </a:p>
          <a:p>
            <a:pPr marL="228600" indent="-228600">
              <a:buFont typeface="+mj-lt"/>
              <a:buAutoNum type="arabicParenR"/>
            </a:pPr>
            <a:r>
              <a:rPr lang="de-DE">
                <a:latin typeface="Arial" panose="020B0604020202020204" pitchFamily="34" charset="0"/>
                <a:cs typeface="Arial" panose="020B0604020202020204" pitchFamily="34" charset="0"/>
              </a:rPr>
              <a:t>Im vierten Teil wird erläutert, worauf bei der Verwendung des MSC-Siegels zu achten ist. </a:t>
            </a:r>
          </a:p>
          <a:p>
            <a:pPr marL="228600" indent="-228600">
              <a:buFont typeface="+mj-lt"/>
              <a:buAutoNum type="arabicParenR"/>
            </a:pPr>
            <a:r>
              <a:rPr lang="de-DE">
                <a:latin typeface="Arial" panose="020B0604020202020204" pitchFamily="34" charset="0"/>
                <a:cs typeface="Arial" panose="020B0604020202020204" pitchFamily="34" charset="0"/>
              </a:rPr>
              <a:t>Im</a:t>
            </a:r>
            <a:r>
              <a:rPr lang="de-DE" baseline="0">
                <a:latin typeface="Arial" panose="020B0604020202020204" pitchFamily="34" charset="0"/>
                <a:cs typeface="Arial" panose="020B0604020202020204" pitchFamily="34" charset="0"/>
              </a:rPr>
              <a:t> fünften Teil werden die Änderungen zu den seit September 2019 geltenden arbeitsrechtlichen Anforderungen vorgestellt.</a:t>
            </a:r>
          </a:p>
          <a:p>
            <a:pPr marL="228600" indent="-228600">
              <a:buFont typeface="+mj-lt"/>
              <a:buAutoNum type="arabicParenR"/>
            </a:pPr>
            <a:r>
              <a:rPr lang="de-DE" baseline="0">
                <a:latin typeface="Arial"/>
                <a:cs typeface="Arial"/>
              </a:rPr>
              <a:t>Im sechsten Teil werden </a:t>
            </a:r>
            <a:r>
              <a:rPr lang="de-DE">
                <a:latin typeface="Arial"/>
                <a:cs typeface="Arial"/>
              </a:rPr>
              <a:t>Möglichkeiten und Materialien</a:t>
            </a:r>
            <a:r>
              <a:rPr lang="de-DE" baseline="0">
                <a:latin typeface="Arial"/>
                <a:cs typeface="Arial"/>
              </a:rPr>
              <a:t> vorgestellt, die Ihr Unternehmen für seine Kommunikation </a:t>
            </a:r>
            <a:r>
              <a:rPr lang="de-DE">
                <a:latin typeface="Arial"/>
                <a:cs typeface="Arial"/>
              </a:rPr>
              <a:t>einsetzen bzw. verwenden</a:t>
            </a:r>
            <a:r>
              <a:rPr lang="de-DE" baseline="0">
                <a:latin typeface="Arial"/>
                <a:cs typeface="Arial"/>
              </a:rPr>
              <a:t> kann.</a:t>
            </a:r>
          </a:p>
          <a:p>
            <a:pPr marL="228600" indent="-228600">
              <a:buFont typeface="+mj-lt"/>
              <a:buAutoNum type="arabicParenR"/>
            </a:pPr>
            <a:endParaRPr lang="de-DE">
              <a:latin typeface="Arial" panose="020B0604020202020204" pitchFamily="34" charset="0"/>
              <a:cs typeface="Arial" panose="020B0604020202020204" pitchFamily="34" charset="0"/>
            </a:endParaRPr>
          </a:p>
          <a:p>
            <a:endParaRPr lang="de-DE">
              <a:latin typeface="Arial" panose="020B0604020202020204" pitchFamily="34" charset="0"/>
              <a:cs typeface="Arial" panose="020B0604020202020204" pitchFamily="34" charset="0"/>
            </a:endParaRPr>
          </a:p>
          <a:p>
            <a:r>
              <a:rPr lang="de-DE">
                <a:latin typeface="Arial" panose="020B0604020202020204" pitchFamily="34" charset="0"/>
                <a:cs typeface="Arial" panose="020B0604020202020204" pitchFamily="34" charset="0"/>
              </a:rPr>
              <a:t>Die Teile 3 und 4 sind sehr wichtig für die MSC-Zertifizierung und Ihr Audit, da sie Informationen beinhalten, die im Tagesgeschäft umgesetzt werden müssen. Teil 5 ist relevant, wenn Teile Ihres Unternehmens bzw. Lieferanten in Ländern mit höherem Risiko ansässig sind.</a:t>
            </a: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2</a:t>
            </a:fld>
            <a:endParaRPr lang="en-US"/>
          </a:p>
        </p:txBody>
      </p:sp>
    </p:spTree>
    <p:extLst>
      <p:ext uri="{BB962C8B-B14F-4D97-AF65-F5344CB8AC3E}">
        <p14:creationId xmlns:p14="http://schemas.microsoft.com/office/powerpoint/2010/main" val="1767265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de-DE" b="1">
                <a:latin typeface="Arial" panose="020B0604020202020204" pitchFamily="34" charset="0"/>
                <a:cs typeface="Arial" panose="020B0604020202020204" pitchFamily="34" charset="0"/>
              </a:rPr>
              <a:t>Erklärung:</a:t>
            </a:r>
            <a:endParaRPr lang="de-DE" altLang="de-DE">
              <a:latin typeface="Arial" panose="020B0604020202020204" pitchFamily="34" charset="0"/>
              <a:cs typeface="Arial" panose="020B0604020202020204" pitchFamily="34" charset="0"/>
            </a:endParaRPr>
          </a:p>
          <a:p>
            <a:r>
              <a:rPr lang="de-DE" altLang="de-DE"/>
              <a:t>Das Zertifikatsumfang ist der Geltungsbereich des Zertifikats Ihres Unternehmens und hat drei Komponenten:</a:t>
            </a:r>
          </a:p>
          <a:p>
            <a:pPr marL="171450" indent="-171450">
              <a:buFontTx/>
              <a:buChar char="-"/>
            </a:pPr>
            <a:r>
              <a:rPr lang="de-DE" altLang="de-DE"/>
              <a:t>die von Ihrem Unternehmen gehandhabten zertifizierten Fisch- und Meeresfrüchtearten;</a:t>
            </a:r>
          </a:p>
          <a:p>
            <a:pPr marL="171450" indent="-171450">
              <a:buFontTx/>
              <a:buChar char="-"/>
            </a:pPr>
            <a:r>
              <a:rPr lang="de-DE" altLang="de-DE"/>
              <a:t>die mit den zertifizierten Produkten ausgeführten Tätigkeiten. Hierzu zählen u.a. der Lebensmitteleinzelhandel, Vertrieb, Transport, Lagerung, Ver- und Umpacken, Großhandel, Erstverarbeitung und Restaurantbetrieb;</a:t>
            </a:r>
          </a:p>
          <a:p>
            <a:pPr marL="171450" indent="-171450">
              <a:buFontTx/>
              <a:buChar char="-"/>
            </a:pPr>
            <a:r>
              <a:rPr lang="de-DE" altLang="de-DE"/>
              <a:t>die von Ihrem Unternehmen genutzten Zertifizierungsproamme, die den MSC-Rückverfolgbarkeits-Standard nutzen. Hierbei handelt es sich ausschließlich um MSC und ASC</a:t>
            </a:r>
          </a:p>
          <a:p>
            <a:pPr marL="171450" indent="-171450">
              <a:buFontTx/>
              <a:buChar char="-"/>
            </a:pPr>
            <a:endParaRPr lang="de-DE" altLang="de-DE"/>
          </a:p>
          <a:p>
            <a:pPr marL="0" indent="0">
              <a:buFontTx/>
              <a:buNone/>
            </a:pPr>
            <a:r>
              <a:rPr lang="de-DE" altLang="de-DE"/>
              <a:t>Ändern sich die gehandhabten Arten, erweitern Sie ihr Sortiment um ASC-Ware oder führen Sie neue Tätigkeiten aus, muss auch Ihr Zertifikatsumfang entsprechende erweitert werden.</a:t>
            </a: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22</a:t>
            </a:fld>
            <a:endParaRPr lang="en-US"/>
          </a:p>
        </p:txBody>
      </p:sp>
    </p:spTree>
    <p:extLst>
      <p:ext uri="{BB962C8B-B14F-4D97-AF65-F5344CB8AC3E}">
        <p14:creationId xmlns:p14="http://schemas.microsoft.com/office/powerpoint/2010/main" val="2750980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de-DE" b="1">
                <a:latin typeface="Arial" panose="020B0604020202020204" pitchFamily="34" charset="0"/>
                <a:cs typeface="Arial" panose="020B0604020202020204" pitchFamily="34" charset="0"/>
              </a:rPr>
              <a:t>Erklärung:</a:t>
            </a:r>
          </a:p>
          <a:p>
            <a:r>
              <a:rPr lang="de-DE" altLang="de-DE" b="0">
                <a:latin typeface="Arial" panose="020B0604020202020204" pitchFamily="34" charset="0"/>
                <a:cs typeface="Arial" panose="020B0604020202020204" pitchFamily="34" charset="0"/>
              </a:rPr>
              <a:t>Falls Änderungen am Zertifikatsumfang oder in den Abläufen des Betriebes auftreten, müssen diese der Zertifizierungsstelle gemeldet werden. Hierfür ist der Zertifizierungsbeauftragte Ihres Unternehmens zuständig. Es gelten unterschiedliche Zeiträume für die Benachrichtigung, abhängig von der Änderung.</a:t>
            </a:r>
          </a:p>
          <a:p>
            <a:r>
              <a:rPr lang="de-DE" altLang="de-DE" b="0">
                <a:latin typeface="Arial" panose="020B0604020202020204" pitchFamily="34" charset="0"/>
                <a:cs typeface="Arial" panose="020B0604020202020204" pitchFamily="34" charset="0"/>
              </a:rPr>
              <a:t>So müssen:</a:t>
            </a:r>
          </a:p>
          <a:p>
            <a:pPr marL="228600" indent="-228600">
              <a:buAutoNum type="arabicParenR"/>
            </a:pPr>
            <a:r>
              <a:rPr lang="de-DE" altLang="de-DE" b="0">
                <a:latin typeface="Arial" panose="020B0604020202020204" pitchFamily="34" charset="0"/>
                <a:cs typeface="Arial" panose="020B0604020202020204" pitchFamily="34" charset="0"/>
              </a:rPr>
              <a:t>Innerhalb von 10 Tagen schriftlich neue Zertifizierungsbeauftragte, neue zertifizierte Lieferanten und neue zertifizierte Fischarten gemeldet werden.</a:t>
            </a:r>
          </a:p>
          <a:p>
            <a:pPr marL="228600" indent="-228600">
              <a:buAutoNum type="arabicParenR"/>
            </a:pPr>
            <a:r>
              <a:rPr lang="de-DE" altLang="de-DE" b="0">
                <a:latin typeface="Arial" panose="020B0604020202020204" pitchFamily="34" charset="0"/>
                <a:cs typeface="Arial" panose="020B0604020202020204" pitchFamily="34" charset="0"/>
              </a:rPr>
              <a:t>Vorab schriftlich neue Aktivitäten oder Tätigkeiten, weitere Zertifizierungsprogramme oder das Beauftragen von neuen Subunternehmen, die in der Lohnverarbeitung oder im </a:t>
            </a:r>
            <a:r>
              <a:rPr lang="de-DE" altLang="de-DE" b="0" err="1">
                <a:latin typeface="Arial" panose="020B0604020202020204" pitchFamily="34" charset="0"/>
                <a:cs typeface="Arial" panose="020B0604020202020204" pitchFamily="34" charset="0"/>
              </a:rPr>
              <a:t>Umverpacken</a:t>
            </a:r>
            <a:r>
              <a:rPr lang="de-DE" altLang="de-DE" b="0">
                <a:latin typeface="Arial" panose="020B0604020202020204" pitchFamily="34" charset="0"/>
                <a:cs typeface="Arial" panose="020B0604020202020204" pitchFamily="34" charset="0"/>
              </a:rPr>
              <a:t> tätig sind, gemeldet werden.</a:t>
            </a:r>
          </a:p>
          <a:p>
            <a:pPr marL="228600" indent="-228600">
              <a:buAutoNum type="arabicParenR"/>
            </a:pPr>
            <a:r>
              <a:rPr lang="de-DE" altLang="de-DE" b="0">
                <a:latin typeface="Arial" panose="020B0604020202020204" pitchFamily="34" charset="0"/>
                <a:cs typeface="Arial" panose="020B0604020202020204" pitchFamily="34" charset="0"/>
              </a:rPr>
              <a:t>Beim nächsten Audit die Beauftragung von neuen Subunternehmen für Lagerung und/oder Transport gemeldet werden.</a:t>
            </a: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23</a:t>
            </a:fld>
            <a:endParaRPr lang="en-US"/>
          </a:p>
        </p:txBody>
      </p:sp>
    </p:spTree>
    <p:extLst>
      <p:ext uri="{BB962C8B-B14F-4D97-AF65-F5344CB8AC3E}">
        <p14:creationId xmlns:p14="http://schemas.microsoft.com/office/powerpoint/2010/main" val="278921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lvl="1" algn="just">
              <a:spcBef>
                <a:spcPts val="0"/>
              </a:spcBef>
              <a:spcAft>
                <a:spcPts val="0"/>
              </a:spcAft>
              <a:defRPr/>
            </a:pPr>
            <a:r>
              <a:rPr lang="de-DE" altLang="de-DE" sz="1200" b="1">
                <a:latin typeface="Arial"/>
                <a:cs typeface="Arial"/>
              </a:rPr>
              <a:t>Erklärung:</a:t>
            </a:r>
          </a:p>
          <a:p>
            <a:pPr marL="0" lvl="1" algn="just">
              <a:defRPr/>
            </a:pPr>
            <a:r>
              <a:rPr lang="de-DE" altLang="de-DE" sz="1200">
                <a:latin typeface="Arial"/>
                <a:cs typeface="Arial"/>
              </a:rPr>
              <a:t>Während des Audits prüft der Zertifizierer, ob die Arbeitsabläufe im Unternehmen sicherstellen, dass MSC-gekennzeichneter Fisch nicht mit anderem Fisch vermengt oder vertauscht wird. Auch verwaltende Arbeiten werden geprüft, d.h. es werden Massenbilanzrechnungen durchgeführt und Dokumente gesichtet. Mitarbeiterinnen und Mitarbeitern werden </a:t>
            </a:r>
            <a:r>
              <a:rPr lang="de-DE" altLang="de-DE" sz="1200" b="0">
                <a:latin typeface="Arial"/>
                <a:cs typeface="Arial"/>
              </a:rPr>
              <a:t>Fragen über den MSC-Rückverfolgbarkeits-Standard und dessen Einhaltung </a:t>
            </a:r>
            <a:r>
              <a:rPr lang="de-DE" altLang="de-DE" sz="1200">
                <a:latin typeface="Arial"/>
                <a:cs typeface="Arial"/>
              </a:rPr>
              <a:t>gestellt.</a:t>
            </a:r>
            <a:r>
              <a:rPr lang="de-DE" altLang="de-DE">
                <a:latin typeface="Arial"/>
                <a:cs typeface="Arial"/>
              </a:rPr>
              <a:t> </a:t>
            </a:r>
            <a:endParaRPr lang="de-DE" altLang="de-DE" sz="1200">
              <a:latin typeface="Arial" pitchFamily="34" charset="0"/>
              <a:cs typeface="Arial" pitchFamily="34" charset="0"/>
            </a:endParaRPr>
          </a:p>
          <a:p>
            <a:pPr marL="0" lvl="1" algn="just">
              <a:spcBef>
                <a:spcPts val="0"/>
              </a:spcBef>
              <a:spcAft>
                <a:spcPts val="0"/>
              </a:spcAft>
              <a:defRPr/>
            </a:pPr>
            <a:endParaRPr lang="de-DE" altLang="de-DE" sz="1200">
              <a:latin typeface="Arial" pitchFamily="34" charset="0"/>
              <a:cs typeface="Arial" pitchFamily="34" charset="0"/>
            </a:endParaRPr>
          </a:p>
          <a:p>
            <a:pPr marL="0" lvl="1" algn="just">
              <a:spcBef>
                <a:spcPts val="0"/>
              </a:spcBef>
              <a:spcAft>
                <a:spcPts val="0"/>
              </a:spcAft>
              <a:defRPr/>
            </a:pPr>
            <a:r>
              <a:rPr lang="de-DE" altLang="de-DE" sz="1200">
                <a:latin typeface="Arial"/>
                <a:cs typeface="Arial"/>
              </a:rPr>
              <a:t>Der Auditor führt Rückverfolgbarkeitstests durch, die die Verbindung zwischen Warenein- und -ausgang prüfen. Zusätzlich können der Ware durch den Auditor Proben z.B. für DNA-Tests entnommen werden, um sicherzustellen, dass die ausgewiesene Fischart mit dem verkauften Fisch übereinstimmt.</a:t>
            </a:r>
          </a:p>
          <a:p>
            <a:pPr marL="0" lvl="1" algn="just">
              <a:spcBef>
                <a:spcPts val="0"/>
              </a:spcBef>
              <a:spcAft>
                <a:spcPts val="0"/>
              </a:spcAft>
              <a:defRPr/>
            </a:pPr>
            <a:endParaRPr lang="de-DE" altLang="de-DE" sz="1200">
              <a:latin typeface="Arial" pitchFamily="34" charset="0"/>
              <a:cs typeface="Arial" pitchFamily="34" charset="0"/>
            </a:endParaRPr>
          </a:p>
          <a:p>
            <a:pPr marL="0" lvl="1" algn="just">
              <a:defRPr/>
            </a:pPr>
            <a:r>
              <a:rPr lang="de-DE" altLang="de-DE" sz="1200">
                <a:latin typeface="Arial"/>
                <a:cs typeface="Arial"/>
              </a:rPr>
              <a:t>Das MSC-Zertifikat ist drei Jahre gültig und kann danach mittels einer erneuten Zertifizierung verlängert werden. In der Zwischenzeit gibt es regelmäßige Überprüfungen (Kontrollaudits) durch den Zertifizierer. Ein Audit findet in der Regel alle 12 Monate nach Erhalt des Zertifikats statt. Eine Überprüfung kann angekündigt oder unangekündigt erfolgen. Ein unangekündigtes Kontrollaudit kann 90 Tage vor oder nach dem ursprünglich angesetzten Termin stattfinden. Bei einem Verdacht auf Verstoß gegen die Anforderungen des Standards ist ein unangekündigtes Audit jederzeit möglich.</a:t>
            </a:r>
            <a:r>
              <a:rPr lang="de-DE" altLang="de-DE">
                <a:latin typeface="Arial"/>
                <a:cs typeface="Arial"/>
              </a:rPr>
              <a:t>  </a:t>
            </a:r>
          </a:p>
          <a:p>
            <a:pPr marL="0" lvl="1" algn="just">
              <a:defRPr/>
            </a:pPr>
            <a:endParaRPr lang="de-DE">
              <a:latin typeface="Arial"/>
              <a:cs typeface="Arial"/>
            </a:endParaRPr>
          </a:p>
          <a:p>
            <a:pPr marL="0" lvl="1" algn="just">
              <a:defRPr/>
            </a:pPr>
            <a:r>
              <a:rPr lang="de-DE">
                <a:latin typeface="Arial"/>
                <a:cs typeface="Arial"/>
              </a:rPr>
              <a:t>Nutzen Sie auch die vom MSC bereitgestellten Checklisten, um sich bestmöglich auf ein Audit vorzubereiten: https://www.msc.org/de/publikationen/standards-prozesse/zertifizierung-unternehmen/checklisten-msc-rueckverfolgbarkeits-standards </a:t>
            </a:r>
            <a:endParaRPr lang="en-DE">
              <a:cs typeface="Calibri"/>
            </a:endParaRPr>
          </a:p>
        </p:txBody>
      </p:sp>
      <p:sp>
        <p:nvSpPr>
          <p:cNvPr id="4" name="Slide Number Placeholder 3"/>
          <p:cNvSpPr>
            <a:spLocks noGrp="1"/>
          </p:cNvSpPr>
          <p:nvPr>
            <p:ph type="sldNum" sz="quarter" idx="5"/>
          </p:nvPr>
        </p:nvSpPr>
        <p:spPr/>
        <p:txBody>
          <a:bodyPr/>
          <a:lstStyle/>
          <a:p>
            <a:fld id="{98EC50F1-5BAC-4ECC-863B-78D8EFF17216}" type="slidenum">
              <a:rPr lang="en-US" smtClean="0"/>
              <a:pPr/>
              <a:t>24</a:t>
            </a:fld>
            <a:endParaRPr lang="en-US"/>
          </a:p>
        </p:txBody>
      </p:sp>
    </p:spTree>
    <p:extLst>
      <p:ext uri="{BB962C8B-B14F-4D97-AF65-F5344CB8AC3E}">
        <p14:creationId xmlns:p14="http://schemas.microsoft.com/office/powerpoint/2010/main" val="3972933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lvl="1" algn="just" eaLnBrk="1" fontAlgn="auto" hangingPunct="1">
              <a:spcBef>
                <a:spcPts val="0"/>
              </a:spcBef>
              <a:spcAft>
                <a:spcPts val="0"/>
              </a:spcAft>
              <a:defRPr/>
            </a:pPr>
            <a:r>
              <a:rPr lang="de-DE" sz="1200" b="1">
                <a:latin typeface="Arial" panose="020B0604020202020204" pitchFamily="34" charset="0"/>
                <a:cs typeface="Arial" panose="020B0604020202020204" pitchFamily="34" charset="0"/>
              </a:rPr>
              <a:t>Erklärung:</a:t>
            </a:r>
          </a:p>
          <a:p>
            <a:pPr marL="0" lvl="1" algn="just" eaLnBrk="1" fontAlgn="auto" hangingPunct="1">
              <a:spcBef>
                <a:spcPts val="0"/>
              </a:spcBef>
              <a:spcAft>
                <a:spcPts val="0"/>
              </a:spcAft>
              <a:defRPr/>
            </a:pPr>
            <a:r>
              <a:rPr lang="de-DE" sz="1200">
                <a:latin typeface="Arial" panose="020B0604020202020204" pitchFamily="34" charset="0"/>
                <a:cs typeface="Arial" panose="020B0604020202020204" pitchFamily="34" charset="0"/>
              </a:rPr>
              <a:t>Folgende Dokumentation muss für MSC-zertifizierte Ware erstellt </a:t>
            </a:r>
            <a:r>
              <a:rPr lang="de-DE" sz="1200" b="0">
                <a:latin typeface="Arial" panose="020B0604020202020204" pitchFamily="34" charset="0"/>
                <a:cs typeface="Arial" panose="020B0604020202020204" pitchFamily="34" charset="0"/>
              </a:rPr>
              <a:t>und bei einem Audit dem Zertifizierer vorgelegt werden:</a:t>
            </a:r>
          </a:p>
          <a:p>
            <a:pPr marL="0" marR="0" lvl="1" indent="0" algn="just" defTabSz="914400" rtl="0" eaLnBrk="1" fontAlgn="auto" latinLnBrk="0" hangingPunct="1">
              <a:lnSpc>
                <a:spcPct val="100000"/>
              </a:lnSpc>
              <a:spcBef>
                <a:spcPts val="0"/>
              </a:spcBef>
              <a:spcAft>
                <a:spcPts val="0"/>
              </a:spcAft>
              <a:buClrTx/>
              <a:buSzTx/>
              <a:buFontTx/>
              <a:buNone/>
              <a:tabLst/>
              <a:defRPr/>
            </a:pPr>
            <a:endParaRPr lang="de-DE" sz="1200" b="0">
              <a:latin typeface="Arial" panose="020B0604020202020204" pitchFamily="34" charset="0"/>
              <a:cs typeface="Arial" panose="020B0604020202020204"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r>
              <a:rPr lang="de-DE" sz="1200" b="1">
                <a:latin typeface="Arial" panose="020B0604020202020204" pitchFamily="34" charset="0"/>
                <a:cs typeface="Arial" panose="020B0604020202020204" pitchFamily="34" charset="0"/>
              </a:rPr>
              <a:t>Allgemeines:</a:t>
            </a:r>
            <a:endParaRPr lang="de-DE" sz="1200">
              <a:latin typeface="Arial" panose="020B0604020202020204" pitchFamily="34" charset="0"/>
              <a:cs typeface="Arial" panose="020B0604020202020204" pitchFamily="34" charset="0"/>
            </a:endParaRPr>
          </a:p>
          <a:p>
            <a:pPr marL="0" lvl="1" algn="just" eaLnBrk="1" fontAlgn="auto" hangingPunct="1">
              <a:spcBef>
                <a:spcPts val="0"/>
              </a:spcBef>
              <a:spcAft>
                <a:spcPts val="0"/>
              </a:spcAft>
              <a:defRPr/>
            </a:pPr>
            <a:r>
              <a:rPr lang="de-DE" sz="1200">
                <a:latin typeface="Arial" panose="020B0604020202020204" pitchFamily="34" charset="0"/>
                <a:cs typeface="Arial" panose="020B0604020202020204" pitchFamily="34" charset="0"/>
              </a:rPr>
              <a:t>Erarbeiten Sie eine Verfahrensanweisung für die Handhabung von MSC-zertifizierter Ware. Hierfür können Sie beispielsweise diese Präsentation ergänzen und Ihre eigene Verfahrensanweisung und/oder Ihr spezifisches System einfügen.</a:t>
            </a:r>
          </a:p>
          <a:p>
            <a:pPr marL="0" marR="0" lvl="1" indent="0" algn="just" defTabSz="914400" rtl="0" eaLnBrk="1" fontAlgn="auto" latinLnBrk="0" hangingPunct="1">
              <a:lnSpc>
                <a:spcPct val="100000"/>
              </a:lnSpc>
              <a:spcBef>
                <a:spcPts val="0"/>
              </a:spcBef>
              <a:spcAft>
                <a:spcPts val="0"/>
              </a:spcAft>
              <a:buClrTx/>
              <a:buSzTx/>
              <a:buFontTx/>
              <a:buNone/>
              <a:tabLst/>
              <a:defRPr/>
            </a:pPr>
            <a:r>
              <a:rPr lang="de-DE" sz="1200">
                <a:latin typeface="Arial" panose="020B0604020202020204" pitchFamily="34" charset="0"/>
                <a:cs typeface="Arial" panose="020B0604020202020204" pitchFamily="34" charset="0"/>
              </a:rPr>
              <a:t>Es müssen regelmäßig Schulungen für alle mit der Handhabung von MSC-zertifizierter Ware betrauten Mitarbeiter durchgeführt und für das Audit dokumentiert werden. </a:t>
            </a:r>
          </a:p>
          <a:p>
            <a:pPr marL="0" lvl="1" algn="just" eaLnBrk="1" fontAlgn="auto" hangingPunct="1">
              <a:spcBef>
                <a:spcPts val="0"/>
              </a:spcBef>
              <a:spcAft>
                <a:spcPts val="0"/>
              </a:spcAft>
              <a:defRPr/>
            </a:pPr>
            <a:r>
              <a:rPr lang="de-DE" sz="1200">
                <a:latin typeface="Arial" panose="020B0604020202020204" pitchFamily="34" charset="0"/>
                <a:cs typeface="Arial" panose="020B0604020202020204" pitchFamily="34" charset="0"/>
              </a:rPr>
              <a:t>Stellen Sie sicher, dass die bei Ihnen im Verkauf befindlichen MSC-zertifizierten Fischarten mit jenen übereinstimmen, die Sie Ihrem Zertifizierer als von Ihnen geführte Ware gemeldet haben.</a:t>
            </a:r>
          </a:p>
          <a:p>
            <a:pPr marL="0" lvl="1" algn="just" eaLnBrk="1" fontAlgn="auto" hangingPunct="1">
              <a:spcBef>
                <a:spcPts val="0"/>
              </a:spcBef>
              <a:spcAft>
                <a:spcPts val="0"/>
              </a:spcAft>
              <a:defRPr/>
            </a:pPr>
            <a:endParaRPr lang="de-DE" sz="1200">
              <a:latin typeface="Arial" panose="020B0604020202020204" pitchFamily="34" charset="0"/>
              <a:cs typeface="Arial" panose="020B0604020202020204" pitchFamily="34" charset="0"/>
            </a:endParaRPr>
          </a:p>
          <a:p>
            <a:pPr marL="0" lvl="1" algn="just" eaLnBrk="1" fontAlgn="auto" hangingPunct="1">
              <a:spcBef>
                <a:spcPts val="0"/>
              </a:spcBef>
              <a:spcAft>
                <a:spcPts val="0"/>
              </a:spcAft>
              <a:defRPr/>
            </a:pPr>
            <a:r>
              <a:rPr lang="de-DE" sz="1200" b="1">
                <a:latin typeface="Arial" panose="020B0604020202020204" pitchFamily="34" charset="0"/>
                <a:cs typeface="Arial" panose="020B0604020202020204" pitchFamily="34" charset="0"/>
              </a:rPr>
              <a:t>Einkauf/Wareneingang:</a:t>
            </a:r>
          </a:p>
          <a:p>
            <a:pPr marL="0" lvl="1" algn="just" eaLnBrk="1" fontAlgn="auto" hangingPunct="1">
              <a:spcBef>
                <a:spcPts val="0"/>
              </a:spcBef>
              <a:spcAft>
                <a:spcPts val="0"/>
              </a:spcAft>
              <a:defRPr/>
            </a:pPr>
            <a:r>
              <a:rPr lang="de-DE" sz="1200">
                <a:latin typeface="Arial" panose="020B0604020202020204" pitchFamily="34" charset="0"/>
                <a:cs typeface="Arial" panose="020B0604020202020204" pitchFamily="34" charset="0"/>
              </a:rPr>
              <a:t>Heben Sie alle Lieferscheine zu MSC-zertifizierter Ware auf (die MSC-Zertifizierung muss dort vermerkt sein).</a:t>
            </a:r>
          </a:p>
          <a:p>
            <a:pPr marL="0" lvl="1" algn="just" eaLnBrk="1" fontAlgn="auto" hangingPunct="1">
              <a:spcBef>
                <a:spcPts val="0"/>
              </a:spcBef>
              <a:spcAft>
                <a:spcPts val="0"/>
              </a:spcAft>
              <a:defRPr/>
            </a:pPr>
            <a:r>
              <a:rPr lang="de-DE" sz="1200">
                <a:latin typeface="Arial" panose="020B0604020202020204" pitchFamily="34" charset="0"/>
                <a:cs typeface="Arial" panose="020B0604020202020204" pitchFamily="34" charset="0"/>
              </a:rPr>
              <a:t>Sie benötigen einen Nachweis über die gültige Zertifizierung Ihres/Ihrer Lieferanten. Drucken Sie dessen Eintrag in der Lieferanten-Datenbank des MSC aus. Die Lieferanten-Datenbank finden Sie unter: </a:t>
            </a:r>
            <a:r>
              <a:rPr lang="de-DE" sz="1200" b="1">
                <a:latin typeface="Arial" panose="020B0604020202020204" pitchFamily="34" charset="0"/>
                <a:cs typeface="Arial" panose="020B0604020202020204" pitchFamily="34" charset="0"/>
              </a:rPr>
              <a:t>https://www.msc.org/de/zertifizierung-logonutzung/b2b-lieferantendatenbank</a:t>
            </a:r>
            <a:r>
              <a:rPr lang="de-DE" sz="1200">
                <a:latin typeface="Arial" panose="020B0604020202020204" pitchFamily="34" charset="0"/>
                <a:cs typeface="Arial" panose="020B0604020202020204" pitchFamily="34" charset="0"/>
              </a:rPr>
              <a:t>. </a:t>
            </a:r>
          </a:p>
          <a:p>
            <a:pPr marL="0" lvl="1" algn="just" eaLnBrk="1" fontAlgn="auto" hangingPunct="1">
              <a:spcBef>
                <a:spcPts val="0"/>
              </a:spcBef>
              <a:spcAft>
                <a:spcPts val="0"/>
              </a:spcAft>
              <a:defRPr/>
            </a:pPr>
            <a:r>
              <a:rPr lang="de-DE" sz="1200">
                <a:latin typeface="Arial" panose="020B0604020202020204" pitchFamily="34" charset="0"/>
                <a:cs typeface="Arial" panose="020B0604020202020204" pitchFamily="34" charset="0"/>
              </a:rPr>
              <a:t>Achten Sie bitte darauf, dass das Zertifikat gültig ist.</a:t>
            </a:r>
          </a:p>
          <a:p>
            <a:pPr marL="0" lvl="1" algn="just" eaLnBrk="1" fontAlgn="auto" hangingPunct="1">
              <a:spcBef>
                <a:spcPts val="0"/>
              </a:spcBef>
              <a:spcAft>
                <a:spcPts val="0"/>
              </a:spcAft>
              <a:defRPr/>
            </a:pPr>
            <a:endParaRPr lang="de-DE" sz="1200" b="1">
              <a:latin typeface="Arial" panose="020B0604020202020204" pitchFamily="34" charset="0"/>
              <a:cs typeface="Arial" panose="020B0604020202020204" pitchFamily="34" charset="0"/>
            </a:endParaRPr>
          </a:p>
          <a:p>
            <a:pPr marL="0" lvl="1" algn="just" eaLnBrk="1" fontAlgn="auto" hangingPunct="1">
              <a:spcBef>
                <a:spcPts val="0"/>
              </a:spcBef>
              <a:spcAft>
                <a:spcPts val="0"/>
              </a:spcAft>
              <a:defRPr/>
            </a:pPr>
            <a:r>
              <a:rPr lang="de-DE" sz="1200" b="1">
                <a:latin typeface="Arial" panose="020B0604020202020204" pitchFamily="34" charset="0"/>
                <a:cs typeface="Arial" panose="020B0604020202020204" pitchFamily="34" charset="0"/>
              </a:rPr>
              <a:t>Verarbeitung:</a:t>
            </a:r>
          </a:p>
          <a:p>
            <a:pPr marL="0" lvl="1" algn="just" eaLnBrk="1" fontAlgn="auto" hangingPunct="1">
              <a:spcBef>
                <a:spcPts val="0"/>
              </a:spcBef>
              <a:spcAft>
                <a:spcPts val="0"/>
              </a:spcAft>
              <a:defRPr/>
            </a:pPr>
            <a:r>
              <a:rPr lang="de-DE" sz="1200">
                <a:latin typeface="Arial" panose="020B0604020202020204" pitchFamily="34" charset="0"/>
                <a:cs typeface="Arial" panose="020B0604020202020204" pitchFamily="34" charset="0"/>
              </a:rPr>
              <a:t>Dokumentieren Sie die Mengen der MSC-zertifizierten Ware, also</a:t>
            </a:r>
          </a:p>
          <a:p>
            <a:pPr marL="0" lvl="1" algn="just" eaLnBrk="1" fontAlgn="auto" hangingPunct="1">
              <a:spcBef>
                <a:spcPts val="0"/>
              </a:spcBef>
              <a:spcAft>
                <a:spcPts val="0"/>
              </a:spcAft>
              <a:buFontTx/>
              <a:buAutoNum type="arabicPeriod"/>
              <a:defRPr/>
            </a:pPr>
            <a:r>
              <a:rPr lang="de-DE" sz="1200">
                <a:latin typeface="Arial" panose="020B0604020202020204" pitchFamily="34" charset="0"/>
                <a:cs typeface="Arial" panose="020B0604020202020204" pitchFamily="34" charset="0"/>
              </a:rPr>
              <a:t> Menge des verkauften Fischs</a:t>
            </a:r>
          </a:p>
          <a:p>
            <a:pPr marL="0" lvl="1" algn="just" eaLnBrk="1" fontAlgn="auto" hangingPunct="1">
              <a:spcBef>
                <a:spcPts val="0"/>
              </a:spcBef>
              <a:spcAft>
                <a:spcPts val="0"/>
              </a:spcAft>
              <a:buFontTx/>
              <a:buAutoNum type="arabicPeriod"/>
              <a:defRPr/>
            </a:pPr>
            <a:r>
              <a:rPr lang="de-DE" sz="1200">
                <a:latin typeface="Arial" panose="020B0604020202020204" pitchFamily="34" charset="0"/>
                <a:cs typeface="Arial" panose="020B0604020202020204" pitchFamily="34" charset="0"/>
              </a:rPr>
              <a:t> Menge des verarbeiteten Fischs, z. B. in Salaten oder panierter Ware. Für verarbeitete Ware müssen die Umwandlungsraten korrekt dokumentiert und nachvollziehbar sein.</a:t>
            </a: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25</a:t>
            </a:fld>
            <a:endParaRPr lang="en-US"/>
          </a:p>
        </p:txBody>
      </p:sp>
    </p:spTree>
    <p:extLst>
      <p:ext uri="{BB962C8B-B14F-4D97-AF65-F5344CB8AC3E}">
        <p14:creationId xmlns:p14="http://schemas.microsoft.com/office/powerpoint/2010/main" val="2441502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eaLnBrk="1" hangingPunct="1">
              <a:spcBef>
                <a:spcPts val="0"/>
              </a:spcBef>
              <a:defRPr/>
            </a:pPr>
            <a:r>
              <a:rPr lang="de-DE" altLang="de-DE" sz="1050" b="1">
                <a:latin typeface="Arial" pitchFamily="34" charset="0"/>
                <a:cs typeface="Arial" pitchFamily="34" charset="0"/>
              </a:rPr>
              <a:t>Erklärung</a:t>
            </a:r>
            <a:r>
              <a:rPr lang="de-DE" altLang="de-DE" sz="1050">
                <a:latin typeface="Arial" pitchFamily="34" charset="0"/>
                <a:cs typeface="Arial" pitchFamily="34" charset="0"/>
              </a:rPr>
              <a:t>:</a:t>
            </a:r>
          </a:p>
          <a:p>
            <a:pPr marL="0" lvl="1" algn="just" eaLnBrk="1" hangingPunct="1">
              <a:spcBef>
                <a:spcPts val="0"/>
              </a:spcBef>
              <a:defRPr/>
            </a:pPr>
            <a:r>
              <a:rPr lang="de-DE" altLang="de-DE" sz="1050">
                <a:latin typeface="Arial" pitchFamily="34" charset="0"/>
                <a:cs typeface="Arial" pitchFamily="34" charset="0"/>
              </a:rPr>
              <a:t>Diese Checkliste können Sie bei Bedarf verändern, ausdrucken und an Ihre Mitarbeiter verteilen.</a:t>
            </a: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26</a:t>
            </a:fld>
            <a:endParaRPr lang="en-US"/>
          </a:p>
        </p:txBody>
      </p:sp>
    </p:spTree>
    <p:extLst>
      <p:ext uri="{BB962C8B-B14F-4D97-AF65-F5344CB8AC3E}">
        <p14:creationId xmlns:p14="http://schemas.microsoft.com/office/powerpoint/2010/main" val="2475300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noProof="0"/>
              <a:t>Erklärung:</a:t>
            </a:r>
          </a:p>
          <a:p>
            <a:r>
              <a:rPr lang="de-DE" noProof="0"/>
              <a:t>Dieses Video erklärt den MSC-Rückverfolgbarkeits-Standard für die </a:t>
            </a:r>
            <a:r>
              <a:rPr lang="de-DE" b="1" noProof="0"/>
              <a:t>Lieferkette</a:t>
            </a:r>
            <a:r>
              <a:rPr lang="de-DE" noProof="0"/>
              <a:t>.</a:t>
            </a:r>
          </a:p>
          <a:p>
            <a:endParaRPr lang="de-DE" noProof="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a:t>Weitere Videos finden Sie auf unserem YouTube Kanal, z.B. für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noProof="0"/>
              <a:t>Restaurants</a:t>
            </a:r>
            <a:r>
              <a:rPr lang="de-DE" noProof="0"/>
              <a:t> </a:t>
            </a:r>
            <a:r>
              <a:rPr lang="de-DE" b="0" noProof="0"/>
              <a:t>(https://www.youtube.com/watch?v=cRHudT4h7uA&amp;feature=youtu.be) </a:t>
            </a:r>
            <a:r>
              <a:rPr lang="de-DE" noProof="0"/>
              <a:t>oder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noProof="0"/>
              <a:t>Fischtheken</a:t>
            </a:r>
            <a:r>
              <a:rPr lang="de-DE" noProof="0"/>
              <a:t> (https://www.youtube.com/watch?v=8FQHhHfmr_g&amp;feature=youtu.be).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8910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l" eaLnBrk="1" fontAlgn="auto" hangingPunct="1">
              <a:spcBef>
                <a:spcPts val="0"/>
              </a:spcBef>
              <a:spcAft>
                <a:spcPts val="0"/>
              </a:spcAft>
              <a:defRPr/>
            </a:pPr>
            <a:r>
              <a:rPr lang="de-DE" sz="1200" b="1">
                <a:latin typeface="Arial" pitchFamily="34" charset="0"/>
                <a:cs typeface="Arial" pitchFamily="34" charset="0"/>
              </a:rPr>
              <a:t>Erklärung:</a:t>
            </a:r>
          </a:p>
          <a:p>
            <a:pPr algn="l" eaLnBrk="1" fontAlgn="auto" hangingPunct="1">
              <a:spcBef>
                <a:spcPts val="0"/>
              </a:spcBef>
              <a:spcAft>
                <a:spcPts val="0"/>
              </a:spcAft>
              <a:defRPr/>
            </a:pPr>
            <a:r>
              <a:rPr lang="de-DE" sz="1200" b="0">
                <a:latin typeface="Arial" pitchFamily="34" charset="0"/>
                <a:cs typeface="Arial" pitchFamily="34" charset="0"/>
              </a:rPr>
              <a:t>Bevor das MSC-Siegel werblich verwendet werden kann, müssen einige Voraussetzungen erfüllt sein:</a:t>
            </a:r>
          </a:p>
          <a:p>
            <a:pPr algn="l" eaLnBrk="1" fontAlgn="auto" hangingPunct="1">
              <a:spcBef>
                <a:spcPts val="0"/>
              </a:spcBef>
              <a:spcAft>
                <a:spcPts val="0"/>
              </a:spcAft>
              <a:defRPr/>
            </a:pPr>
            <a:endParaRPr lang="de-DE" sz="1200" b="0">
              <a:latin typeface="Arial" pitchFamily="34" charset="0"/>
              <a:cs typeface="Arial" pitchFamily="34" charset="0"/>
            </a:endParaRPr>
          </a:p>
          <a:p>
            <a:pPr marL="228600" indent="-228600" algn="l" eaLnBrk="1" fontAlgn="auto" hangingPunct="1">
              <a:spcBef>
                <a:spcPts val="0"/>
              </a:spcBef>
              <a:spcAft>
                <a:spcPts val="0"/>
              </a:spcAft>
              <a:buFont typeface="+mj-lt"/>
              <a:buAutoNum type="arabicPeriod"/>
              <a:defRPr/>
            </a:pPr>
            <a:r>
              <a:rPr lang="de-DE" sz="1200" b="0">
                <a:latin typeface="Arial" pitchFamily="34" charset="0"/>
                <a:cs typeface="Arial" pitchFamily="34" charset="0"/>
              </a:rPr>
              <a:t>Das Unternehmen, das MSC-zertifizierten Fisch verkauft, ist zertifiziert. Dies ist auch über die Online-Lieferanten-Datenbank (www.msc.org/wo-kaufen/lieferantendatenbank) des MSC nachvollziehbar. *</a:t>
            </a:r>
            <a:r>
              <a:rPr lang="de-DE" sz="1200" b="0" i="1">
                <a:latin typeface="Arial" pitchFamily="34" charset="0"/>
                <a:cs typeface="Arial" pitchFamily="34" charset="0"/>
              </a:rPr>
              <a:t>Einzelhändler, die MSC-zertifizierte Produkte an den Endkunden verkaufen, ohne dass die Packung geöffnet, </a:t>
            </a:r>
            <a:r>
              <a:rPr lang="de-DE" sz="1200" b="0" i="1" err="1">
                <a:latin typeface="Arial" pitchFamily="34" charset="0"/>
                <a:cs typeface="Arial" pitchFamily="34" charset="0"/>
              </a:rPr>
              <a:t>umverpackt</a:t>
            </a:r>
            <a:r>
              <a:rPr lang="de-DE" sz="1200" b="0" i="1">
                <a:latin typeface="Arial" pitchFamily="34" charset="0"/>
                <a:cs typeface="Arial" pitchFamily="34" charset="0"/>
              </a:rPr>
              <a:t> oder neu gekennzeichnet wird, sind davon ausgenommen. Auch Unternehmen, die zertifizierte Produkte nicht als zertifiziert verkaufen wollen oder die nicht rechtmäßiger Eigentümer der Produkte sind und als Subunternehmer aufgeführt werden, müssen nicht zertifiziert sein.</a:t>
            </a:r>
          </a:p>
          <a:p>
            <a:pPr marL="228600" indent="-228600" algn="l">
              <a:buFont typeface="+mj-lt"/>
              <a:buAutoNum type="arabicPeriod"/>
              <a:defRPr/>
            </a:pPr>
            <a:r>
              <a:rPr lang="de-DE" sz="1200" b="0">
                <a:latin typeface="Arial"/>
                <a:cs typeface="Arial"/>
              </a:rPr>
              <a:t>Es wurde eine Lizenzvereinbarung mit dem MSC geschlossen. Mit dieser Vereinbarung erwerben Sie sich das Recht, das MSC-Siegel zu zeigen und mit ihm zu werben, z.B. auf Ihrer Webseite, oder aber die Initialen „MSC“ oder den Namen „Marine Stewardship Council“ zu verwenden. Die Initialen und der Name dürfen jedoch nur zur Identifizierung im B2B-Bereich verwendet werden. Produkte, die für werbliche Zwecke bestimmt sind, müssen mit dem MSC-Siegel sowie Begleittext und Zertifizierungsnummer gekennzeichnet sein.</a:t>
            </a:r>
            <a:endParaRPr lang="de-DE" sz="1200" b="0">
              <a:latin typeface="Arial" pitchFamily="34" charset="0"/>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sz="1200" b="0">
                <a:latin typeface="Arial" pitchFamily="34" charset="0"/>
                <a:cs typeface="Arial" pitchFamily="34" charset="0"/>
              </a:rPr>
              <a:t>Bei der Verwendung des Siegels ist darauf zu achten, dass die Nutzungsrichtlinien des MSC wie Größe, Farbe, Form, Abstand zu anderen Texten usw. eingehalten werden. (</a:t>
            </a:r>
            <a:r>
              <a:rPr lang="en-US" sz="1200" u="sng" kern="1200">
                <a:solidFill>
                  <a:srgbClr val="00B0F0"/>
                </a:solidFill>
                <a:latin typeface="+mn-lt"/>
                <a:ea typeface="+mn-ea"/>
                <a:cs typeface="+mn-cs"/>
              </a:rPr>
              <a:t>www.msc.org/docs/default-source/de-files/standards-prozesse/unternehmen/logonutzung/msc-nutzungsrichtlinien-fuer-das-msc-siegel_04-2016_v2.pdf?sfvrsn=5e74d74a_18</a:t>
            </a:r>
            <a:r>
              <a:rPr lang="en-US" sz="1200" kern="1200">
                <a:solidFill>
                  <a:schemeClr val="tx1"/>
                </a:solidFill>
                <a:latin typeface="+mn-lt"/>
                <a:ea typeface="+mn-ea"/>
                <a:cs typeface="+mn-cs"/>
              </a:rPr>
              <a:t>)</a:t>
            </a:r>
            <a:endParaRPr lang="de-DE" sz="1200" b="0">
              <a:latin typeface="Arial" pitchFamily="34" charset="0"/>
              <a:cs typeface="Arial" pitchFamily="34" charset="0"/>
            </a:endParaRPr>
          </a:p>
          <a:p>
            <a:pPr marL="228600" indent="-228600" algn="l" eaLnBrk="1" fontAlgn="auto" hangingPunct="1">
              <a:spcBef>
                <a:spcPts val="0"/>
              </a:spcBef>
              <a:spcAft>
                <a:spcPts val="0"/>
              </a:spcAft>
              <a:buFont typeface="+mj-lt"/>
              <a:buAutoNum type="arabicPeriod"/>
              <a:defRPr/>
            </a:pPr>
            <a:r>
              <a:rPr lang="de-DE" sz="1200" b="0">
                <a:latin typeface="Arial" pitchFamily="34" charset="0"/>
                <a:cs typeface="Arial" pitchFamily="34" charset="0"/>
              </a:rPr>
              <a:t>Bitte schicken Sie jegliche Gestaltungsvorschläge an das Lizenzteam unter </a:t>
            </a:r>
            <a:r>
              <a:rPr lang="de-DE" sz="1200" b="0" u="sng">
                <a:latin typeface="Arial" pitchFamily="34" charset="0"/>
                <a:cs typeface="Arial" pitchFamily="34" charset="0"/>
              </a:rPr>
              <a:t>ecolabel@msc.org</a:t>
            </a:r>
            <a:r>
              <a:rPr lang="de-DE" sz="1200" b="0">
                <a:latin typeface="Arial" pitchFamily="34" charset="0"/>
                <a:cs typeface="Arial" pitchFamily="34" charset="0"/>
              </a:rPr>
              <a:t>. Dieses kontrolliert die vertragsgemäße Nutzung des Siegels. (www.msc.org/de/publikationen/standards-prozesse/zertifizierung-unternehmen/logonutzung)</a:t>
            </a:r>
          </a:p>
          <a:p>
            <a:pPr marL="228600" indent="-228600" algn="l" eaLnBrk="1" fontAlgn="auto" hangingPunct="1">
              <a:spcBef>
                <a:spcPts val="0"/>
              </a:spcBef>
              <a:spcAft>
                <a:spcPts val="0"/>
              </a:spcAft>
              <a:buFont typeface="+mj-lt"/>
              <a:buAutoNum type="arabicPeriod"/>
              <a:defRPr/>
            </a:pPr>
            <a:r>
              <a:rPr lang="de-DE" sz="1200" b="0">
                <a:latin typeface="Arial" pitchFamily="34" charset="0"/>
                <a:cs typeface="Arial" pitchFamily="34" charset="0"/>
              </a:rPr>
              <a:t>Verpackungsmaterial und alle Kommunikationsmittel wie Prospekte, Webseite etc., die das MSC-Siegel zeigen, wurden beim MSC angemeldet und von diesem vor Drucklegung freigegeben. </a:t>
            </a:r>
          </a:p>
          <a:p>
            <a:pPr algn="l" eaLnBrk="1" fontAlgn="auto" hangingPunct="1">
              <a:spcBef>
                <a:spcPts val="0"/>
              </a:spcBef>
              <a:spcAft>
                <a:spcPts val="0"/>
              </a:spcAft>
              <a:defRPr/>
            </a:pPr>
            <a:endParaRPr lang="de-DE" sz="1200" b="0">
              <a:latin typeface="Arial" pitchFamily="34" charset="0"/>
              <a:cs typeface="Arial" pitchFamily="34" charset="0"/>
            </a:endParaRPr>
          </a:p>
          <a:p>
            <a:pPr algn="l" eaLnBrk="1" fontAlgn="auto" hangingPunct="1">
              <a:spcBef>
                <a:spcPts val="0"/>
              </a:spcBef>
              <a:spcAft>
                <a:spcPts val="0"/>
              </a:spcAft>
              <a:defRPr/>
            </a:pPr>
            <a:r>
              <a:rPr lang="de-DE" sz="1200" b="0">
                <a:latin typeface="Arial" pitchFamily="34" charset="0"/>
                <a:cs typeface="Arial" pitchFamily="34" charset="0"/>
              </a:rPr>
              <a:t>Auf diese Weise stellt der MSC sicher, dass sein Name und sein Siegel rechtmäßig eingesetzt werden und unterstützt das Unternehmen dabei, das MSC-Siegel optimal mit dem höchstmöglichen Wiedererkennungswert für seine Kunden anzuwenden. </a:t>
            </a:r>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29</a:t>
            </a:fld>
            <a:endParaRPr lang="en-US"/>
          </a:p>
        </p:txBody>
      </p:sp>
    </p:spTree>
    <p:extLst>
      <p:ext uri="{BB962C8B-B14F-4D97-AF65-F5344CB8AC3E}">
        <p14:creationId xmlns:p14="http://schemas.microsoft.com/office/powerpoint/2010/main" val="4090375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gn="just" eaLnBrk="1" hangingPunct="1">
              <a:spcBef>
                <a:spcPts val="0"/>
              </a:spcBef>
              <a:defRPr/>
            </a:pPr>
            <a:r>
              <a:rPr lang="de-DE" altLang="de-DE" sz="1200" b="1">
                <a:latin typeface="Arial"/>
                <a:cs typeface="Arial"/>
              </a:rPr>
              <a:t>Erklärung:</a:t>
            </a:r>
          </a:p>
          <a:p>
            <a:pPr algn="just" eaLnBrk="1" hangingPunct="1">
              <a:spcBef>
                <a:spcPts val="0"/>
              </a:spcBef>
              <a:defRPr/>
            </a:pPr>
            <a:r>
              <a:rPr lang="de-DE" altLang="de-DE" sz="1200" b="0">
                <a:latin typeface="Arial"/>
                <a:cs typeface="Arial"/>
              </a:rPr>
              <a:t>Bei der Kennzeichnung von MSC-zertifizierter Ware mit dem MSC-Siegel muss Folgendes beachtet werden:</a:t>
            </a:r>
          </a:p>
          <a:p>
            <a:pPr algn="just" eaLnBrk="1" hangingPunct="1">
              <a:spcBef>
                <a:spcPts val="0"/>
              </a:spcBef>
              <a:defRPr/>
            </a:pPr>
            <a:endParaRPr lang="de-DE" altLang="de-DE" sz="1200" b="0">
              <a:latin typeface="Arial" panose="020B0604020202020204" pitchFamily="34" charset="0"/>
              <a:cs typeface="Arial" panose="020B0604020202020204" pitchFamily="34" charset="0"/>
            </a:endParaRPr>
          </a:p>
          <a:p>
            <a:pPr marL="228600" indent="-228600" algn="just">
              <a:buAutoNum type="arabicParenR"/>
              <a:defRPr/>
            </a:pPr>
            <a:r>
              <a:rPr lang="de-DE" altLang="de-DE" sz="1200" b="0">
                <a:latin typeface="Arial"/>
                <a:cs typeface="Arial"/>
              </a:rPr>
              <a:t>Das MSC-Siegel muss gut sichtbar auf der Vorderseite des Produktes abgebildet sein. </a:t>
            </a:r>
          </a:p>
          <a:p>
            <a:pPr marL="228600" indent="-228600" algn="just">
              <a:buAutoNum type="arabicParenR"/>
              <a:defRPr/>
            </a:pPr>
            <a:r>
              <a:rPr lang="de-DE" altLang="de-DE" sz="1200" b="0">
                <a:latin typeface="Arial"/>
                <a:cs typeface="Arial"/>
              </a:rPr>
              <a:t>Die MSC-Zertifizierungsnummer im Format MSC-C-XXXXX muss gut lesbar an beliebiger Stelle angebracht werden. </a:t>
            </a:r>
          </a:p>
          <a:p>
            <a:pPr marL="228600" indent="-228600" algn="just">
              <a:buAutoNum type="arabicParenR"/>
              <a:defRPr/>
            </a:pPr>
            <a:r>
              <a:rPr lang="de-DE" altLang="de-DE" sz="1200" b="0">
                <a:latin typeface="Arial"/>
                <a:cs typeface="Arial"/>
              </a:rPr>
              <a:t>Eine von 5 Versionen des MSC Begleittextes muss an beliebiger Stelle auf dem Produkt abgedruckt werden:</a:t>
            </a:r>
          </a:p>
          <a:p>
            <a:pPr algn="just">
              <a:defRPr/>
            </a:pPr>
            <a:endParaRPr lang="de-DE" altLang="de-DE" sz="1200" b="0">
              <a:latin typeface="Arial" panose="020B0604020202020204" pitchFamily="34" charset="0"/>
              <a:cs typeface="Arial" panose="020B0604020202020204" pitchFamily="34" charset="0"/>
            </a:endParaRPr>
          </a:p>
          <a:p>
            <a:pPr marL="0" lvl="1" algn="just">
              <a:spcBef>
                <a:spcPts val="0"/>
              </a:spcBef>
              <a:defRPr/>
            </a:pPr>
            <a:r>
              <a:rPr lang="de-DE" sz="1200" i="1" u="sng">
                <a:latin typeface="Arial"/>
                <a:cs typeface="Arial"/>
              </a:rPr>
              <a:t>Option 1: </a:t>
            </a:r>
            <a:r>
              <a:rPr lang="de-DE" sz="1200">
                <a:latin typeface="Arial"/>
                <a:cs typeface="Arial"/>
              </a:rPr>
              <a:t>Vielen Dank, dass Sie ein Produkt gewählt haben, das die weltweiten Richtlinien des MSC für nachhaltige Fischereien erfüllt. Gemeinsam wollen wir Fischbestände für die Zukunft erhalten. www.msc.org/de</a:t>
            </a:r>
          </a:p>
          <a:p>
            <a:pPr marL="0" lvl="1" algn="just">
              <a:spcBef>
                <a:spcPts val="0"/>
              </a:spcBef>
              <a:defRPr/>
            </a:pPr>
            <a:r>
              <a:rPr lang="de-DE" sz="1200" i="1" u="sng">
                <a:latin typeface="Arial"/>
                <a:cs typeface="Arial"/>
              </a:rPr>
              <a:t>Option 2:</a:t>
            </a:r>
            <a:r>
              <a:rPr lang="de-DE" sz="1200" u="sng">
                <a:latin typeface="Arial"/>
                <a:cs typeface="Arial"/>
              </a:rPr>
              <a:t> </a:t>
            </a:r>
            <a:r>
              <a:rPr lang="de-DE" sz="1200">
                <a:latin typeface="Arial"/>
                <a:cs typeface="Arial"/>
              </a:rPr>
              <a:t>Dieses Produkt stammt aus einer Fischerei, die unabhängig nach den Richtlinien des MSC für eine beispielhafte und nachhaltige Fischerei zertifiziert wurde. www.msc.org/de</a:t>
            </a:r>
          </a:p>
          <a:p>
            <a:pPr marL="0" lvl="1" algn="just">
              <a:spcBef>
                <a:spcPts val="0"/>
              </a:spcBef>
              <a:defRPr/>
            </a:pPr>
            <a:r>
              <a:rPr lang="de-DE" sz="1200" i="1" u="sng">
                <a:latin typeface="Arial"/>
                <a:cs typeface="Arial"/>
              </a:rPr>
              <a:t>Option 3: </a:t>
            </a:r>
            <a:r>
              <a:rPr lang="de-DE" sz="1200">
                <a:latin typeface="Arial"/>
                <a:cs typeface="Arial"/>
              </a:rPr>
              <a:t>Der/Die/Das XXXXXX (bitte Fischsorte angeben) in diesem Produkt stammt aus einer Fischerei, die unabhängig nach den Richtlinien des MSC für eine beispielhafte und nachhaltige Fischerei zertifiziert wurde. www.msc.org/de</a:t>
            </a:r>
          </a:p>
          <a:p>
            <a:pPr marL="0" lvl="1" algn="just">
              <a:spcBef>
                <a:spcPts val="0"/>
              </a:spcBef>
              <a:defRPr/>
            </a:pPr>
            <a:r>
              <a:rPr lang="de-DE" sz="1200" i="1" u="sng">
                <a:latin typeface="Arial"/>
                <a:cs typeface="Arial"/>
              </a:rPr>
              <a:t>Option 4</a:t>
            </a:r>
            <a:r>
              <a:rPr lang="de-DE" sz="1200" u="sng">
                <a:latin typeface="Arial"/>
                <a:cs typeface="Arial"/>
              </a:rPr>
              <a:t>: </a:t>
            </a:r>
            <a:r>
              <a:rPr lang="de-DE" sz="1200" u="none">
                <a:latin typeface="Arial"/>
                <a:cs typeface="Arial"/>
              </a:rPr>
              <a:t>Dieser Fisch hat den globalen Nachhaltigkeitsstandard des MSC erfüllt. www.msc.org/de</a:t>
            </a:r>
          </a:p>
          <a:p>
            <a:pPr marL="0" lvl="1" algn="just">
              <a:spcBef>
                <a:spcPts val="0"/>
              </a:spcBef>
              <a:defRPr/>
            </a:pPr>
            <a:r>
              <a:rPr lang="de-DE" sz="1200" i="1" u="sng">
                <a:latin typeface="Arial"/>
                <a:cs typeface="Arial"/>
              </a:rPr>
              <a:t>Option 5: </a:t>
            </a:r>
            <a:r>
              <a:rPr lang="de-DE" sz="1200" u="none">
                <a:latin typeface="Arial"/>
                <a:cs typeface="Arial"/>
              </a:rPr>
              <a:t>Aus einer MSC-zertifizierten nachhaltigen Fischerei. www.msc.org/de</a:t>
            </a:r>
          </a:p>
          <a:p>
            <a:pPr algn="just" eaLnBrk="1" hangingPunct="1">
              <a:spcBef>
                <a:spcPts val="0"/>
              </a:spcBef>
              <a:defRPr/>
            </a:pPr>
            <a:endParaRPr lang="de-DE" altLang="de-DE" sz="1200" b="0">
              <a:latin typeface="Arial" panose="020B0604020202020204" pitchFamily="34" charset="0"/>
              <a:cs typeface="Arial" panose="020B0604020202020204" pitchFamily="34" charset="0"/>
            </a:endParaRPr>
          </a:p>
          <a:p>
            <a:pPr algn="just">
              <a:defRPr/>
            </a:pPr>
            <a:r>
              <a:rPr lang="de-DE" altLang="de-DE" sz="1200" b="0">
                <a:latin typeface="Arial"/>
                <a:cs typeface="Arial"/>
              </a:rPr>
              <a:t>Alle Details zur Nutzung</a:t>
            </a:r>
            <a:r>
              <a:rPr lang="de-DE" altLang="de-DE" sz="1200" b="0" baseline="0">
                <a:latin typeface="Arial"/>
                <a:cs typeface="Arial"/>
              </a:rPr>
              <a:t> des MSC-Siegels finden Sie auch in unseren </a:t>
            </a:r>
            <a:r>
              <a:rPr lang="de-DE" altLang="de-DE">
                <a:latin typeface="Arial"/>
                <a:cs typeface="Arial"/>
              </a:rPr>
              <a:t>“Nutzungsrichtlinien für das MSC-Siegel“</a:t>
            </a:r>
            <a:endParaRPr lang="de-DE" altLang="de-DE" sz="1200" b="0" baseline="0">
              <a:latin typeface="Arial" panose="020B0604020202020204" pitchFamily="34" charset="0"/>
              <a:cs typeface="Arial" panose="020B0604020202020204" pitchFamily="34" charset="0"/>
            </a:endParaRPr>
          </a:p>
          <a:p>
            <a:pPr algn="just" eaLnBrk="1" hangingPunct="1">
              <a:spcBef>
                <a:spcPts val="0"/>
              </a:spcBef>
              <a:defRPr/>
            </a:pPr>
            <a:r>
              <a:rPr lang="de-DE" altLang="de-DE" sz="1200" b="0">
                <a:latin typeface="Arial"/>
                <a:cs typeface="Arial"/>
              </a:rPr>
              <a:t>(https://www.msc.org/docs/default-source/de-files/standards-prozesse/unternehmen/logonutzung/msc-nutzungsrichtlinien-fuer-das-msc-siegel_04-2016_v2.pdf?sfvrsn=5e74d74a_18)</a:t>
            </a:r>
          </a:p>
        </p:txBody>
      </p:sp>
      <p:sp>
        <p:nvSpPr>
          <p:cNvPr id="4" name="Slide Number Placeholder 3"/>
          <p:cNvSpPr>
            <a:spLocks noGrp="1"/>
          </p:cNvSpPr>
          <p:nvPr>
            <p:ph type="sldNum" sz="quarter" idx="5"/>
          </p:nvPr>
        </p:nvSpPr>
        <p:spPr/>
        <p:txBody>
          <a:bodyPr/>
          <a:lstStyle/>
          <a:p>
            <a:fld id="{98EC50F1-5BAC-4ECC-863B-78D8EFF17216}" type="slidenum">
              <a:rPr lang="en-US" smtClean="0"/>
              <a:pPr/>
              <a:t>30</a:t>
            </a:fld>
            <a:endParaRPr lang="en-US"/>
          </a:p>
        </p:txBody>
      </p:sp>
    </p:spTree>
    <p:extLst>
      <p:ext uri="{BB962C8B-B14F-4D97-AF65-F5344CB8AC3E}">
        <p14:creationId xmlns:p14="http://schemas.microsoft.com/office/powerpoint/2010/main" val="4194292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eaLnBrk="1" hangingPunct="1">
              <a:spcBef>
                <a:spcPct val="0"/>
              </a:spcBef>
              <a:defRPr/>
            </a:pPr>
            <a:r>
              <a:rPr lang="de-DE" altLang="de-DE" sz="1200" b="1">
                <a:latin typeface="Arial" panose="020B0604020202020204" pitchFamily="34" charset="0"/>
                <a:cs typeface="Arial" panose="020B0604020202020204" pitchFamily="34" charset="0"/>
              </a:rPr>
              <a:t>Erklärung:</a:t>
            </a:r>
          </a:p>
          <a:p>
            <a:pPr algn="l">
              <a:spcBef>
                <a:spcPct val="0"/>
              </a:spcBef>
              <a:defRPr/>
            </a:pPr>
            <a:r>
              <a:rPr lang="de-DE" altLang="de-DE" sz="1200" b="0">
                <a:latin typeface="Arial" panose="020B0604020202020204" pitchFamily="34" charset="0"/>
                <a:cs typeface="Arial" panose="020B0604020202020204" pitchFamily="34" charset="0"/>
              </a:rPr>
              <a:t>Alle Produktverpackungen, die das MSC-Siegel tragen, müssen durch den MSC freigegeben werden. Hierfür gibt es das „Genehmigungsformular für MSC-gekennzeichnete Produkte“, das Sie vom MSC unter </a:t>
            </a:r>
            <a:r>
              <a:rPr lang="de-DE" altLang="de-DE" sz="1200" b="0">
                <a:latin typeface="Arial" panose="020B0604020202020204" pitchFamily="34" charset="0"/>
                <a:cs typeface="Arial" panose="020B0604020202020204" pitchFamily="34" charset="0"/>
                <a:hlinkClick r:id="rId3"/>
              </a:rPr>
              <a:t>ecolabel@msc.org</a:t>
            </a:r>
            <a:r>
              <a:rPr lang="de-DE" altLang="de-DE" sz="1200" b="0">
                <a:latin typeface="Arial" panose="020B0604020202020204" pitchFamily="34" charset="0"/>
                <a:cs typeface="Arial" panose="020B0604020202020204" pitchFamily="34" charset="0"/>
              </a:rPr>
              <a:t> anfragen oder auf </a:t>
            </a:r>
            <a:r>
              <a:rPr lang="de-DE" b="0">
                <a:latin typeface="Arial" panose="020B0604020202020204" pitchFamily="34" charset="0"/>
                <a:cs typeface="Arial" panose="020B0604020202020204" pitchFamily="34" charset="0"/>
                <a:hlinkClick r:id="rId4"/>
              </a:rPr>
              <a:t>https://www.msc.org/de/publikationen/standards-prozesse/zertifizierung-unternehmen/logonutzung</a:t>
            </a:r>
            <a:r>
              <a:rPr lang="de-DE" b="0">
                <a:latin typeface="Arial" panose="020B0604020202020204" pitchFamily="34" charset="0"/>
                <a:cs typeface="Arial" panose="020B0604020202020204" pitchFamily="34" charset="0"/>
              </a:rPr>
              <a:t> ("Genehmigungsformular Produktverpackungen 2018“) </a:t>
            </a:r>
            <a:r>
              <a:rPr lang="de-DE" altLang="de-DE" sz="1200" b="0">
                <a:latin typeface="Arial" panose="020B0604020202020204" pitchFamily="34" charset="0"/>
                <a:cs typeface="Arial" panose="020B0604020202020204" pitchFamily="34" charset="0"/>
              </a:rPr>
              <a:t>herunterladen können. Um das entsprechende </a:t>
            </a:r>
            <a:r>
              <a:rPr lang="de-DE" b="0">
                <a:latin typeface="Arial" panose="020B0604020202020204" pitchFamily="34" charset="0"/>
                <a:cs typeface="Arial" panose="020B0604020202020204" pitchFamily="34" charset="0"/>
              </a:rPr>
              <a:t>ASC-Formular zu erhalten, wenden Sie sich bitte direkt an den ASC.</a:t>
            </a:r>
            <a:endParaRPr lang="de-DE" altLang="de-DE" sz="1200" b="0">
              <a:latin typeface="Arial" pitchFamily="34" charset="0"/>
              <a:cs typeface="Arial" pitchFamily="34" charset="0"/>
            </a:endParaRPr>
          </a:p>
          <a:p>
            <a:pPr algn="l" eaLnBrk="1" hangingPunct="1">
              <a:spcBef>
                <a:spcPct val="0"/>
              </a:spcBef>
              <a:defRPr/>
            </a:pPr>
            <a:endParaRPr lang="de-DE" altLang="de-DE" sz="1200" b="0">
              <a:latin typeface="Arial" pitchFamily="34" charset="0"/>
              <a:cs typeface="Arial" pitchFamily="34" charset="0"/>
            </a:endParaRPr>
          </a:p>
          <a:p>
            <a:pPr algn="l" eaLnBrk="1" hangingPunct="1">
              <a:spcBef>
                <a:spcPct val="0"/>
              </a:spcBef>
              <a:defRPr/>
            </a:pPr>
            <a:r>
              <a:rPr lang="de-DE" altLang="de-DE" sz="1200" b="0">
                <a:latin typeface="Arial" pitchFamily="34" charset="0"/>
                <a:cs typeface="Arial" pitchFamily="34" charset="0"/>
              </a:rPr>
              <a:t>Tragen Sie alle MSC-zertifizierten Artikel in das Formular ein und senden Sie das vollständig ausgefüllte Formular anschließend zusammen mit den Entwürfen der Verpackungsmaterialien per E-Mail (</a:t>
            </a:r>
            <a:r>
              <a:rPr lang="de-DE" altLang="de-DE" sz="1200" b="0">
                <a:latin typeface="Arial" panose="020B0604020202020204" pitchFamily="34" charset="0"/>
                <a:cs typeface="Arial" panose="020B0604020202020204" pitchFamily="34" charset="0"/>
                <a:hlinkClick r:id="rId3"/>
              </a:rPr>
              <a:t>ecolabel@msc.org</a:t>
            </a:r>
            <a:r>
              <a:rPr lang="de-DE" altLang="de-DE" sz="1200" b="0">
                <a:latin typeface="Arial" pitchFamily="34" charset="0"/>
                <a:cs typeface="Arial" pitchFamily="34" charset="0"/>
              </a:rPr>
              <a:t>) zur Freigabe an den MSC.</a:t>
            </a:r>
          </a:p>
        </p:txBody>
      </p:sp>
      <p:sp>
        <p:nvSpPr>
          <p:cNvPr id="4" name="Slide Number Placeholder 3"/>
          <p:cNvSpPr>
            <a:spLocks noGrp="1"/>
          </p:cNvSpPr>
          <p:nvPr>
            <p:ph type="sldNum" sz="quarter" idx="5"/>
          </p:nvPr>
        </p:nvSpPr>
        <p:spPr/>
        <p:txBody>
          <a:bodyPr/>
          <a:lstStyle/>
          <a:p>
            <a:fld id="{98EC50F1-5BAC-4ECC-863B-78D8EFF17216}" type="slidenum">
              <a:rPr lang="en-US" smtClean="0"/>
              <a:pPr/>
              <a:t>31</a:t>
            </a:fld>
            <a:endParaRPr lang="en-US"/>
          </a:p>
        </p:txBody>
      </p:sp>
    </p:spTree>
    <p:extLst>
      <p:ext uri="{BB962C8B-B14F-4D97-AF65-F5344CB8AC3E}">
        <p14:creationId xmlns:p14="http://schemas.microsoft.com/office/powerpoint/2010/main" val="219629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de-DE" sz="1200" b="1">
                <a:latin typeface="Arial" panose="020B0604020202020204" pitchFamily="34" charset="0"/>
                <a:cs typeface="Arial" panose="020B0604020202020204" pitchFamily="34" charset="0"/>
              </a:rPr>
              <a:t>Erklärung</a:t>
            </a:r>
            <a:r>
              <a:rPr lang="de-DE" sz="1200">
                <a:latin typeface="Arial" panose="020B0604020202020204" pitchFamily="34" charset="0"/>
                <a:cs typeface="Arial" panose="020B0604020202020204" pitchFamily="34" charset="0"/>
              </a:rPr>
              <a:t>: </a:t>
            </a:r>
          </a:p>
          <a:p>
            <a:pPr algn="just">
              <a:defRPr/>
            </a:pPr>
            <a:r>
              <a:rPr lang="de-DE" sz="1200">
                <a:latin typeface="Arial" panose="020B0604020202020204" pitchFamily="34" charset="0"/>
                <a:cs typeface="Arial" panose="020B0604020202020204" pitchFamily="34" charset="0"/>
              </a:rPr>
              <a:t>Für Ihre Preislisten und Kataloge können Sie entweder das MSC-Siegel oder das speziell für Listen entworfene MSC-Oval verwenden. </a:t>
            </a:r>
          </a:p>
          <a:p>
            <a:pPr algn="just">
              <a:defRPr/>
            </a:pPr>
            <a:r>
              <a:rPr lang="de-DE" sz="1200">
                <a:latin typeface="Arial" panose="020B0604020202020204" pitchFamily="34" charset="0"/>
                <a:cs typeface="Arial" panose="020B0604020202020204" pitchFamily="34" charset="0"/>
              </a:rPr>
              <a:t>Siegel oder Oval müssen neben Ihren MSC-zertifizierten Produkten abgebildet werden. In der Legende sollte das MSC-Siegel mit folgendem Begleittext abgedruckt werden: „Fisch mit diesem Zeichen stammt aus einer MSC-zertifizierten nachhaltigen Fischerei. www.msc.org/de“. Geben Sie außerdem die Zertifizierungsnummer Ihres Unternehmens an. </a:t>
            </a:r>
          </a:p>
          <a:p>
            <a:pPr algn="just">
              <a:defRPr/>
            </a:pPr>
            <a:endParaRPr lang="de-DE" sz="1200">
              <a:latin typeface="Arial" panose="020B0604020202020204" pitchFamily="34" charset="0"/>
              <a:cs typeface="Arial" panose="020B0604020202020204" pitchFamily="34" charset="0"/>
            </a:endParaRPr>
          </a:p>
          <a:p>
            <a:pPr algn="just">
              <a:defRPr/>
            </a:pPr>
            <a:r>
              <a:rPr lang="de-DE" sz="1200">
                <a:latin typeface="Arial" panose="020B0604020202020204" pitchFamily="34" charset="0"/>
                <a:cs typeface="Arial" panose="020B0604020202020204" pitchFamily="34" charset="0"/>
              </a:rPr>
              <a:t>Gerne können Sie auch Ihren eigenen Begleittext entwerfen, müssen vor der Veröffentlichung jedoch die Genehmigung des Lizenzteams einholen. </a:t>
            </a: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32</a:t>
            </a:fld>
            <a:endParaRPr lang="en-US"/>
          </a:p>
        </p:txBody>
      </p:sp>
    </p:spTree>
    <p:extLst>
      <p:ext uri="{BB962C8B-B14F-4D97-AF65-F5344CB8AC3E}">
        <p14:creationId xmlns:p14="http://schemas.microsoft.com/office/powerpoint/2010/main" val="4052394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b="1">
                <a:latin typeface="Arial" panose="020B0604020202020204" pitchFamily="34" charset="0"/>
                <a:cs typeface="Arial" panose="020B0604020202020204" pitchFamily="34" charset="0"/>
              </a:rPr>
              <a:t>Erklärung:</a:t>
            </a:r>
          </a:p>
          <a:p>
            <a:r>
              <a:rPr lang="de-DE">
                <a:latin typeface="Arial"/>
                <a:cs typeface="Arial"/>
              </a:rPr>
              <a:t>Seit Jahrzehnten gehen Fischbestände in vielen Teilen der Meere stark zurück. In ihrem Bericht über den Zustand der weltweiten Fischerei im Jahr 2020 “The State </a:t>
            </a:r>
            <a:r>
              <a:rPr lang="de-DE" err="1">
                <a:latin typeface="Arial"/>
                <a:cs typeface="Arial"/>
              </a:rPr>
              <a:t>Of</a:t>
            </a:r>
            <a:r>
              <a:rPr lang="de-DE">
                <a:latin typeface="Arial"/>
                <a:cs typeface="Arial"/>
              </a:rPr>
              <a:t> World Fisheries And </a:t>
            </a:r>
            <a:r>
              <a:rPr lang="de-DE" err="1">
                <a:latin typeface="Arial"/>
                <a:cs typeface="Arial"/>
              </a:rPr>
              <a:t>Aquaculture</a:t>
            </a:r>
            <a:r>
              <a:rPr lang="de-DE">
                <a:latin typeface="Arial"/>
                <a:cs typeface="Arial"/>
              </a:rPr>
              <a:t> 2020“ berichtet die Welternährungsorganisation FAO*:</a:t>
            </a:r>
          </a:p>
          <a:p>
            <a:endParaRPr lang="de-DE">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a:latin typeface="Arial"/>
                <a:cs typeface="Arial"/>
              </a:rPr>
              <a:t>78,7% der weltweiten Anlandungen von Wildfisch stammt von Populationen, die innerhalb ihrer biologisch nachhaltigen Grenzen gefangen wurden</a:t>
            </a:r>
          </a:p>
          <a:p>
            <a:pPr marL="171450" indent="-171450">
              <a:buFont typeface="Arial" panose="020B0604020202020204" pitchFamily="34" charset="0"/>
              <a:buChar char="•"/>
            </a:pPr>
            <a:r>
              <a:rPr lang="de-DE">
                <a:latin typeface="Arial"/>
                <a:cs typeface="Arial"/>
              </a:rPr>
              <a:t>die Anzahl der nur mäßig befischten oder nicht voll ausgeschöpften Bestände ist von 90% Mitte der 70er Jahre auf 65,8% im Jahr 2017 gesunken. </a:t>
            </a:r>
          </a:p>
          <a:p>
            <a:endParaRPr lang="de-DE">
              <a:latin typeface="Arial" panose="020B0604020202020204" pitchFamily="34" charset="0"/>
              <a:cs typeface="Arial" panose="020B0604020202020204" pitchFamily="34" charset="0"/>
            </a:endParaRPr>
          </a:p>
          <a:p>
            <a:pPr>
              <a:defRPr/>
            </a:pPr>
            <a:r>
              <a:rPr lang="de-DE">
                <a:latin typeface="Arial"/>
                <a:cs typeface="Arial"/>
              </a:rPr>
              <a:t>Damit stehen viele beliebte Speisefische, aber auch Millionen von Arbeitsplätzen und die Vielfalt in den Meeren auf dem Spiel. Bedenkt man zudem, dass die Weltbevölkerung weiterhin wachsen und somit die Nachfrage nach Fisch auch in Zukunft steigen wird, ist klar, dass die Fischerei dringend nachhaltiger agieren muss. </a:t>
            </a:r>
            <a:endParaRPr lang="de-DE">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atin typeface="Arial" panose="020B0604020202020204" pitchFamily="34" charset="0"/>
                <a:cs typeface="Arial" panose="020B0604020202020204" pitchFamily="34" charset="0"/>
              </a:rPr>
              <a:t>*Quelle: FAO: UN Food and </a:t>
            </a:r>
            <a:r>
              <a:rPr lang="de-DE" err="1">
                <a:latin typeface="Arial" panose="020B0604020202020204" pitchFamily="34" charset="0"/>
                <a:cs typeface="Arial" panose="020B0604020202020204" pitchFamily="34" charset="0"/>
              </a:rPr>
              <a:t>Agriculture</a:t>
            </a:r>
            <a:r>
              <a:rPr lang="de-DE">
                <a:latin typeface="Arial" panose="020B0604020202020204" pitchFamily="34" charset="0"/>
                <a:cs typeface="Arial" panose="020B0604020202020204" pitchFamily="34" charset="0"/>
              </a:rPr>
              <a:t> Organisation, The State </a:t>
            </a:r>
            <a:r>
              <a:rPr lang="de-DE" err="1">
                <a:latin typeface="Arial" panose="020B0604020202020204" pitchFamily="34" charset="0"/>
                <a:cs typeface="Arial" panose="020B0604020202020204" pitchFamily="34" charset="0"/>
              </a:rPr>
              <a:t>of</a:t>
            </a:r>
            <a:r>
              <a:rPr lang="de-DE">
                <a:latin typeface="Arial" panose="020B0604020202020204" pitchFamily="34" charset="0"/>
                <a:cs typeface="Arial" panose="020B0604020202020204" pitchFamily="34" charset="0"/>
              </a:rPr>
              <a:t> World Fisheries and </a:t>
            </a:r>
            <a:r>
              <a:rPr lang="de-DE" err="1">
                <a:latin typeface="Arial" panose="020B0604020202020204" pitchFamily="34" charset="0"/>
                <a:cs typeface="Arial" panose="020B0604020202020204" pitchFamily="34" charset="0"/>
              </a:rPr>
              <a:t>Aquaculture</a:t>
            </a:r>
            <a:r>
              <a:rPr lang="de-DE">
                <a:latin typeface="Arial" panose="020B0604020202020204" pitchFamily="34" charset="0"/>
                <a:cs typeface="Arial" panose="020B0604020202020204" pitchFamily="34" charset="0"/>
              </a:rPr>
              <a:t> 2020 (Ernährungs- und Landwirtschaftsorganisation der Vereinten Nationen, Weltfischereibericht 2020)</a:t>
            </a:r>
            <a:endParaRPr lang="en-US">
              <a:latin typeface="Arial" panose="020B0604020202020204" pitchFamily="34" charset="0"/>
              <a:cs typeface="Arial" panose="020B0604020202020204" pitchFamily="34" charset="0"/>
            </a:endParaRP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3</a:t>
            </a:fld>
            <a:endParaRPr lang="en-US"/>
          </a:p>
        </p:txBody>
      </p:sp>
    </p:spTree>
    <p:extLst>
      <p:ext uri="{BB962C8B-B14F-4D97-AF65-F5344CB8AC3E}">
        <p14:creationId xmlns:p14="http://schemas.microsoft.com/office/powerpoint/2010/main" val="740436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spcBef>
                <a:spcPct val="0"/>
              </a:spcBef>
              <a:defRPr/>
            </a:pPr>
            <a:r>
              <a:rPr lang="de-DE" altLang="de-DE" sz="1200" b="1">
                <a:latin typeface="Arial" pitchFamily="34" charset="0"/>
                <a:cs typeface="Arial" pitchFamily="34" charset="0"/>
              </a:rPr>
              <a:t>Erklärung:</a:t>
            </a:r>
          </a:p>
          <a:p>
            <a:pPr algn="just" eaLnBrk="1" hangingPunct="1">
              <a:spcBef>
                <a:spcPct val="0"/>
              </a:spcBef>
              <a:defRPr/>
            </a:pPr>
            <a:r>
              <a:rPr lang="de-DE" altLang="de-DE" sz="1200" b="0">
                <a:latin typeface="Arial" pitchFamily="34" charset="0"/>
                <a:cs typeface="Arial" pitchFamily="34" charset="0"/>
              </a:rPr>
              <a:t>Zu den Werbe- und Kommunikationsmitteln gehören unter anderem Handzettel, Kataloge, Anzeigen, Ihre Webseite, Aufsteller oder Poster. </a:t>
            </a:r>
          </a:p>
          <a:p>
            <a:pPr algn="just" eaLnBrk="1" hangingPunct="1">
              <a:spcBef>
                <a:spcPct val="0"/>
              </a:spcBef>
              <a:defRPr/>
            </a:pPr>
            <a:endParaRPr lang="de-DE" altLang="de-DE" sz="1200" b="0">
              <a:latin typeface="Arial" pitchFamily="34" charset="0"/>
              <a:cs typeface="Arial" pitchFamily="34" charset="0"/>
            </a:endParaRPr>
          </a:p>
          <a:p>
            <a:pPr algn="just" eaLnBrk="1" hangingPunct="1">
              <a:spcBef>
                <a:spcPct val="0"/>
              </a:spcBef>
              <a:defRPr/>
            </a:pPr>
            <a:r>
              <a:rPr lang="de-DE" altLang="de-DE" sz="1200" b="0">
                <a:latin typeface="Arial" pitchFamily="34" charset="0"/>
                <a:cs typeface="Arial" pitchFamily="34" charset="0"/>
              </a:rPr>
              <a:t>Werbe- und Kommunikationsmittel müssen ebenfalls beim MSC eingereicht und freigegeben werden. Der MSC benötigt Angaben darüber, wann und wo das Material eingesetzt werden soll. </a:t>
            </a:r>
          </a:p>
          <a:p>
            <a:pPr algn="just" eaLnBrk="1" hangingPunct="1">
              <a:spcBef>
                <a:spcPct val="0"/>
              </a:spcBef>
              <a:defRPr/>
            </a:pPr>
            <a:endParaRPr lang="de-DE" altLang="de-DE" sz="1200" b="0">
              <a:latin typeface="Arial" pitchFamily="34" charset="0"/>
              <a:cs typeface="Arial" pitchFamily="34" charset="0"/>
            </a:endParaRPr>
          </a:p>
          <a:p>
            <a:pPr algn="just" eaLnBrk="1" hangingPunct="1">
              <a:spcBef>
                <a:spcPct val="0"/>
              </a:spcBef>
              <a:defRPr/>
            </a:pPr>
            <a:r>
              <a:rPr lang="de-DE" altLang="de-DE" sz="1200" b="0">
                <a:latin typeface="Arial" pitchFamily="34" charset="0"/>
                <a:cs typeface="Arial" pitchFamily="34" charset="0"/>
              </a:rPr>
              <a:t>Wenn Sie auch nicht-zertifizierte Ware führen, dürfen diese Materialien nicht den Eindruck vermitteln, dass Ihr gesamtes Fischangebot MSC-zertifiziert ist. Es muss eindeutig erkennbar sein, welche Ware tatsächlich MSC-zertifiziert ist. </a:t>
            </a:r>
          </a:p>
          <a:p>
            <a:pPr algn="just" eaLnBrk="1" hangingPunct="1">
              <a:spcBef>
                <a:spcPct val="0"/>
              </a:spcBef>
              <a:defRPr/>
            </a:pPr>
            <a:endParaRPr lang="de-DE" altLang="de-DE" sz="1200" b="0">
              <a:latin typeface="Arial" pitchFamily="34" charset="0"/>
              <a:cs typeface="Arial" pitchFamily="34" charset="0"/>
            </a:endParaRPr>
          </a:p>
          <a:p>
            <a:pPr algn="just" eaLnBrk="1" hangingPunct="1">
              <a:spcBef>
                <a:spcPct val="0"/>
              </a:spcBef>
              <a:defRPr/>
            </a:pPr>
            <a:r>
              <a:rPr lang="de-DE" altLang="de-DE" sz="1200" b="0">
                <a:latin typeface="Arial" pitchFamily="34" charset="0"/>
                <a:cs typeface="Arial" pitchFamily="34" charset="0"/>
              </a:rPr>
              <a:t>Nach der Freigabe durch den MSC kann das Material erstellt und verwendet werden. </a:t>
            </a:r>
          </a:p>
        </p:txBody>
      </p:sp>
      <p:sp>
        <p:nvSpPr>
          <p:cNvPr id="4" name="Slide Number Placeholder 3"/>
          <p:cNvSpPr>
            <a:spLocks noGrp="1"/>
          </p:cNvSpPr>
          <p:nvPr>
            <p:ph type="sldNum" sz="quarter" idx="5"/>
          </p:nvPr>
        </p:nvSpPr>
        <p:spPr/>
        <p:txBody>
          <a:bodyPr/>
          <a:lstStyle/>
          <a:p>
            <a:fld id="{98EC50F1-5BAC-4ECC-863B-78D8EFF17216}" type="slidenum">
              <a:rPr lang="en-US" smtClean="0"/>
              <a:pPr/>
              <a:t>33</a:t>
            </a:fld>
            <a:endParaRPr lang="en-US"/>
          </a:p>
        </p:txBody>
      </p:sp>
    </p:spTree>
    <p:extLst>
      <p:ext uri="{BB962C8B-B14F-4D97-AF65-F5344CB8AC3E}">
        <p14:creationId xmlns:p14="http://schemas.microsoft.com/office/powerpoint/2010/main" val="887591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just">
              <a:spcBef>
                <a:spcPts val="0"/>
              </a:spcBef>
              <a:defRPr/>
            </a:pPr>
            <a:r>
              <a:rPr lang="en-GB" sz="1200" b="1" err="1">
                <a:latin typeface="Arial" panose="020B0604020202020204" pitchFamily="34" charset="0"/>
                <a:cs typeface="Arial" panose="020B0604020202020204" pitchFamily="34" charset="0"/>
              </a:rPr>
              <a:t>Erklärung</a:t>
            </a:r>
            <a:r>
              <a:rPr lang="en-GB" sz="1200" b="1">
                <a:latin typeface="Arial" panose="020B0604020202020204" pitchFamily="34" charset="0"/>
                <a:cs typeface="Arial" panose="020B0604020202020204" pitchFamily="34" charset="0"/>
              </a:rPr>
              <a:t>:</a:t>
            </a:r>
          </a:p>
          <a:p>
            <a:pPr algn="just">
              <a:spcBef>
                <a:spcPts val="0"/>
              </a:spcBef>
              <a:defRPr/>
            </a:pPr>
            <a:r>
              <a:rPr lang="de-DE" sz="1200" b="0">
                <a:latin typeface="Arial" panose="020B0604020202020204" pitchFamily="34" charset="0"/>
                <a:cs typeface="Arial" panose="020B0604020202020204" pitchFamily="34" charset="0"/>
              </a:rPr>
              <a:t>Zur werblichen Nutzung des MSC-Siegels oder des Hinweises auf die Herkunft Ihrer Ware aus einer MSC-zertifizierten Fischerei (z.B. durch den Vermerk „Marine Stewardship Council“ oder „MSC“) ist eine Lizenzvereinbarung mit dem MSC erforderlich. Eine standardisierte Lizenzvereinbarung können Sie unter ecolabel@msc.org anfragen. </a:t>
            </a:r>
          </a:p>
          <a:p>
            <a:pPr algn="just">
              <a:spcBef>
                <a:spcPts val="0"/>
              </a:spcBef>
              <a:defRPr/>
            </a:pPr>
            <a:endParaRPr lang="de-DE" sz="1200" b="0">
              <a:latin typeface="Arial" panose="020B0604020202020204" pitchFamily="34" charset="0"/>
              <a:cs typeface="Arial" panose="020B0604020202020204" pitchFamily="34" charset="0"/>
            </a:endParaRPr>
          </a:p>
          <a:p>
            <a:pPr algn="just">
              <a:spcBef>
                <a:spcPts val="0"/>
              </a:spcBef>
              <a:defRPr/>
            </a:pPr>
            <a:r>
              <a:rPr lang="de-DE" sz="1200" b="0">
                <a:latin typeface="Arial" panose="020B0604020202020204" pitchFamily="34" charset="0"/>
                <a:cs typeface="Arial" panose="020B0604020202020204" pitchFamily="34" charset="0"/>
              </a:rPr>
              <a:t>Die Nutzung dieser Kennzeichnung für interne Zwecke oder auf Begleit- und Rechnungsdokumenten zur Erfüllung des MSC-Rückverfolgbarkeits-Standards wie im vorigen Kapitel beschreiben ist hiervon nicht betroffen und unterliegt keiner Gebühr.</a:t>
            </a:r>
          </a:p>
          <a:p>
            <a:pPr algn="just">
              <a:spcBef>
                <a:spcPts val="0"/>
              </a:spcBef>
              <a:defRPr/>
            </a:pPr>
            <a:endParaRPr lang="de-DE" sz="1200" b="0">
              <a:latin typeface="Arial" panose="020B0604020202020204" pitchFamily="34" charset="0"/>
              <a:cs typeface="Arial" panose="020B0604020202020204" pitchFamily="34" charset="0"/>
            </a:endParaRPr>
          </a:p>
          <a:p>
            <a:pPr algn="just">
              <a:spcBef>
                <a:spcPts val="0"/>
              </a:spcBef>
              <a:defRPr/>
            </a:pPr>
            <a:r>
              <a:rPr lang="de-DE" sz="1200" b="0">
                <a:latin typeface="Arial" panose="020B0604020202020204" pitchFamily="34" charset="0"/>
                <a:cs typeface="Arial" panose="020B0604020202020204" pitchFamily="34" charset="0"/>
              </a:rPr>
              <a:t>Für die werbliche Nutzung des MSC-Siegels oder des Hinweises auf die Herkunft Ihrer Ware aus einer MSC-zertifizierten Fischerei (kurz: „MSC-Hinweis“) fällt eine Jahresgebühr an. Diese bemisst sich an der Höhe des Nettowertes der verkauften MSC-Ware. </a:t>
            </a:r>
          </a:p>
          <a:p>
            <a:pPr algn="just">
              <a:spcBef>
                <a:spcPts val="0"/>
              </a:spcBef>
              <a:defRPr/>
            </a:pPr>
            <a:endParaRPr lang="de-DE" sz="1200" b="0">
              <a:latin typeface="Arial" panose="020B0604020202020204" pitchFamily="34" charset="0"/>
              <a:cs typeface="Arial" panose="020B0604020202020204" pitchFamily="34" charset="0"/>
            </a:endParaRPr>
          </a:p>
          <a:p>
            <a:pPr algn="just">
              <a:spcBef>
                <a:spcPts val="0"/>
              </a:spcBef>
              <a:defRPr/>
            </a:pPr>
            <a:r>
              <a:rPr lang="de-DE" sz="1200" b="0">
                <a:latin typeface="Arial" panose="020B0604020202020204" pitchFamily="34" charset="0"/>
                <a:cs typeface="Arial" panose="020B0604020202020204" pitchFamily="34" charset="0"/>
              </a:rPr>
              <a:t>Für Produkte, die sich an private Endverbraucher oder gewerbliche Endnutzer (z.B. ein MSC-zertifiziertes Restaurant) richten, fällt außerdem eine Volumengebühr an. Diese basiert ebenfalls auf dem Nettoverkaufswert der MSC-Produkte. </a:t>
            </a:r>
          </a:p>
          <a:p>
            <a:pPr algn="just">
              <a:spcBef>
                <a:spcPts val="0"/>
              </a:spcBef>
              <a:defRPr/>
            </a:pPr>
            <a:endParaRPr lang="de-DE" sz="1200" b="0">
              <a:latin typeface="Arial" panose="020B0604020202020204" pitchFamily="34" charset="0"/>
              <a:cs typeface="Arial" panose="020B0604020202020204" pitchFamily="34" charset="0"/>
            </a:endParaRPr>
          </a:p>
          <a:p>
            <a:pPr algn="just">
              <a:spcBef>
                <a:spcPts val="0"/>
              </a:spcBef>
              <a:defRPr/>
            </a:pPr>
            <a:r>
              <a:rPr lang="de-DE" sz="1200" b="0">
                <a:latin typeface="Arial" panose="020B0604020202020204" pitchFamily="34" charset="0"/>
                <a:cs typeface="Arial" panose="020B0604020202020204" pitchFamily="34" charset="0"/>
              </a:rPr>
              <a:t>Für jedes Produkt wird diese Volumengebühr in der Lieferkette des Produktes nur einmal erhoben, nicht bei jedem Weiterverkauf! Das Unternehmen, das das Produkt zum Zeitpunkt der Kennzeichnung mit dem MSC-Siegel besitzt, ist für die Anmeldung des Produktes unter einer</a:t>
            </a:r>
          </a:p>
          <a:p>
            <a:pPr algn="just">
              <a:spcBef>
                <a:spcPts val="0"/>
              </a:spcBef>
              <a:defRPr/>
            </a:pPr>
            <a:r>
              <a:rPr lang="de-DE" sz="1200" b="0">
                <a:latin typeface="Arial" panose="020B0604020202020204" pitchFamily="34" charset="0"/>
                <a:cs typeface="Arial" panose="020B0604020202020204" pitchFamily="34" charset="0"/>
              </a:rPr>
              <a:t>gültigen Lizenz zuständig. Der Lizenznehmer, unter dessen Lizenz das Produkt angemeldet wird, ist für die Zahlung der Lizenzgebühr verantwortlich.</a:t>
            </a:r>
          </a:p>
          <a:p>
            <a:pPr algn="just">
              <a:spcBef>
                <a:spcPts val="0"/>
              </a:spcBef>
              <a:defRPr/>
            </a:pPr>
            <a:endParaRPr lang="de-DE" sz="1200" b="0">
              <a:latin typeface="Arial" panose="020B0604020202020204" pitchFamily="34" charset="0"/>
              <a:cs typeface="Arial" panose="020B0604020202020204" pitchFamily="34" charset="0"/>
            </a:endParaRPr>
          </a:p>
          <a:p>
            <a:pPr algn="just">
              <a:spcBef>
                <a:spcPts val="0"/>
              </a:spcBef>
              <a:defRPr/>
            </a:pPr>
            <a:r>
              <a:rPr lang="de-DE" sz="1200" b="0">
                <a:latin typeface="Arial" panose="020B0604020202020204" pitchFamily="34" charset="0"/>
                <a:cs typeface="Arial" panose="020B0604020202020204" pitchFamily="34" charset="0"/>
              </a:rPr>
              <a:t>Zur Errechnung der Lizenzgebühren berichten Unternehmen die Umsätze mit MSC-zertifizierter Ware in regelmäßigen Abständen an den MSC. Diese Umsatzmeldung wird vom MSC viertel- oder halbjährlich, oder nur einmal im Geschäftsjahr angefragt (das britische Geschäftsjahr geht vom 1. April bis 31. März). </a:t>
            </a:r>
          </a:p>
          <a:p>
            <a:pPr algn="just">
              <a:spcBef>
                <a:spcPts val="0"/>
              </a:spcBef>
              <a:defRPr/>
            </a:pPr>
            <a:endParaRPr lang="en-GB" sz="1200" b="0">
              <a:latin typeface="Arial" panose="020B0604020202020204" pitchFamily="34" charset="0"/>
              <a:cs typeface="Arial" panose="020B0604020202020204" pitchFamily="34" charset="0"/>
            </a:endParaRPr>
          </a:p>
          <a:p>
            <a:pPr algn="just">
              <a:spcBef>
                <a:spcPts val="0"/>
              </a:spcBef>
              <a:defRPr/>
            </a:pPr>
            <a:r>
              <a:rPr lang="de-DE" sz="1200" b="0">
                <a:latin typeface="Arial" panose="020B0604020202020204" pitchFamily="34" charset="0"/>
                <a:cs typeface="Arial" panose="020B0604020202020204" pitchFamily="34" charset="0"/>
              </a:rPr>
              <a:t>Sie erhalten vom MSC per E-Mail eine Aufforderung zur Berichterstattung mit der Bitte, eine vorgefertigte Excel-Tabelle mit Nettoverkaufswerten auszufüllen und zurückzusenden. </a:t>
            </a:r>
          </a:p>
          <a:p>
            <a:pPr algn="just">
              <a:spcBef>
                <a:spcPts val="0"/>
              </a:spcBef>
              <a:defRPr/>
            </a:pPr>
            <a:endParaRPr lang="de-DE" sz="1200"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a:latin typeface="Arial" panose="020B0604020202020204" pitchFamily="34" charset="0"/>
                <a:cs typeface="Arial" panose="020B0604020202020204" pitchFamily="34" charset="0"/>
              </a:rPr>
              <a:t>Weitere Details finden Sie unter </a:t>
            </a:r>
            <a:r>
              <a:rPr lang="de-DE">
                <a:hlinkClick r:id="rId3"/>
              </a:rPr>
              <a:t>https://www.msc.org/docs/default-source/de-files/standards-prozesse/unternehmen/logonutzung/nutzungsgebuehren-fuer-das-msc-siegel_2016.pdf?sfvrsn=7d6d557d_4</a:t>
            </a:r>
            <a:r>
              <a:rPr lang="de-DE" sz="1200" b="0">
                <a:latin typeface="Arial" panose="020B0604020202020204" pitchFamily="34" charset="0"/>
                <a:cs typeface="Arial" panose="020B0604020202020204" pitchFamily="34" charset="0"/>
              </a:rPr>
              <a:t>. </a:t>
            </a:r>
            <a:endParaRPr lang="en-GB" sz="1200">
              <a:solidFill>
                <a:srgbClr val="595959"/>
              </a:solidFill>
              <a:cs typeface="Arial" panose="020B0604020202020204" pitchFamily="34" charset="0"/>
            </a:endParaRPr>
          </a:p>
        </p:txBody>
      </p:sp>
      <p:sp>
        <p:nvSpPr>
          <p:cNvPr id="4" name="Slide Number Placeholder 3"/>
          <p:cNvSpPr>
            <a:spLocks noGrp="1"/>
          </p:cNvSpPr>
          <p:nvPr>
            <p:ph type="sldNum" sz="quarter" idx="5"/>
          </p:nvPr>
        </p:nvSpPr>
        <p:spPr/>
        <p:txBody>
          <a:bodyPr/>
          <a:lstStyle/>
          <a:p>
            <a:fld id="{98EC50F1-5BAC-4ECC-863B-78D8EFF17216}" type="slidenum">
              <a:rPr lang="en-US" smtClean="0"/>
              <a:pPr/>
              <a:t>34</a:t>
            </a:fld>
            <a:endParaRPr lang="en-US"/>
          </a:p>
        </p:txBody>
      </p:sp>
    </p:spTree>
    <p:extLst>
      <p:ext uri="{BB962C8B-B14F-4D97-AF65-F5344CB8AC3E}">
        <p14:creationId xmlns:p14="http://schemas.microsoft.com/office/powerpoint/2010/main" val="2716709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de-DE" altLang="de-DE" sz="1200" b="1">
                <a:latin typeface="Arial" pitchFamily="34" charset="0"/>
                <a:cs typeface="Arial" pitchFamily="34" charset="0"/>
              </a:rPr>
              <a:t>Erklärung:</a:t>
            </a:r>
          </a:p>
          <a:p>
            <a:pPr algn="just" eaLnBrk="1" hangingPunct="1">
              <a:spcBef>
                <a:spcPct val="0"/>
              </a:spcBef>
              <a:defRPr/>
            </a:pPr>
            <a:r>
              <a:rPr lang="de-DE" altLang="de-DE" sz="1200" b="0">
                <a:latin typeface="Arial" pitchFamily="34" charset="0"/>
                <a:cs typeface="Arial" pitchFamily="34" charset="0"/>
              </a:rPr>
              <a:t>Dies ist eine Checkliste zum Überprüfen der Vorgaben für die Freigabe von Materialien mit MSC-Siegel. Sie können diese Mitarbeitern, die hiermit betraut sind, zur Verfügung stellen.</a:t>
            </a:r>
          </a:p>
          <a:p>
            <a:endParaRPr lang="en-US"/>
          </a:p>
          <a:p>
            <a:r>
              <a:rPr lang="en-US"/>
              <a:t>Die </a:t>
            </a:r>
            <a:r>
              <a:rPr lang="en-US" err="1"/>
              <a:t>Nutzungsrichtlinien</a:t>
            </a:r>
            <a:r>
              <a:rPr lang="en-US"/>
              <a:t> </a:t>
            </a:r>
            <a:r>
              <a:rPr lang="en-US" err="1"/>
              <a:t>für</a:t>
            </a:r>
            <a:r>
              <a:rPr lang="en-US"/>
              <a:t> </a:t>
            </a:r>
            <a:r>
              <a:rPr lang="en-US" err="1"/>
              <a:t>Werbematerial</a:t>
            </a:r>
            <a:r>
              <a:rPr lang="en-US"/>
              <a:t>, </a:t>
            </a:r>
            <a:r>
              <a:rPr lang="en-US" err="1"/>
              <a:t>Verpackungen</a:t>
            </a:r>
            <a:r>
              <a:rPr lang="en-US"/>
              <a:t> und </a:t>
            </a:r>
            <a:r>
              <a:rPr lang="en-US" err="1"/>
              <a:t>andere</a:t>
            </a:r>
            <a:r>
              <a:rPr lang="en-US"/>
              <a:t> </a:t>
            </a:r>
            <a:r>
              <a:rPr lang="en-US" err="1"/>
              <a:t>Materialien</a:t>
            </a:r>
            <a:r>
              <a:rPr lang="en-US"/>
              <a:t> </a:t>
            </a:r>
            <a:r>
              <a:rPr lang="en-US" err="1"/>
              <a:t>sind</a:t>
            </a:r>
            <a:r>
              <a:rPr lang="en-US"/>
              <a:t> </a:t>
            </a:r>
            <a:r>
              <a:rPr lang="en-US" err="1"/>
              <a:t>hier</a:t>
            </a:r>
            <a:r>
              <a:rPr lang="en-US"/>
              <a:t> </a:t>
            </a:r>
            <a:r>
              <a:rPr lang="en-US" err="1"/>
              <a:t>zu</a:t>
            </a:r>
            <a:r>
              <a:rPr lang="en-US"/>
              <a:t> </a:t>
            </a:r>
            <a:r>
              <a:rPr lang="en-US" err="1"/>
              <a:t>finden</a:t>
            </a:r>
            <a:r>
              <a:rPr lang="en-US"/>
              <a:t>: https://www.msc.org/de/publikationen/standards-prozesse/zertifizierung-unternehmen/logonutzung</a:t>
            </a:r>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35</a:t>
            </a:fld>
            <a:endParaRPr lang="en-US"/>
          </a:p>
        </p:txBody>
      </p:sp>
    </p:spTree>
    <p:extLst>
      <p:ext uri="{BB962C8B-B14F-4D97-AF65-F5344CB8AC3E}">
        <p14:creationId xmlns:p14="http://schemas.microsoft.com/office/powerpoint/2010/main" val="1996302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8EC50F1-5BAC-4ECC-863B-78D8EFF17216}" type="slidenum">
              <a:rPr lang="en-US" smtClean="0"/>
              <a:pPr/>
              <a:t>36</a:t>
            </a:fld>
            <a:endParaRPr lang="en-US"/>
          </a:p>
        </p:txBody>
      </p:sp>
    </p:spTree>
    <p:extLst>
      <p:ext uri="{BB962C8B-B14F-4D97-AF65-F5344CB8AC3E}">
        <p14:creationId xmlns:p14="http://schemas.microsoft.com/office/powerpoint/2010/main" val="702775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spcBef>
                <a:spcPts val="0"/>
              </a:spcBef>
              <a:defRPr/>
            </a:pPr>
            <a:r>
              <a:rPr lang="de-DE" altLang="de-DE" sz="1600" b="1">
                <a:latin typeface="Arial" panose="020B0604020202020204" pitchFamily="34" charset="0"/>
                <a:cs typeface="Arial" panose="020B0604020202020204" pitchFamily="34" charset="0"/>
              </a:rPr>
              <a:t>Erklärung:</a:t>
            </a:r>
          </a:p>
          <a:p>
            <a:pPr algn="just" eaLnBrk="1" hangingPunct="1">
              <a:spcBef>
                <a:spcPts val="0"/>
              </a:spcBef>
              <a:defRPr/>
            </a:pPr>
            <a:r>
              <a:rPr lang="de-DE" altLang="de-DE" sz="1200" b="0">
                <a:latin typeface="Arial" panose="020B0604020202020204" pitchFamily="34" charset="0"/>
                <a:cs typeface="Arial" panose="020B0604020202020204" pitchFamily="34" charset="0"/>
              </a:rPr>
              <a:t>Ein Arbeitsrechtsaudit ist notwendig für Unternehmen, zu deren Tätigkeitsbereichen Verarbeitung (auch Lohnherstellung und die Beauftragung von Lohnherstellern), Verpackung, Umverpackung oder manuelle Entladung von Schiffen der Fischerei/Aquakultur gehört – es sei denn, das Unternehmen ist in einem Land ansässig, welches, wie z. B. Deutschland, Österreich und die Schweiz, gemäß zwei oder mehreren der folgenden Indikatoren mit einem geringen Risiko für Zwangs- und Kinderarbeit eingestuft wird. </a:t>
            </a:r>
          </a:p>
          <a:p>
            <a:pPr algn="just" eaLnBrk="1" hangingPunct="1">
              <a:spcBef>
                <a:spcPts val="0"/>
              </a:spcBef>
              <a:defRPr/>
            </a:pPr>
            <a:r>
              <a:rPr lang="de-DE" altLang="de-DE" sz="1200" b="0">
                <a:latin typeface="Arial" panose="020B0604020202020204" pitchFamily="34" charset="0"/>
                <a:cs typeface="Arial" panose="020B0604020202020204" pitchFamily="34" charset="0"/>
              </a:rPr>
              <a:t>Zu den Arbeitsrechtsprogrammen, die vom MSC anerkannt sind, zählen SA8000, </a:t>
            </a:r>
            <a:r>
              <a:rPr lang="de-DE" altLang="de-DE" sz="1200" b="0" err="1">
                <a:latin typeface="Arial" panose="020B0604020202020204" pitchFamily="34" charset="0"/>
                <a:cs typeface="Arial" panose="020B0604020202020204" pitchFamily="34" charset="0"/>
              </a:rPr>
              <a:t>amfori</a:t>
            </a:r>
            <a:r>
              <a:rPr lang="de-DE" altLang="de-DE" sz="1200" b="0">
                <a:latin typeface="Arial" panose="020B0604020202020204" pitchFamily="34" charset="0"/>
                <a:cs typeface="Arial" panose="020B0604020202020204" pitchFamily="34" charset="0"/>
              </a:rPr>
              <a:t> BSCI, </a:t>
            </a:r>
            <a:r>
              <a:rPr lang="de-DE" altLang="de-DE" sz="1200" b="0" err="1">
                <a:latin typeface="Arial" panose="020B0604020202020204" pitchFamily="34" charset="0"/>
                <a:cs typeface="Arial" panose="020B0604020202020204" pitchFamily="34" charset="0"/>
              </a:rPr>
              <a:t>Sedex</a:t>
            </a:r>
            <a:r>
              <a:rPr lang="de-DE" altLang="de-DE" sz="1200" b="0">
                <a:latin typeface="Arial" panose="020B0604020202020204" pitchFamily="34" charset="0"/>
                <a:cs typeface="Arial" panose="020B0604020202020204" pitchFamily="34" charset="0"/>
              </a:rPr>
              <a:t> </a:t>
            </a:r>
            <a:r>
              <a:rPr lang="de-DE" altLang="de-DE" sz="1200" b="0" err="1">
                <a:latin typeface="Arial" panose="020B0604020202020204" pitchFamily="34" charset="0"/>
                <a:cs typeface="Arial" panose="020B0604020202020204" pitchFamily="34" charset="0"/>
              </a:rPr>
              <a:t>Smeta</a:t>
            </a:r>
            <a:r>
              <a:rPr lang="de-DE" altLang="de-DE" sz="1200" b="0">
                <a:latin typeface="Arial" panose="020B0604020202020204" pitchFamily="34" charset="0"/>
                <a:cs typeface="Arial" panose="020B0604020202020204" pitchFamily="34" charset="0"/>
              </a:rPr>
              <a:t> und alle von der Supply Chain Initiative (SCCI) des Consumer </a:t>
            </a:r>
            <a:r>
              <a:rPr lang="de-DE" altLang="de-DE" sz="1200" b="0" err="1">
                <a:latin typeface="Arial" panose="020B0604020202020204" pitchFamily="34" charset="0"/>
                <a:cs typeface="Arial" panose="020B0604020202020204" pitchFamily="34" charset="0"/>
              </a:rPr>
              <a:t>Goods</a:t>
            </a:r>
            <a:r>
              <a:rPr lang="de-DE" altLang="de-DE" sz="1200" b="0">
                <a:latin typeface="Arial" panose="020B0604020202020204" pitchFamily="34" charset="0"/>
                <a:cs typeface="Arial" panose="020B0604020202020204" pitchFamily="34" charset="0"/>
              </a:rPr>
              <a:t> Forum anerkannten Sozialstandards.</a:t>
            </a:r>
          </a:p>
          <a:p>
            <a:pPr algn="just" eaLnBrk="1" hangingPunct="1">
              <a:spcBef>
                <a:spcPts val="0"/>
              </a:spcBef>
              <a:defRPr/>
            </a:pPr>
            <a:r>
              <a:rPr lang="de-DE" altLang="de-DE" sz="1200" b="0">
                <a:latin typeface="Arial" panose="020B0604020202020204" pitchFamily="34" charset="0"/>
                <a:cs typeface="Arial" panose="020B0604020202020204" pitchFamily="34" charset="0"/>
              </a:rPr>
              <a:t>Im Falle eines nötigen Audits muss dieses von einem unabhängigen, externen Auditor durch eines der vom MSC anerkannten Arbeitsrechtsprogramme vor Ort durchgeführt werden.</a:t>
            </a: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37</a:t>
            </a:fld>
            <a:endParaRPr lang="en-US"/>
          </a:p>
        </p:txBody>
      </p:sp>
    </p:spTree>
    <p:extLst>
      <p:ext uri="{BB962C8B-B14F-4D97-AF65-F5344CB8AC3E}">
        <p14:creationId xmlns:p14="http://schemas.microsoft.com/office/powerpoint/2010/main" val="3269376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lgn="just" eaLnBrk="1" hangingPunct="1">
              <a:spcBef>
                <a:spcPts val="0"/>
              </a:spcBef>
              <a:defRPr/>
            </a:pPr>
            <a:r>
              <a:rPr lang="de-DE" altLang="de-DE" sz="1200" b="1">
                <a:latin typeface="Arial" panose="020B0604020202020204" pitchFamily="34" charset="0"/>
                <a:cs typeface="Arial" panose="020B0604020202020204" pitchFamily="34" charset="0"/>
              </a:rPr>
              <a:t>Erklärung:</a:t>
            </a:r>
          </a:p>
          <a:p>
            <a:r>
              <a:rPr lang="de-DE" altLang="de-DE" b="0">
                <a:latin typeface="Arial" panose="020B0604020202020204" pitchFamily="34" charset="0"/>
                <a:cs typeface="Arial" panose="020B0604020202020204" pitchFamily="34" charset="0"/>
              </a:rPr>
              <a:t>Der überarbeitete Rückverfolgbarkeits-Standard des MSC ist am 28. September 2019 in Kraft getreten. Neu sind u.a. die arbeitsrechtlichen Anforderungen gegen Zwangs- und Kinderarbeit, die gegebenenfalls ein Arbeitsrechtaudit erforderlich machen, um weiterhin nach dem MSC-Rückverfolgbarkeits-Standard zertifiziert zu bleiben.</a:t>
            </a:r>
          </a:p>
          <a:p>
            <a:endParaRPr lang="de-DE" altLang="de-DE" b="0">
              <a:latin typeface="Arial" panose="020B0604020202020204" pitchFamily="34" charset="0"/>
              <a:cs typeface="Arial" panose="020B0604020202020204" pitchFamily="34" charset="0"/>
            </a:endParaRPr>
          </a:p>
          <a:p>
            <a:r>
              <a:rPr lang="de-DE" altLang="de-DE" b="0">
                <a:latin typeface="Arial" panose="020B0604020202020204" pitchFamily="34" charset="0"/>
                <a:cs typeface="Arial" panose="020B0604020202020204" pitchFamily="34" charset="0"/>
              </a:rPr>
              <a:t>Alle Informationen zu diesem Thema sind hier einzusehen: </a:t>
            </a:r>
            <a:r>
              <a:rPr lang="de-DE">
                <a:hlinkClick r:id="rId3"/>
              </a:rPr>
              <a:t>https://www.msc.org/de/stakeholder-beteiligung/weiterentwicklung-der-msc-standards/aktualisierte-msc-rueckverfolgbarkeits-standards</a:t>
            </a:r>
            <a:endParaRPr lang="de-DE"/>
          </a:p>
          <a:p>
            <a:endParaRPr lang="de-DE"/>
          </a:p>
          <a:p>
            <a:pPr marL="0" indent="0">
              <a:spcBef>
                <a:spcPts val="600"/>
              </a:spcBef>
              <a:spcAft>
                <a:spcPts val="1200"/>
              </a:spcAft>
              <a:buFont typeface="Arial" panose="020B0604020202020204" pitchFamily="34" charset="0"/>
              <a:buNone/>
            </a:pPr>
            <a:r>
              <a:rPr lang="de-DE" altLang="de-DE" sz="1200" b="0">
                <a:solidFill>
                  <a:srgbClr val="595959"/>
                </a:solidFill>
                <a:latin typeface="Arial" panose="020B0604020202020204" pitchFamily="34" charset="0"/>
                <a:cs typeface="Arial" panose="020B0604020202020204" pitchFamily="34" charset="0"/>
              </a:rPr>
              <a:t>Ziel ist die Reduzierung des Risikos, dass bei MSC-zertifizierten Unternehmen und deren Unterauftragnehmern Zwangs- oder Kinderarbeit eingesetzt werden. Ebenso soll mehr Sicherheit geschaffen werden, dass MSC-zertifizierte Produkte nicht mit Arbeitsrechtverstößen im Zusammenhang stehen. </a:t>
            </a:r>
          </a:p>
          <a:p>
            <a:pPr marL="0" indent="0">
              <a:spcBef>
                <a:spcPts val="600"/>
              </a:spcBef>
              <a:spcAft>
                <a:spcPts val="1200"/>
              </a:spcAft>
              <a:buFont typeface="Arial" panose="020B0604020202020204" pitchFamily="34" charset="0"/>
              <a:buNone/>
            </a:pPr>
            <a:r>
              <a:rPr lang="de-DE" altLang="de-DE" sz="1200" b="0">
                <a:solidFill>
                  <a:srgbClr val="595959"/>
                </a:solidFill>
                <a:latin typeface="Arial" panose="020B0604020202020204" pitchFamily="34" charset="0"/>
                <a:cs typeface="Arial" panose="020B0604020202020204" pitchFamily="34" charset="0"/>
              </a:rPr>
              <a:t>Unternehmen mit Sitz in der DACH Region müssen sich nach aktuellem Stand keinem arbeitsrechtlichen Audit unterziehen.</a:t>
            </a:r>
          </a:p>
          <a:p>
            <a:pPr algn="just" eaLnBrk="1" hangingPunct="1">
              <a:spcBef>
                <a:spcPts val="0"/>
              </a:spcBef>
              <a:defRPr/>
            </a:pPr>
            <a:endParaRPr lang="de-DE" altLang="de-DE" sz="1200" b="0">
              <a:latin typeface="Arial" panose="020B0604020202020204" pitchFamily="34" charset="0"/>
              <a:cs typeface="Arial" panose="020B0604020202020204" pitchFamily="34" charset="0"/>
            </a:endParaRPr>
          </a:p>
          <a:p>
            <a:pPr algn="just" eaLnBrk="1" hangingPunct="1">
              <a:spcBef>
                <a:spcPts val="0"/>
              </a:spcBef>
              <a:defRPr/>
            </a:pPr>
            <a:endParaRPr lang="de-DE" altLang="de-DE" sz="1200" b="0">
              <a:latin typeface="Arial" panose="020B0604020202020204" pitchFamily="34" charset="0"/>
              <a:cs typeface="Arial" panose="020B0604020202020204" pitchFamily="34" charset="0"/>
            </a:endParaRPr>
          </a:p>
          <a:p>
            <a:pPr algn="just" eaLnBrk="1" hangingPunct="1">
              <a:spcBef>
                <a:spcPts val="0"/>
              </a:spcBef>
              <a:defRPr/>
            </a:pPr>
            <a:r>
              <a:rPr lang="de-DE" altLang="de-DE" sz="1200" b="0">
                <a:latin typeface="Arial" panose="020B0604020202020204" pitchFamily="34" charset="0"/>
                <a:cs typeface="Arial" panose="020B0604020202020204" pitchFamily="34" charset="0"/>
              </a:rPr>
              <a:t>* Zusatz UN-Konventionen: C188, C105, C182, C29, Protokoll zu C29, Palermo-Protokoll, UN-Konvention zu Sklaverei (1926), zusätzliche UN-Konvention zu Sklaverei (1965), Übereinkommen der FAO über Hafenstaatmaßnahmen</a:t>
            </a: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38</a:t>
            </a:fld>
            <a:endParaRPr lang="en-US"/>
          </a:p>
        </p:txBody>
      </p:sp>
    </p:spTree>
    <p:extLst>
      <p:ext uri="{BB962C8B-B14F-4D97-AF65-F5344CB8AC3E}">
        <p14:creationId xmlns:p14="http://schemas.microsoft.com/office/powerpoint/2010/main" val="3500953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39</a:t>
            </a:fld>
            <a:endParaRPr lang="en-US"/>
          </a:p>
        </p:txBody>
      </p:sp>
    </p:spTree>
    <p:extLst>
      <p:ext uri="{BB962C8B-B14F-4D97-AF65-F5344CB8AC3E}">
        <p14:creationId xmlns:p14="http://schemas.microsoft.com/office/powerpoint/2010/main" val="5124982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40</a:t>
            </a:fld>
            <a:endParaRPr lang="en-US"/>
          </a:p>
        </p:txBody>
      </p:sp>
    </p:spTree>
    <p:extLst>
      <p:ext uri="{BB962C8B-B14F-4D97-AF65-F5344CB8AC3E}">
        <p14:creationId xmlns:p14="http://schemas.microsoft.com/office/powerpoint/2010/main" val="5118065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de-DE" sz="1200" b="1">
                <a:solidFill>
                  <a:prstClr val="black"/>
                </a:solidFill>
                <a:latin typeface="Arial"/>
                <a:cs typeface="Arial"/>
              </a:rPr>
              <a:t>Erklärung:</a:t>
            </a:r>
            <a:r>
              <a:rPr lang="de-DE" b="1">
                <a:solidFill>
                  <a:prstClr val="black"/>
                </a:solidFill>
                <a:latin typeface="Arial"/>
                <a:cs typeface="Arial"/>
              </a:rPr>
              <a:t> </a:t>
            </a:r>
            <a:endParaRPr lang="de-DE" sz="1200" b="1">
              <a:solidFill>
                <a:prstClr val="black"/>
              </a:solidFill>
              <a:latin typeface="Arial" panose="020B0604020202020204" pitchFamily="34" charset="0"/>
              <a:cs typeface="Arial" panose="020B0604020202020204" pitchFamily="34" charset="0"/>
            </a:endParaRPr>
          </a:p>
          <a:p>
            <a:pPr>
              <a:spcBef>
                <a:spcPct val="0"/>
              </a:spcBef>
              <a:spcAft>
                <a:spcPct val="0"/>
              </a:spcAft>
            </a:pPr>
            <a:r>
              <a:rPr lang="de-DE" altLang="en-US">
                <a:latin typeface="Arial"/>
                <a:cs typeface="Arial"/>
              </a:rPr>
              <a:t>Auf dem YouTube Kanal des MSC finden Sie viele Videos, die das MSC-Programm erklären und /oder zertifizierte Fischereien vorstellen. </a:t>
            </a:r>
            <a:r>
              <a:rPr lang="de-DE"/>
              <a:t>Drei kurze Videos erklären z.B. die Prinzipien des MSC-Umweltstandards für nachhaltige Fischerei.</a:t>
            </a:r>
            <a:endParaRPr lang="en-US"/>
          </a:p>
          <a:p>
            <a:r>
              <a:rPr lang="de-DE" altLang="en-US">
                <a:latin typeface="Arial"/>
                <a:cs typeface="Arial"/>
              </a:rPr>
              <a:t>Jedes</a:t>
            </a:r>
            <a:r>
              <a:rPr lang="de-DE" altLang="en-US" baseline="0">
                <a:latin typeface="Arial"/>
                <a:cs typeface="Arial"/>
              </a:rPr>
              <a:t> der drei Videos dauert ca. 3 Minuten. Gemeinsam erklären die Videos also in ca. 9 Minuten auf einfache und auch für Laien verständliche Weise, welche Kriterien bei einer Fischerei-Zertifizierung nach dem MSC-Umweltstandard betrachtet werden und was das MSC-Siegel bedeutet.</a:t>
            </a:r>
            <a:endParaRPr lang="de-DE"/>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41</a:t>
            </a:fld>
            <a:endParaRPr lang="en-US"/>
          </a:p>
        </p:txBody>
      </p:sp>
    </p:spTree>
    <p:extLst>
      <p:ext uri="{BB962C8B-B14F-4D97-AF65-F5344CB8AC3E}">
        <p14:creationId xmlns:p14="http://schemas.microsoft.com/office/powerpoint/2010/main" val="17156136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de-DE" b="1">
                <a:latin typeface="Arial" panose="020B0604020202020204" pitchFamily="34" charset="0"/>
                <a:cs typeface="Arial" panose="020B0604020202020204" pitchFamily="34" charset="0"/>
              </a:rPr>
              <a:t>Erklärung:</a:t>
            </a:r>
          </a:p>
          <a:p>
            <a:pPr marL="0" marR="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Kostenlose</a:t>
            </a:r>
            <a:r>
              <a:rPr lang="en-US" baseline="0">
                <a:latin typeface="Arial" panose="020B0604020202020204" pitchFamily="34" charset="0"/>
                <a:cs typeface="Arial" panose="020B0604020202020204" pitchFamily="34" charset="0"/>
              </a:rPr>
              <a:t> Vorlagen und </a:t>
            </a:r>
            <a:r>
              <a:rPr lang="en-US" baseline="0" err="1">
                <a:latin typeface="Arial" panose="020B0604020202020204" pitchFamily="34" charset="0"/>
                <a:cs typeface="Arial" panose="020B0604020202020204" pitchFamily="34" charset="0"/>
              </a:rPr>
              <a:t>Materialien</a:t>
            </a:r>
            <a:r>
              <a:rPr lang="en-US" baseline="0">
                <a:latin typeface="Arial" panose="020B0604020202020204" pitchFamily="34" charset="0"/>
                <a:cs typeface="Arial" panose="020B0604020202020204" pitchFamily="34" charset="0"/>
              </a:rPr>
              <a:t> </a:t>
            </a:r>
            <a:r>
              <a:rPr lang="en-US" baseline="0" err="1">
                <a:latin typeface="Arial" panose="020B0604020202020204" pitchFamily="34" charset="0"/>
                <a:cs typeface="Arial" panose="020B0604020202020204" pitchFamily="34" charset="0"/>
              </a:rPr>
              <a:t>zum</a:t>
            </a:r>
            <a:r>
              <a:rPr lang="en-US" baseline="0">
                <a:latin typeface="Arial" panose="020B0604020202020204" pitchFamily="34" charset="0"/>
                <a:cs typeface="Arial" panose="020B0604020202020204" pitchFamily="34" charset="0"/>
              </a:rPr>
              <a:t> Gestalten </a:t>
            </a:r>
            <a:r>
              <a:rPr lang="en-US" baseline="0" err="1">
                <a:latin typeface="Arial" panose="020B0604020202020204" pitchFamily="34" charset="0"/>
                <a:cs typeface="Arial" panose="020B0604020202020204" pitchFamily="34" charset="0"/>
              </a:rPr>
              <a:t>eigener</a:t>
            </a:r>
            <a:r>
              <a:rPr lang="en-US" baseline="0">
                <a:latin typeface="Arial" panose="020B0604020202020204" pitchFamily="34" charset="0"/>
                <a:cs typeface="Arial" panose="020B0604020202020204" pitchFamily="34" charset="0"/>
              </a:rPr>
              <a:t> </a:t>
            </a:r>
            <a:r>
              <a:rPr lang="en-US" baseline="0" err="1">
                <a:latin typeface="Arial" panose="020B0604020202020204" pitchFamily="34" charset="0"/>
                <a:cs typeface="Arial" panose="020B0604020202020204" pitchFamily="34" charset="0"/>
              </a:rPr>
              <a:t>Marketingaktionen</a:t>
            </a:r>
            <a:r>
              <a:rPr lang="en-US" baseline="0">
                <a:latin typeface="Arial" panose="020B0604020202020204" pitchFamily="34" charset="0"/>
                <a:cs typeface="Arial" panose="020B0604020202020204" pitchFamily="34" charset="0"/>
              </a:rPr>
              <a:t> </a:t>
            </a:r>
            <a:r>
              <a:rPr lang="en-US" baseline="0" err="1">
                <a:latin typeface="Arial" panose="020B0604020202020204" pitchFamily="34" charset="0"/>
                <a:cs typeface="Arial" panose="020B0604020202020204" pitchFamily="34" charset="0"/>
              </a:rPr>
              <a:t>finden</a:t>
            </a:r>
            <a:r>
              <a:rPr lang="en-US" baseline="0">
                <a:latin typeface="Arial" panose="020B0604020202020204" pitchFamily="34" charset="0"/>
                <a:cs typeface="Arial" panose="020B0604020202020204" pitchFamily="34" charset="0"/>
              </a:rPr>
              <a:t> Sie in </a:t>
            </a:r>
            <a:r>
              <a:rPr lang="en-US" baseline="0" err="1">
                <a:latin typeface="Arial" panose="020B0604020202020204" pitchFamily="34" charset="0"/>
                <a:cs typeface="Arial" panose="020B0604020202020204" pitchFamily="34" charset="0"/>
              </a:rPr>
              <a:t>unserer</a:t>
            </a:r>
            <a:r>
              <a:rPr lang="en-US" baseline="0">
                <a:latin typeface="Arial" panose="020B0604020202020204" pitchFamily="34" charset="0"/>
                <a:cs typeface="Arial" panose="020B0604020202020204" pitchFamily="34" charset="0"/>
              </a:rPr>
              <a:t> Multimedia Library.</a:t>
            </a:r>
            <a:endParaRPr lang="en-US">
              <a:latin typeface="Arial" panose="020B0604020202020204" pitchFamily="34" charset="0"/>
              <a:cs typeface="Arial" panose="020B0604020202020204" pitchFamily="34" charset="0"/>
            </a:endParaRP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42</a:t>
            </a:fld>
            <a:endParaRPr lang="en-US"/>
          </a:p>
        </p:txBody>
      </p:sp>
    </p:spTree>
    <p:extLst>
      <p:ext uri="{BB962C8B-B14F-4D97-AF65-F5344CB8AC3E}">
        <p14:creationId xmlns:p14="http://schemas.microsoft.com/office/powerpoint/2010/main" val="2831183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latin typeface="Arial" panose="020B0604020202020204" pitchFamily="34" charset="0"/>
                <a:cs typeface="Arial" panose="020B0604020202020204" pitchFamily="34" charset="0"/>
              </a:rPr>
              <a:t>Erklärung:</a:t>
            </a:r>
          </a:p>
          <a:p>
            <a:r>
              <a:rPr lang="de-DE"/>
              <a:t>Das MSC-Siegel zeichnet Produkte aus nachhaltiger Fischerei aus. Der MSC unterstützt die Bemühungen von Fischereien und Verarbeitern, die wertvolle Ressource Fisch nachhaltig zu nutzen. Sein Ziel ist es, Fischbestände für die Zukunft zu erhalten. Dabei setzt der MSC auf einen marktbasierten Ansatz. </a:t>
            </a:r>
          </a:p>
          <a:p>
            <a:r>
              <a:rPr lang="de-DE" sz="1200" u="none" strike="noStrike" kern="1200">
                <a:solidFill>
                  <a:schemeClr val="tx1"/>
                </a:solidFill>
                <a:effectLst/>
                <a:latin typeface="+mn-lt"/>
                <a:ea typeface="+mn-ea"/>
                <a:cs typeface="+mn-cs"/>
              </a:rPr>
              <a:t>Eine verantwortungsvolle Bewirtschaftung der Meere wird für viele Konsumenten immer wichtiger und steigert die Nachfrage an nachhaltig beschafften Produkten. Fischereien, die dieser Nachfrage nachkommen möchten, können durch eine Zertifizierung </a:t>
            </a:r>
            <a:r>
              <a:rPr lang="de"/>
              <a:t>ihre Absatzmärkte stärken oder neue Kunden gewinnen. So müssen sie ihre Leistung auf den Prüfstand stellen und, wo nötig, Veränderungen vornehmen, um dem MSC-Standard gerecht zu werden. Der wirtschaftliche Anreiz, der durch den Unternehmensdruck entsteht, ist ein effektiver Mechanismus, um mehr Fischereien von einer freiwilligen Teilnahme am MSC-Programm zu überzeugen. Auf diesem Grundgedanken fußt das MSC-Programm und so ist das Gewinnen von Unternehmenspartnern eine der Kernaktivitäten des MSC. </a:t>
            </a:r>
            <a:endParaRPr lang="de-DE"/>
          </a:p>
          <a:p>
            <a:endParaRPr lang="de-DE"/>
          </a:p>
          <a:p>
            <a:endParaRPr lang="de-DE">
              <a:cs typeface="Calibri"/>
            </a:endParaRPr>
          </a:p>
        </p:txBody>
      </p:sp>
      <p:sp>
        <p:nvSpPr>
          <p:cNvPr id="4" name="Slide Number Placeholder 3"/>
          <p:cNvSpPr>
            <a:spLocks noGrp="1"/>
          </p:cNvSpPr>
          <p:nvPr>
            <p:ph type="sldNum" sz="quarter" idx="5"/>
          </p:nvPr>
        </p:nvSpPr>
        <p:spPr/>
        <p:txBody>
          <a:bodyPr/>
          <a:lstStyle/>
          <a:p>
            <a:fld id="{98EC50F1-5BAC-4ECC-863B-78D8EFF17216}" type="slidenum">
              <a:rPr lang="en-US" smtClean="0"/>
              <a:pPr/>
              <a:t>4</a:t>
            </a:fld>
            <a:endParaRPr lang="en-US"/>
          </a:p>
        </p:txBody>
      </p:sp>
    </p:spTree>
    <p:extLst>
      <p:ext uri="{BB962C8B-B14F-4D97-AF65-F5344CB8AC3E}">
        <p14:creationId xmlns:p14="http://schemas.microsoft.com/office/powerpoint/2010/main" val="42036641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de-DE" b="1">
                <a:latin typeface="Arial"/>
                <a:cs typeface="Arial"/>
              </a:rPr>
              <a:t>Erklärung:</a:t>
            </a:r>
          </a:p>
          <a:p>
            <a:pPr>
              <a:defRPr/>
            </a:pPr>
            <a:r>
              <a:rPr lang="de"/>
              <a:t>Eine gute Geschichte bewirkt mehr als die allermeisten Verkaufsargumente. Wer eine gute Geschichte über ein Produkt zu erzählen hat, macht es erlebbar. Und der MSC hat allerhand Geschichten zu erzählen bzw. die Fischer der zertifizierten Fischereien. Hinter jedem Produkt mit MSC-Siegel stecken eine Vielzahl authentischer und spannender Fischer</a:t>
            </a:r>
            <a:r>
              <a:rPr lang="en-US" err="1"/>
              <a:t>eig</a:t>
            </a:r>
            <a:r>
              <a:rPr lang="de"/>
              <a:t>eschichte</a:t>
            </a:r>
            <a:r>
              <a:rPr lang="en-US"/>
              <a:t>n</a:t>
            </a:r>
            <a:r>
              <a:rPr lang="de"/>
              <a:t>.  Zertifizierte Fischer machen das MSC-Siegel für Verbraucher fassbar während so ein Siegel für sich alleine stehend eher fern und abstrakt ist. Geschichten bieten Erlebnisse und Identifikationsmöglichkeiten, einen echten Mehrwert, nicht nur für den MSC sondern auch für Sie als Siegelnutzer, indem die Produkte emotional aufladen und für Verbraucher interessant und anziehend machen. Mit Geschichten kann man ein Produkt für Verbraucher öffnen. </a:t>
            </a:r>
            <a:endParaRPr lang="en-US"/>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43</a:t>
            </a:fld>
            <a:endParaRPr lang="en-US"/>
          </a:p>
        </p:txBody>
      </p:sp>
    </p:spTree>
    <p:extLst>
      <p:ext uri="{BB962C8B-B14F-4D97-AF65-F5344CB8AC3E}">
        <p14:creationId xmlns:p14="http://schemas.microsoft.com/office/powerpoint/2010/main" val="24060626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latin typeface="Arial" panose="020B0604020202020204" pitchFamily="34" charset="0"/>
                <a:cs typeface="Arial" panose="020B0604020202020204" pitchFamily="34" charset="0"/>
              </a:rPr>
              <a:t>Erklärung:</a:t>
            </a:r>
          </a:p>
          <a:p>
            <a:r>
              <a:rPr lang="de-DE">
                <a:latin typeface="Arial" panose="020B0604020202020204" pitchFamily="34" charset="0"/>
                <a:cs typeface="Arial" panose="020B0604020202020204" pitchFamily="34" charset="0"/>
              </a:rPr>
              <a:t>Für weitere Fragen stehen Ihnen Stefanie Siebels und Götz Ahrens aus unserem Berliner Büro zur Verfügung.</a:t>
            </a: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44</a:t>
            </a:fld>
            <a:endParaRPr lang="en-US"/>
          </a:p>
        </p:txBody>
      </p:sp>
    </p:spTree>
    <p:extLst>
      <p:ext uri="{BB962C8B-B14F-4D97-AF65-F5344CB8AC3E}">
        <p14:creationId xmlns:p14="http://schemas.microsoft.com/office/powerpoint/2010/main" val="395296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de-DE" sz="1200" b="1">
                <a:latin typeface="Arial"/>
                <a:cs typeface="Arial"/>
              </a:rPr>
              <a:t>Erklärung:</a:t>
            </a:r>
          </a:p>
          <a:p>
            <a:r>
              <a:rPr lang="de-DE"/>
              <a:t>Der MSC verfügt über zwei Standards: einen Umweltstandard für nachhaltige Fischerei und einen Rückverfolgbarkeits-Standard für transparente Lieferketten.</a:t>
            </a:r>
            <a:endParaRPr lang="de-DE">
              <a:cs typeface="Calibri"/>
            </a:endParaRPr>
          </a:p>
          <a:p>
            <a:r>
              <a:rPr lang="de-DE" altLang="de-DE" sz="1200">
                <a:latin typeface="Arial"/>
                <a:cs typeface="Arial"/>
              </a:rPr>
              <a:t>Sobald eine Fischerei nach dem MSC-Umweltstandard zertifiziert ist, darf sie ihre Fischprodukte mit dem MSC-Siegel verkaufen. MSC-zertifizierter Fisch wird in der nachfolgenden Lieferkette getrennt verarbeitet und gelagert. Um eine lückenlose Rückverfolgbarkeit zu gewährleisten, müssen alle weiteren Unternehmen in der Lieferkette nach dem MSC-Rückverfolgbarkeits-Standard zertifiziert und ggf. für die Nutzung des MSC-Siegels lizenziert sein. Zudem wird die Einhaltung der Standards regelmäßig überprüft. So ist der Weg des MSC-zertifizierten Fischs vom Teller des Verbrauchers bis zu einer zertifizierten Fischerei zuverlässig nachvollziehbar.</a:t>
            </a:r>
            <a:r>
              <a:rPr lang="de-DE" altLang="de-DE">
                <a:latin typeface="Arial"/>
                <a:cs typeface="Arial"/>
              </a:rPr>
              <a:t> </a:t>
            </a:r>
          </a:p>
          <a:p>
            <a:endParaRPr lang="de-DE" altLang="de-DE">
              <a:latin typeface="Arial" panose="020B0604020202020204" pitchFamily="34" charset="0"/>
              <a:cs typeface="Arial" panose="020B0604020202020204" pitchFamily="34" charset="0"/>
            </a:endParaRPr>
          </a:p>
          <a:p>
            <a:r>
              <a:rPr lang="de-DE" altLang="de-DE" sz="1200">
                <a:latin typeface="Arial"/>
                <a:cs typeface="Arial"/>
              </a:rPr>
              <a:t>Die lückenlose Rückverfolgbarkeit schließt auch aus, dass illegal gefangener Fisch in die Produktkette gelangt oder dass nicht zertifizierter Fisch als MSC-zertifiziert verkauft wird.</a:t>
            </a:r>
            <a:r>
              <a:rPr lang="de-DE" altLang="de-DE">
                <a:latin typeface="Arial"/>
                <a:cs typeface="Arial"/>
              </a:rPr>
              <a:t> </a:t>
            </a:r>
            <a:endParaRPr lang="de-DE" altLang="de-DE" sz="1200">
              <a:latin typeface="Arial" panose="020B0604020202020204" pitchFamily="34" charset="0"/>
              <a:cs typeface="Arial" panose="020B0604020202020204" pitchFamily="34" charset="0"/>
            </a:endParaRP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5</a:t>
            </a:fld>
            <a:endParaRPr lang="en-US"/>
          </a:p>
        </p:txBody>
      </p:sp>
    </p:spTree>
    <p:extLst>
      <p:ext uri="{BB962C8B-B14F-4D97-AF65-F5344CB8AC3E}">
        <p14:creationId xmlns:p14="http://schemas.microsoft.com/office/powerpoint/2010/main" val="3267220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sz="1200" b="1" noProof="0">
                <a:latin typeface="Arial"/>
                <a:cs typeface="Arial"/>
              </a:rPr>
              <a:t>Erklärung: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a:t>Die Bewertung von Fischereien und Unternehmen der Lieferkette wird von unabhängigen Zertifizierungsstellen durchgeführt. </a:t>
            </a:r>
            <a:r>
              <a:rPr lang="de-DE" sz="1200" noProof="0">
                <a:solidFill>
                  <a:schemeClr val="accent5">
                    <a:lumMod val="50000"/>
                  </a:schemeClr>
                </a:solidFill>
              </a:rPr>
              <a:t>Das heißt, der MSC entwickelt unter Einbezug verschiedener Interessengruppen den Umweltstandard für Fischereien und den Rückverfolgbarkeits-Standard für Unternehmen der Lieferkette. Zertifizierungsunternehmen prüfen, ob Fischereien und Unternehmen diesen Standards gerecht werden. </a:t>
            </a:r>
            <a:r>
              <a:rPr lang="de-DE" noProof="0"/>
              <a:t>Dieses Drittparteienbewertungssystem gilt derzeit als „Beste Praxis“ unter glaubwürdigen Zertifizierungsprogrammen. Mögliche Interessenkonflikte werden durch folgende Kontrollmechanismen begrenzt: </a:t>
            </a:r>
          </a:p>
          <a:p>
            <a:pPr>
              <a:defRPr/>
            </a:pPr>
            <a:r>
              <a:rPr lang="de-DE" noProof="0"/>
              <a:t> </a:t>
            </a:r>
          </a:p>
          <a:p>
            <a:pPr marL="285750" indent="-285750">
              <a:buFont typeface="Arial"/>
              <a:buChar char="•"/>
              <a:defRPr/>
            </a:pPr>
            <a:r>
              <a:rPr lang="de-DE" noProof="0"/>
              <a:t>Die Akkreditierungsstelle ASI erteilt und entzieht Zulassungen von Zertifizierern und kontrolliert deren Arbeit. </a:t>
            </a:r>
          </a:p>
          <a:p>
            <a:pPr marL="285750" indent="-285750">
              <a:buFont typeface="Arial"/>
              <a:buChar char="•"/>
              <a:defRPr/>
            </a:pPr>
            <a:r>
              <a:rPr lang="de-DE" noProof="0"/>
              <a:t>Stakeholder sind an mehreren Stellen im Bewertungsverfahren eingebunden und kommentieren das Bewertungsteam sowie die Bewertungsergebnisse.</a:t>
            </a:r>
          </a:p>
          <a:p>
            <a:pPr marL="285750" indent="-285750">
              <a:buFont typeface="Arial"/>
              <a:buChar char="•"/>
              <a:defRPr/>
            </a:pPr>
            <a:r>
              <a:rPr lang="de-DE" noProof="0"/>
              <a:t>Die Bewertungsergebnisse werden mindestens zwei unabhängigen Peer Reviewern zur Prüfung vorgelegt. </a:t>
            </a:r>
          </a:p>
          <a:p>
            <a:pPr marL="285750" indent="-285750">
              <a:buFont typeface="Arial"/>
              <a:buChar char="•"/>
              <a:defRPr/>
            </a:pPr>
            <a:r>
              <a:rPr lang="de-DE" noProof="0"/>
              <a:t>Alle Zertifizierer, die MSC-Bewertungen durchführen, müssen nach ISO 59, 19011 und 17065 zertifiziert sein. </a:t>
            </a:r>
          </a:p>
          <a:p>
            <a:pPr marL="285750" indent="-285750">
              <a:buFont typeface="Arial"/>
              <a:buChar char="•"/>
              <a:defRPr/>
            </a:pPr>
            <a:r>
              <a:rPr lang="de-DE" noProof="0"/>
              <a:t>Der MSC kontrolliert die Qualität der Arbeit der Zertifizierer und schult sie. </a:t>
            </a:r>
            <a:endParaRPr lang="de-DE" noProof="0">
              <a:cs typeface="Calibri"/>
            </a:endParaRPr>
          </a:p>
          <a:p>
            <a:endParaRPr lang="de-DE" altLang="de-DE">
              <a:latin typeface="Arial"/>
              <a:cs typeface="Arial"/>
            </a:endParaRPr>
          </a:p>
        </p:txBody>
      </p:sp>
      <p:sp>
        <p:nvSpPr>
          <p:cNvPr id="4" name="Slide Number Placeholder 3"/>
          <p:cNvSpPr>
            <a:spLocks noGrp="1"/>
          </p:cNvSpPr>
          <p:nvPr>
            <p:ph type="sldNum" sz="quarter" idx="5"/>
          </p:nvPr>
        </p:nvSpPr>
        <p:spPr/>
        <p:txBody>
          <a:bodyPr/>
          <a:lstStyle/>
          <a:p>
            <a:fld id="{98EC50F1-5BAC-4ECC-863B-78D8EFF17216}" type="slidenum">
              <a:rPr lang="en-US" smtClean="0"/>
              <a:pPr/>
              <a:t>6</a:t>
            </a:fld>
            <a:endParaRPr lang="en-US"/>
          </a:p>
        </p:txBody>
      </p:sp>
    </p:spTree>
    <p:extLst>
      <p:ext uri="{BB962C8B-B14F-4D97-AF65-F5344CB8AC3E}">
        <p14:creationId xmlns:p14="http://schemas.microsoft.com/office/powerpoint/2010/main" val="2472612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de-DE" b="1" noProof="0">
                <a:latin typeface="Arial"/>
                <a:cs typeface="Arial"/>
              </a:rPr>
              <a:t>Erklärung:</a:t>
            </a:r>
          </a:p>
          <a:p>
            <a:r>
              <a:rPr lang="de-DE" noProof="0"/>
              <a:t>Der MSC-Umweltstandard wurde von mehr als 200 Experten über 2 Jahre entwickelt und ist das weltweit führende Programm für nachhaltige Fischerei. In regelmäßigen Abständen wird der Standard überprüft und an die neuesten wissenschaftlichen Erkenntnisse angepasst.</a:t>
            </a:r>
          </a:p>
          <a:p>
            <a:r>
              <a:rPr lang="de-DE" b="0" noProof="0"/>
              <a:t>Der</a:t>
            </a:r>
            <a:r>
              <a:rPr lang="de-DE" b="0" noProof="0">
                <a:highlight>
                  <a:srgbClr val="FFFF00"/>
                </a:highlight>
              </a:rPr>
              <a:t> </a:t>
            </a:r>
            <a:r>
              <a:rPr lang="de-DE" b="0" noProof="0">
                <a:solidFill>
                  <a:schemeClr val="tx1"/>
                </a:solidFill>
              </a:rPr>
              <a:t>MSC-Umweltstandard</a:t>
            </a:r>
            <a:r>
              <a:rPr lang="de-DE" b="0" noProof="0">
                <a:highlight>
                  <a:srgbClr val="FFFF00"/>
                </a:highlight>
              </a:rPr>
              <a:t> </a:t>
            </a:r>
            <a:r>
              <a:rPr lang="de-DE" b="0" noProof="0"/>
              <a:t>ist ergebnisorientiert, nicht deskriptiv – d.h. er gibt den Fischereien keine Maßnahmen vor, sondern Zielsetzungen. Die Fischerei entscheidet selbst, welche Maßnahmen sie ergreift, um die jeweilige Zielsetzung zu erreichen. Die Zertifizierungsstelle entscheidet dann, ob die Zielsetzung dem Standard entsprechend erreicht wurde.</a:t>
            </a:r>
          </a:p>
          <a:p>
            <a:r>
              <a:rPr lang="de-DE" b="0" noProof="0"/>
              <a:t>Der Hintergrund hierzu ist, dass es nur einen MSC-Umweltstandard gibt</a:t>
            </a:r>
            <a:r>
              <a:rPr lang="de-DE" noProof="0"/>
              <a:t>. Dieser ist anwendbar auf alle </a:t>
            </a:r>
            <a:r>
              <a:rPr lang="de-DE" b="0" i="0" kern="1200" noProof="0">
                <a:effectLst/>
              </a:rPr>
              <a:t>Fischereien,</a:t>
            </a:r>
            <a:r>
              <a:rPr lang="de-DE" noProof="0"/>
              <a:t> Spezies, Fanggeräte und Fanggebiete weltweit. Ausnahme bilden Fischereien, die 1) Amphibien, Reptilien, Vögel und/oder Säugetiere fangen, 2) zerstörerische Fangmethoden anwenden, 3) innerhalb der letzten 2 Jahre für Arbeitsrechtsverletzungen verurteilt wurden, 4) reine Aquakulturen betreiben und 5) unter einer umstrittenen, einseitig ausgesprochenen Freistellung international gültiger Vereinbarungen durchgeführt wurden. Der Zertifizierer</a:t>
            </a:r>
            <a:r>
              <a:rPr lang="de-DE" b="0" i="0" kern="1200" noProof="0">
                <a:effectLst/>
              </a:rPr>
              <a:t> bewertet </a:t>
            </a:r>
            <a:r>
              <a:rPr lang="de-DE" noProof="0"/>
              <a:t>anhand des Standards für jede Fischerei individuell, ob sie nachhaltig arbeitet (Einzelfallbetrachtung).</a:t>
            </a:r>
          </a:p>
          <a:p>
            <a:endParaRPr lang="de-DE" b="0" i="0" kern="1200" noProof="0">
              <a:effectLst/>
              <a:ea typeface="+mn-ea"/>
              <a:cs typeface="+mn-cs"/>
            </a:endParaRPr>
          </a:p>
          <a:p>
            <a:pPr marL="342000" indent="-342000">
              <a:spcBef>
                <a:spcPts val="600"/>
              </a:spcBef>
              <a:defRPr/>
            </a:pPr>
            <a:r>
              <a:rPr lang="de-DE" sz="2200">
                <a:solidFill>
                  <a:schemeClr val="accent5">
                    <a:lumMod val="50000"/>
                  </a:schemeClr>
                </a:solidFill>
              </a:rPr>
              <a:t>Hier finden Sie eine Übersicht aller MSC-zertifizierten Fischereien:</a:t>
            </a:r>
            <a:r>
              <a:rPr lang="de-DE" sz="2200">
                <a:solidFill>
                  <a:srgbClr val="595959"/>
                </a:solidFill>
              </a:rPr>
              <a:t> </a:t>
            </a:r>
            <a:r>
              <a:rPr lang="de-DE" sz="2200">
                <a:solidFill>
                  <a:schemeClr val="accent5">
                    <a:lumMod val="75000"/>
                  </a:schemeClr>
                </a:solidFill>
                <a:hlinkClick r:id="rId3">
                  <a:extLst>
                    <a:ext uri="{A12FA001-AC4F-418D-AE19-62706E023703}">
                      <ahyp:hlinkClr xmlns:ahyp="http://schemas.microsoft.com/office/drawing/2018/hyperlinkcolor" val="tx"/>
                    </a:ext>
                  </a:extLst>
                </a:hlinkClick>
              </a:rPr>
              <a:t>https://fisheries.msc.org/en/fisheries/</a:t>
            </a:r>
            <a:r>
              <a:rPr lang="de-DE" sz="2200">
                <a:solidFill>
                  <a:schemeClr val="accent5">
                    <a:lumMod val="75000"/>
                  </a:schemeClr>
                </a:solidFill>
              </a:rPr>
              <a:t> </a:t>
            </a:r>
          </a:p>
          <a:p>
            <a:endParaRPr lang="de-DE" b="0" i="0" kern="1200" noProof="0">
              <a:effectLst/>
              <a:ea typeface="+mn-ea"/>
              <a:cs typeface="+mn-cs"/>
            </a:endParaRPr>
          </a:p>
          <a:p>
            <a:endParaRPr lang="de-DE" noProof="0">
              <a:latin typeface="Arial"/>
              <a:cs typeface="Arial"/>
            </a:endParaRPr>
          </a:p>
        </p:txBody>
      </p:sp>
      <p:sp>
        <p:nvSpPr>
          <p:cNvPr id="4" name="Slide Number Placeholder 3"/>
          <p:cNvSpPr>
            <a:spLocks noGrp="1"/>
          </p:cNvSpPr>
          <p:nvPr>
            <p:ph type="sldNum" sz="quarter" idx="5"/>
          </p:nvPr>
        </p:nvSpPr>
        <p:spPr/>
        <p:txBody>
          <a:bodyPr/>
          <a:lstStyle/>
          <a:p>
            <a:fld id="{98EC50F1-5BAC-4ECC-863B-78D8EFF17216}" type="slidenum">
              <a:rPr lang="en-US" smtClean="0"/>
              <a:pPr/>
              <a:t>8</a:t>
            </a:fld>
            <a:endParaRPr lang="en-US"/>
          </a:p>
        </p:txBody>
      </p:sp>
    </p:spTree>
    <p:extLst>
      <p:ext uri="{BB962C8B-B14F-4D97-AF65-F5344CB8AC3E}">
        <p14:creationId xmlns:p14="http://schemas.microsoft.com/office/powerpoint/2010/main" val="2995630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gn="just">
              <a:defRPr/>
            </a:pPr>
            <a:r>
              <a:rPr lang="de-DE" sz="1200" b="1">
                <a:solidFill>
                  <a:prstClr val="black"/>
                </a:solidFill>
                <a:latin typeface="Arial"/>
                <a:cs typeface="Arial"/>
              </a:rPr>
              <a:t>Erklärung:</a:t>
            </a:r>
            <a:r>
              <a:rPr lang="de-DE" b="1">
                <a:solidFill>
                  <a:prstClr val="black"/>
                </a:solidFill>
                <a:latin typeface="Arial"/>
                <a:cs typeface="Arial"/>
              </a:rPr>
              <a:t> </a:t>
            </a:r>
            <a:endParaRPr lang="de-DE" sz="1200" b="1">
              <a:solidFill>
                <a:prstClr val="black"/>
              </a:solidFill>
              <a:latin typeface="Arial" panose="020B0604020202020204" pitchFamily="34" charset="0"/>
              <a:cs typeface="Arial" panose="020B0604020202020204" pitchFamily="34" charset="0"/>
            </a:endParaRPr>
          </a:p>
          <a:p>
            <a:pPr algn="just" eaLnBrk="1" fontAlgn="auto" hangingPunct="1">
              <a:spcBef>
                <a:spcPts val="0"/>
              </a:spcBef>
              <a:spcAft>
                <a:spcPts val="574"/>
              </a:spcAft>
              <a:defRPr/>
            </a:pPr>
            <a:r>
              <a:rPr lang="de-DE" sz="1200" b="0">
                <a:solidFill>
                  <a:prstClr val="black"/>
                </a:solidFill>
                <a:latin typeface="Arial"/>
                <a:cs typeface="Arial"/>
              </a:rPr>
              <a:t>Fischereien im MSC-Programm werden nach den folgenden drei Prinzipien bewertet und zertifiziert:</a:t>
            </a:r>
          </a:p>
          <a:p>
            <a:pPr marL="218440" indent="-218440" algn="just" eaLnBrk="1" fontAlgn="auto" hangingPunct="1">
              <a:spcBef>
                <a:spcPts val="0"/>
              </a:spcBef>
              <a:spcAft>
                <a:spcPts val="0"/>
              </a:spcAft>
              <a:buFontTx/>
              <a:buAutoNum type="arabicParenR"/>
              <a:defRPr/>
            </a:pPr>
            <a:r>
              <a:rPr lang="de-DE" sz="1200" b="0">
                <a:solidFill>
                  <a:prstClr val="black"/>
                </a:solidFill>
                <a:latin typeface="Arial"/>
                <a:cs typeface="Arial"/>
              </a:rPr>
              <a:t>Intakte Fischbestände</a:t>
            </a:r>
          </a:p>
          <a:p>
            <a:pPr marL="218440" indent="-218440" algn="just" eaLnBrk="1" fontAlgn="auto" hangingPunct="1">
              <a:spcBef>
                <a:spcPts val="0"/>
              </a:spcBef>
              <a:spcAft>
                <a:spcPts val="0"/>
              </a:spcAft>
              <a:buFontTx/>
              <a:buAutoNum type="arabicParenR"/>
              <a:defRPr/>
            </a:pPr>
            <a:r>
              <a:rPr lang="de-DE" sz="1200" b="0">
                <a:solidFill>
                  <a:prstClr val="black"/>
                </a:solidFill>
                <a:latin typeface="Arial"/>
                <a:cs typeface="Arial"/>
              </a:rPr>
              <a:t>Erhalt</a:t>
            </a:r>
            <a:r>
              <a:rPr lang="de-DE" sz="1200" b="0" baseline="0">
                <a:solidFill>
                  <a:prstClr val="black"/>
                </a:solidFill>
                <a:latin typeface="Arial"/>
                <a:cs typeface="Arial"/>
              </a:rPr>
              <a:t> des</a:t>
            </a:r>
            <a:r>
              <a:rPr lang="de-DE" sz="1200" b="0">
                <a:solidFill>
                  <a:prstClr val="black"/>
                </a:solidFill>
                <a:latin typeface="Arial"/>
                <a:cs typeface="Arial"/>
              </a:rPr>
              <a:t> Ökosystems</a:t>
            </a:r>
          </a:p>
          <a:p>
            <a:pPr marL="218440" indent="-218440" algn="just" eaLnBrk="1" fontAlgn="auto" hangingPunct="1">
              <a:spcBef>
                <a:spcPts val="0"/>
              </a:spcBef>
              <a:spcAft>
                <a:spcPts val="0"/>
              </a:spcAft>
              <a:buFontTx/>
              <a:buAutoNum type="arabicParenR"/>
              <a:defRPr/>
            </a:pPr>
            <a:r>
              <a:rPr lang="de-DE" sz="1200" b="0">
                <a:solidFill>
                  <a:prstClr val="black"/>
                </a:solidFill>
                <a:latin typeface="Arial"/>
                <a:cs typeface="Arial"/>
              </a:rPr>
              <a:t>Effektives Management</a:t>
            </a:r>
          </a:p>
          <a:p>
            <a:pPr algn="just">
              <a:spcBef>
                <a:spcPts val="574"/>
              </a:spcBef>
              <a:defRPr/>
            </a:pPr>
            <a:r>
              <a:rPr lang="de-DE" sz="1200" b="0" u="sng">
                <a:solidFill>
                  <a:prstClr val="black"/>
                </a:solidFill>
                <a:latin typeface="Arial"/>
                <a:cs typeface="Arial"/>
              </a:rPr>
              <a:t>Prinzip 1) </a:t>
            </a:r>
            <a:r>
              <a:rPr lang="de-DE" sz="1200" b="0">
                <a:solidFill>
                  <a:prstClr val="black"/>
                </a:solidFill>
                <a:latin typeface="Arial"/>
                <a:cs typeface="Arial"/>
              </a:rPr>
              <a:t>bedeutet, dass die Fischbestände langfristig auf hohem Niveau gehalten werden. Dabei darf man nicht vergessen, dass Fischbestände natürlichen Schwankungen unterliegen und mal größer und mal kleiner sein können. Wichtig ist jedoch, dass die Fischerei auf solche Veränderungen reagiert und, wenn nötig, weniger fängt, um den Fortbestand zu sichern.</a:t>
            </a:r>
            <a:r>
              <a:rPr lang="de-DE">
                <a:solidFill>
                  <a:prstClr val="black"/>
                </a:solidFill>
                <a:latin typeface="Arial"/>
                <a:cs typeface="Arial"/>
              </a:rPr>
              <a:t> </a:t>
            </a:r>
            <a:endParaRPr lang="de-DE" sz="1200" b="0">
              <a:solidFill>
                <a:prstClr val="black"/>
              </a:solidFill>
              <a:latin typeface="Arial" panose="020B0604020202020204" pitchFamily="34" charset="0"/>
              <a:cs typeface="Arial" panose="020B0604020202020204" pitchFamily="34" charset="0"/>
            </a:endParaRPr>
          </a:p>
          <a:p>
            <a:pPr algn="just" eaLnBrk="1" fontAlgn="auto" hangingPunct="1">
              <a:spcBef>
                <a:spcPts val="574"/>
              </a:spcBef>
              <a:spcAft>
                <a:spcPts val="0"/>
              </a:spcAft>
              <a:defRPr/>
            </a:pPr>
            <a:r>
              <a:rPr lang="de-DE" sz="1200" b="0" u="sng">
                <a:solidFill>
                  <a:prstClr val="black"/>
                </a:solidFill>
                <a:latin typeface="Arial"/>
                <a:cs typeface="Arial"/>
              </a:rPr>
              <a:t>Prinzip 2) </a:t>
            </a:r>
            <a:r>
              <a:rPr lang="de-DE" sz="1200" b="0">
                <a:solidFill>
                  <a:prstClr val="black"/>
                </a:solidFill>
                <a:latin typeface="Arial"/>
                <a:cs typeface="Arial"/>
              </a:rPr>
              <a:t>bedeutet, dass die Fischerei keine langfristigen irreparablen Schäden im Lebensraum Meer verursachen darf. Unter diesem Prinzip wird z.B. der Beifang an Jungfischen, anderen Fischarten, Meeresvögeln und -säugern betrachtet. Beifang ist alles, was ungewollt im Netz der Fischer landet. Auch die Auswirkungen des Fanggerätes auf den Gewässerboden spielen eine Rolle.</a:t>
            </a:r>
          </a:p>
          <a:p>
            <a:pPr algn="just" eaLnBrk="1" fontAlgn="auto" hangingPunct="1">
              <a:spcBef>
                <a:spcPts val="574"/>
              </a:spcBef>
              <a:spcAft>
                <a:spcPts val="0"/>
              </a:spcAft>
              <a:defRPr/>
            </a:pPr>
            <a:r>
              <a:rPr lang="de-DE" sz="1200" b="0" u="sng">
                <a:solidFill>
                  <a:prstClr val="black"/>
                </a:solidFill>
                <a:latin typeface="Arial"/>
                <a:cs typeface="Arial"/>
              </a:rPr>
              <a:t>Prinzip 3) </a:t>
            </a:r>
            <a:r>
              <a:rPr lang="de-DE" sz="1200" b="0">
                <a:solidFill>
                  <a:prstClr val="black"/>
                </a:solidFill>
                <a:latin typeface="Arial"/>
                <a:cs typeface="Arial"/>
              </a:rPr>
              <a:t>bedeutet, dass die Fischerei alle lokalen, nationalen und internationalen Standards und Gesetze einhält. Weiterhin muss die Fischerei Strukturen schaffen, die es ihr erlauben, schnell und angemessen auf veränderte Bedingungen zu reagieren (wie z.B. klimatische Veränderungen oder Bestandsschwankungen), um so die Nachhaltigkeit der Fischerei zu ermöglichen.</a:t>
            </a:r>
            <a:endParaRPr lang="de-DE" sz="1200" b="0">
              <a:latin typeface="Arial"/>
              <a:cs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de-DE" sz="1200" b="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de-DE" sz="1200" b="0">
                <a:latin typeface="Arial"/>
                <a:cs typeface="Arial"/>
              </a:rPr>
              <a:t>Die drei Prinzipien untergliedern sich in 28 Indikatoren, die von einem unabhängigen Fischerei-Zertifizierungsteam bewertet werden. Die Bewertung einer Fischerei dauert im Durchschnitt 14 Monate.</a:t>
            </a:r>
            <a:endParaRPr lang="en-US" sz="1200" b="0">
              <a:latin typeface="Arial"/>
              <a:cs typeface="Arial"/>
            </a:endParaRP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9</a:t>
            </a:fld>
            <a:endParaRPr lang="en-US"/>
          </a:p>
        </p:txBody>
      </p:sp>
    </p:spTree>
    <p:extLst>
      <p:ext uri="{BB962C8B-B14F-4D97-AF65-F5344CB8AC3E}">
        <p14:creationId xmlns:p14="http://schemas.microsoft.com/office/powerpoint/2010/main" val="3201850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t>Erklärung</a:t>
            </a:r>
            <a:r>
              <a:rPr lang="en-US" b="1"/>
              <a:t>:</a:t>
            </a:r>
          </a:p>
          <a:p>
            <a:r>
              <a:rPr lang="de"/>
              <a:t>Anhand von 28 Indikatoren werden der Zustand des Fischbestandes (</a:t>
            </a:r>
            <a:r>
              <a:rPr lang="en-US" err="1"/>
              <a:t>Prinzip</a:t>
            </a:r>
            <a:r>
              <a:rPr lang="en-US"/>
              <a:t> 1)</a:t>
            </a:r>
            <a:r>
              <a:rPr lang="de"/>
              <a:t>, die Auswirkungen der Fischerei auf das marine Ökosystem (</a:t>
            </a:r>
            <a:r>
              <a:rPr lang="en-US" err="1"/>
              <a:t>Prinzip</a:t>
            </a:r>
            <a:r>
              <a:rPr lang="en-US"/>
              <a:t> 2) </a:t>
            </a:r>
            <a:r>
              <a:rPr lang="de"/>
              <a:t>und das Management der Fischerei (</a:t>
            </a:r>
            <a:r>
              <a:rPr lang="en-US" err="1"/>
              <a:t>Prinzip</a:t>
            </a:r>
            <a:r>
              <a:rPr lang="en-US"/>
              <a:t> 3) </a:t>
            </a:r>
            <a:r>
              <a:rPr lang="de"/>
              <a:t>geprüft. Erhält eine Fischerei bei auch nur einem der 28 Indikatoren nicht die erforderliche Mindestpunktzahl (60 Punkte), wird sie nicht zertifiziert. Gleichzeitig muss die Fischerei für jedes der drei Prinzipien einen Durchschnitt von mindestens 80 Punkten haben, um zertifiziert zu werden. Beispielsweise kann eine nicht ausreichende Bewertung in Prinzip 1 (Zustand des Bestands) </a:t>
            </a:r>
            <a:r>
              <a:rPr lang="de" u="sng"/>
              <a:t>nicht</a:t>
            </a:r>
            <a:r>
              <a:rPr lang="de"/>
              <a:t> durch eine gute Bewertung in Prinzip 2 (Ökosystem) ausgeglichen werden.</a:t>
            </a:r>
          </a:p>
          <a:p>
            <a:endParaRPr lang="en-US"/>
          </a:p>
          <a:p>
            <a:r>
              <a:rPr lang="de"/>
              <a:t>Dort wo Fischereien noch Raum zu Verbesserungen haben, bekommt sie sogenannte „Zertifizierungsauflagen“ (analog zu beispielweise einer Bio-Zertifizierung in der Landwirtschaft), für die die Fischerei in den jährlichen Überwachungsaudits Ergebnisse vorgelegen muss. Erfüllt die Fischerei ihre Auflagen im vorgegebenen Zeitrahmen nicht, wird ihr Zertifikat suspendiert. Zertifizierungsauflagen sind ein wichtiger Hebel für Verbesserungen: In den letzten 20 Jahren wurden dadurch über 1.200 Verbesserungen erzielt wie z.B. weniger Beifang, mehr Schutzgebiete, stärkere Kontrollen und detailliertere Forschung.</a:t>
            </a:r>
            <a:endParaRPr lang="de-DE"/>
          </a:p>
          <a:p>
            <a:endParaRPr lang="de-DE" altLang="en-US" b="1">
              <a:latin typeface="Arial"/>
              <a:cs typeface="Arial"/>
            </a:endParaRPr>
          </a:p>
        </p:txBody>
      </p:sp>
      <p:sp>
        <p:nvSpPr>
          <p:cNvPr id="4" name="Slide Number Placeholder 3"/>
          <p:cNvSpPr>
            <a:spLocks noGrp="1"/>
          </p:cNvSpPr>
          <p:nvPr>
            <p:ph type="sldNum" sz="quarter" idx="5"/>
          </p:nvPr>
        </p:nvSpPr>
        <p:spPr/>
        <p:txBody>
          <a:bodyPr/>
          <a:lstStyle/>
          <a:p>
            <a:fld id="{98EC50F1-5BAC-4ECC-863B-78D8EFF17216}" type="slidenum">
              <a:rPr lang="en-US" smtClean="0"/>
              <a:pPr/>
              <a:t>10</a:t>
            </a:fld>
            <a:endParaRPr lang="en-US"/>
          </a:p>
        </p:txBody>
      </p:sp>
    </p:spTree>
    <p:extLst>
      <p:ext uri="{BB962C8B-B14F-4D97-AF65-F5344CB8AC3E}">
        <p14:creationId xmlns:p14="http://schemas.microsoft.com/office/powerpoint/2010/main" val="39480875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jpeg"/><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B8E24B-5B00-4BF5-9571-600094E350B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586136-9920-4A74-AC1F-885122C21126}"/>
              </a:ext>
            </a:extLst>
          </p:cNvPr>
          <p:cNvSpPr/>
          <p:nvPr/>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856339" y="3473133"/>
            <a:ext cx="10515600" cy="1325563"/>
          </a:xfrm>
          <a:prstGeom prst="rect">
            <a:avLst/>
          </a:prstGeom>
        </p:spPr>
        <p:txBody>
          <a:bodyPr>
            <a:normAutofit/>
          </a:bodyPr>
          <a:lstStyle>
            <a:lvl1pPr algn="ctr">
              <a:defRPr sz="6600">
                <a:solidFill>
                  <a:schemeClr val="bg1"/>
                </a:solidFill>
                <a:latin typeface="+mn-lt"/>
              </a:defRPr>
            </a:lvl1pPr>
          </a:lstStyle>
          <a:p>
            <a:r>
              <a:rPr lang="en-US"/>
              <a:t>Click to edit title</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p:ph sz="quarter" idx="12"/>
          </p:nvPr>
        </p:nvSpPr>
        <p:spPr>
          <a:xfrm>
            <a:off x="856340" y="4941976"/>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pic>
        <p:nvPicPr>
          <p:cNvPr id="9" name="Picture 8">
            <a:extLst>
              <a:ext uri="{FF2B5EF4-FFF2-40B4-BE49-F238E27FC236}">
                <a16:creationId xmlns:a16="http://schemas.microsoft.com/office/drawing/2014/main" id="{C9FB78FB-49DB-4E6C-97A6-8357A0BFF3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7ABDF848-133F-475B-97B9-476BF5E6EED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86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9A5FF7D2-771B-4D7C-9497-86739EB47C5A}"/>
              </a:ext>
            </a:extLst>
          </p:cNvPr>
          <p:cNvSpPr>
            <a:spLocks noGrp="1"/>
          </p:cNvSpPr>
          <p:nvPr>
            <p:ph type="pic" sz="quarter" idx="10"/>
          </p:nvPr>
        </p:nvSpPr>
        <p:spPr>
          <a:xfrm>
            <a:off x="8028001" y="1726175"/>
            <a:ext cx="3444000" cy="4572000"/>
          </a:xfrm>
          <a:prstGeom prst="rect">
            <a:avLst/>
          </a:prstGeom>
        </p:spPr>
        <p:txBody>
          <a:bodyPr/>
          <a:lstStyle/>
          <a:p>
            <a:endParaRPr lang="en-GB"/>
          </a:p>
        </p:txBody>
      </p:sp>
      <p:sp>
        <p:nvSpPr>
          <p:cNvPr id="9" name="Textplatzhalter 8">
            <a:extLst>
              <a:ext uri="{FF2B5EF4-FFF2-40B4-BE49-F238E27FC236}">
                <a16:creationId xmlns:a16="http://schemas.microsoft.com/office/drawing/2014/main" id="{7D3DF10F-6B99-486E-93F2-6976BD4A7D70}"/>
              </a:ext>
            </a:extLst>
          </p:cNvPr>
          <p:cNvSpPr>
            <a:spLocks noGrp="1"/>
          </p:cNvSpPr>
          <p:nvPr>
            <p:ph type="body" sz="quarter" idx="11"/>
          </p:nvPr>
        </p:nvSpPr>
        <p:spPr>
          <a:xfrm>
            <a:off x="673200" y="1728000"/>
            <a:ext cx="6694488" cy="4572000"/>
          </a:xfrm>
          <a:prstGeom prst="rect">
            <a:avLst/>
          </a:prstGeom>
        </p:spPr>
        <p:txBody>
          <a:bodyPr/>
          <a:lstStyle>
            <a:lvl1pPr>
              <a:defRPr lang="de-DE" sz="2800" kern="1200" dirty="0">
                <a:solidFill>
                  <a:schemeClr val="accent1">
                    <a:lumMod val="50000"/>
                  </a:schemeClr>
                </a:solidFill>
                <a:latin typeface="+mn-lt"/>
                <a:ea typeface="+mn-ea"/>
                <a:cs typeface="+mn-cs"/>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4" name="Rechteck 13">
            <a:extLst>
              <a:ext uri="{FF2B5EF4-FFF2-40B4-BE49-F238E27FC236}">
                <a16:creationId xmlns:a16="http://schemas.microsoft.com/office/drawing/2014/main" id="{C8E59279-5CEC-46EA-9FF3-3140831F3F47}"/>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ieren 15">
            <a:extLst>
              <a:ext uri="{FF2B5EF4-FFF2-40B4-BE49-F238E27FC236}">
                <a16:creationId xmlns:a16="http://schemas.microsoft.com/office/drawing/2014/main" id="{9409E179-8F6A-4EB6-AA5B-218DC1455992}"/>
              </a:ext>
            </a:extLst>
          </p:cNvPr>
          <p:cNvGrpSpPr/>
          <p:nvPr/>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itel 5">
            <a:extLst>
              <a:ext uri="{FF2B5EF4-FFF2-40B4-BE49-F238E27FC236}">
                <a16:creationId xmlns:a16="http://schemas.microsoft.com/office/drawing/2014/main" id="{6528EE24-BC1C-42B3-97C4-F906AA270C34}"/>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3581280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8E59279-5CEC-46EA-9FF3-3140831F3F47}"/>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ieren 15">
            <a:extLst>
              <a:ext uri="{FF2B5EF4-FFF2-40B4-BE49-F238E27FC236}">
                <a16:creationId xmlns:a16="http://schemas.microsoft.com/office/drawing/2014/main" id="{9409E179-8F6A-4EB6-AA5B-218DC1455992}"/>
              </a:ext>
            </a:extLst>
          </p:cNvPr>
          <p:cNvGrpSpPr/>
          <p:nvPr/>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Inhaltsplatzhalter 2">
            <a:extLst>
              <a:ext uri="{FF2B5EF4-FFF2-40B4-BE49-F238E27FC236}">
                <a16:creationId xmlns:a16="http://schemas.microsoft.com/office/drawing/2014/main" id="{C8DC28F1-C785-418C-B5C0-A5EBCBAE6613}"/>
              </a:ext>
            </a:extLst>
          </p:cNvPr>
          <p:cNvSpPr>
            <a:spLocks noGrp="1"/>
          </p:cNvSpPr>
          <p:nvPr>
            <p:ph sz="quarter" idx="10"/>
          </p:nvPr>
        </p:nvSpPr>
        <p:spPr>
          <a:xfrm>
            <a:off x="673200" y="1728000"/>
            <a:ext cx="3108325"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1" name="Inhaltsplatzhalter 2">
            <a:extLst>
              <a:ext uri="{FF2B5EF4-FFF2-40B4-BE49-F238E27FC236}">
                <a16:creationId xmlns:a16="http://schemas.microsoft.com/office/drawing/2014/main" id="{668DCC39-9331-4035-A120-B0E43B80ECBD}"/>
              </a:ext>
            </a:extLst>
          </p:cNvPr>
          <p:cNvSpPr>
            <a:spLocks noGrp="1"/>
          </p:cNvSpPr>
          <p:nvPr>
            <p:ph sz="quarter" idx="11"/>
          </p:nvPr>
        </p:nvSpPr>
        <p:spPr>
          <a:xfrm>
            <a:off x="4500000" y="1728000"/>
            <a:ext cx="3108325"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2" name="Inhaltsplatzhalter 2">
            <a:extLst>
              <a:ext uri="{FF2B5EF4-FFF2-40B4-BE49-F238E27FC236}">
                <a16:creationId xmlns:a16="http://schemas.microsoft.com/office/drawing/2014/main" id="{0D70484E-40AE-4AD6-9579-786BC8A74157}"/>
              </a:ext>
            </a:extLst>
          </p:cNvPr>
          <p:cNvSpPr>
            <a:spLocks noGrp="1"/>
          </p:cNvSpPr>
          <p:nvPr>
            <p:ph sz="quarter" idx="12"/>
          </p:nvPr>
        </p:nvSpPr>
        <p:spPr>
          <a:xfrm>
            <a:off x="8280000" y="1728000"/>
            <a:ext cx="3108325"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Titel 5">
            <a:extLst>
              <a:ext uri="{FF2B5EF4-FFF2-40B4-BE49-F238E27FC236}">
                <a16:creationId xmlns:a16="http://schemas.microsoft.com/office/drawing/2014/main" id="{FF2AEBB0-1999-4807-8C0D-D6B36B0D65AC}"/>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3827334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8E59279-5CEC-46EA-9FF3-3140831F3F47}"/>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ieren 15">
            <a:extLst>
              <a:ext uri="{FF2B5EF4-FFF2-40B4-BE49-F238E27FC236}">
                <a16:creationId xmlns:a16="http://schemas.microsoft.com/office/drawing/2014/main" id="{9409E179-8F6A-4EB6-AA5B-218DC1455992}"/>
              </a:ext>
            </a:extLst>
          </p:cNvPr>
          <p:cNvGrpSpPr/>
          <p:nvPr/>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platzhalter 7">
            <a:extLst>
              <a:ext uri="{FF2B5EF4-FFF2-40B4-BE49-F238E27FC236}">
                <a16:creationId xmlns:a16="http://schemas.microsoft.com/office/drawing/2014/main" id="{D30F1811-07D5-4D52-96B9-6435941298F0}"/>
              </a:ext>
            </a:extLst>
          </p:cNvPr>
          <p:cNvSpPr>
            <a:spLocks noGrp="1"/>
          </p:cNvSpPr>
          <p:nvPr>
            <p:ph type="body" sz="quarter" idx="11"/>
          </p:nvPr>
        </p:nvSpPr>
        <p:spPr>
          <a:xfrm>
            <a:off x="8104909" y="1728000"/>
            <a:ext cx="3339379"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3" name="Inhaltsplatzhalter 2">
            <a:extLst>
              <a:ext uri="{FF2B5EF4-FFF2-40B4-BE49-F238E27FC236}">
                <a16:creationId xmlns:a16="http://schemas.microsoft.com/office/drawing/2014/main" id="{0CC9C78C-99B9-4821-BCC2-E64FBC67B9A2}"/>
              </a:ext>
            </a:extLst>
          </p:cNvPr>
          <p:cNvSpPr>
            <a:spLocks noGrp="1"/>
          </p:cNvSpPr>
          <p:nvPr>
            <p:ph sz="quarter" idx="12"/>
          </p:nvPr>
        </p:nvSpPr>
        <p:spPr>
          <a:xfrm>
            <a:off x="673200" y="1729024"/>
            <a:ext cx="6761162"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itel 5">
            <a:extLst>
              <a:ext uri="{FF2B5EF4-FFF2-40B4-BE49-F238E27FC236}">
                <a16:creationId xmlns:a16="http://schemas.microsoft.com/office/drawing/2014/main" id="{BE81A47C-705F-401F-ADCD-6074B0115209}"/>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3557369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8E59279-5CEC-46EA-9FF3-3140831F3F47}"/>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ieren 15">
            <a:extLst>
              <a:ext uri="{FF2B5EF4-FFF2-40B4-BE49-F238E27FC236}">
                <a16:creationId xmlns:a16="http://schemas.microsoft.com/office/drawing/2014/main" id="{9409E179-8F6A-4EB6-AA5B-218DC1455992}"/>
              </a:ext>
            </a:extLst>
          </p:cNvPr>
          <p:cNvGrpSpPr/>
          <p:nvPr/>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platzhalter 7">
            <a:extLst>
              <a:ext uri="{FF2B5EF4-FFF2-40B4-BE49-F238E27FC236}">
                <a16:creationId xmlns:a16="http://schemas.microsoft.com/office/drawing/2014/main" id="{D30F1811-07D5-4D52-96B9-6435941298F0}"/>
              </a:ext>
            </a:extLst>
          </p:cNvPr>
          <p:cNvSpPr>
            <a:spLocks noGrp="1"/>
          </p:cNvSpPr>
          <p:nvPr>
            <p:ph type="body" sz="quarter" idx="11"/>
          </p:nvPr>
        </p:nvSpPr>
        <p:spPr>
          <a:xfrm>
            <a:off x="673200" y="1728000"/>
            <a:ext cx="3492400"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3" name="Inhaltsplatzhalter 2">
            <a:extLst>
              <a:ext uri="{FF2B5EF4-FFF2-40B4-BE49-F238E27FC236}">
                <a16:creationId xmlns:a16="http://schemas.microsoft.com/office/drawing/2014/main" id="{0CC9C78C-99B9-4821-BCC2-E64FBC67B9A2}"/>
              </a:ext>
            </a:extLst>
          </p:cNvPr>
          <p:cNvSpPr>
            <a:spLocks noGrp="1"/>
          </p:cNvSpPr>
          <p:nvPr>
            <p:ph sz="quarter" idx="12"/>
          </p:nvPr>
        </p:nvSpPr>
        <p:spPr>
          <a:xfrm>
            <a:off x="4799840" y="1727999"/>
            <a:ext cx="6761162"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itel 5">
            <a:extLst>
              <a:ext uri="{FF2B5EF4-FFF2-40B4-BE49-F238E27FC236}">
                <a16:creationId xmlns:a16="http://schemas.microsoft.com/office/drawing/2014/main" id="{FCB9124A-0E8F-46A2-A73B-11656D308572}"/>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567300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EFDD0CA4-726D-4D5F-BC84-690FBB0BA2F9}"/>
              </a:ext>
            </a:extLst>
          </p:cNvPr>
          <p:cNvGrpSpPr/>
          <p:nvPr/>
        </p:nvGrpSpPr>
        <p:grpSpPr>
          <a:xfrm>
            <a:off x="11111002" y="214219"/>
            <a:ext cx="900000" cy="864000"/>
            <a:chOff x="5320963" y="1367710"/>
            <a:chExt cx="1526757" cy="1443246"/>
          </a:xfrm>
        </p:grpSpPr>
        <p:pic>
          <p:nvPicPr>
            <p:cNvPr id="3" name="Picture 8">
              <a:extLst>
                <a:ext uri="{FF2B5EF4-FFF2-40B4-BE49-F238E27FC236}">
                  <a16:creationId xmlns:a16="http://schemas.microsoft.com/office/drawing/2014/main" id="{7CCFF52E-A5D1-4C06-915C-5685ED125A0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4" name="Oval 9">
              <a:extLst>
                <a:ext uri="{FF2B5EF4-FFF2-40B4-BE49-F238E27FC236}">
                  <a16:creationId xmlns:a16="http://schemas.microsoft.com/office/drawing/2014/main" id="{65320921-AB53-4288-BE05-96DECA3CC9A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83520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Text with sub head">
    <p:spTree>
      <p:nvGrpSpPr>
        <p:cNvPr id="1" name=""/>
        <p:cNvGrpSpPr/>
        <p:nvPr/>
      </p:nvGrpSpPr>
      <p:grpSpPr>
        <a:xfrm>
          <a:off x="0" y="0"/>
          <a:ext cx="0" cy="0"/>
          <a:chOff x="0" y="0"/>
          <a:chExt cx="0" cy="0"/>
        </a:xfrm>
      </p:grpSpPr>
      <p:sp>
        <p:nvSpPr>
          <p:cNvPr id="19" name="Content Placeholder 7"/>
          <p:cNvSpPr>
            <a:spLocks noGrp="1"/>
          </p:cNvSpPr>
          <p:nvPr>
            <p:ph sz="quarter" idx="13"/>
          </p:nvPr>
        </p:nvSpPr>
        <p:spPr>
          <a:xfrm>
            <a:off x="376313" y="1514475"/>
            <a:ext cx="10856128" cy="4950883"/>
          </a:xfrm>
          <a:prstGeom prst="rect">
            <a:avLst/>
          </a:prstGeom>
        </p:spPr>
        <p:txBody>
          <a:bodyPr lIns="0" tIns="0" rIns="0" bIns="0">
            <a:normAutofit/>
          </a:bodyPr>
          <a:lstStyle>
            <a:lvl1pPr marL="0" indent="0">
              <a:spcBef>
                <a:spcPts val="1200"/>
              </a:spcBef>
              <a:buNone/>
              <a:defRPr lang="en-GB" sz="3600" b="1" kern="1200" dirty="0">
                <a:solidFill>
                  <a:srgbClr val="215895"/>
                </a:solidFill>
                <a:latin typeface="+mj-lt"/>
                <a:ea typeface="Meta Offc Pro" panose="020B0504030101020102" pitchFamily="34" charset="0"/>
                <a:cs typeface="Arial" panose="020B0604020202020204" pitchFamily="34" charset="0"/>
              </a:defRPr>
            </a:lvl1pPr>
            <a:lvl2pPr marL="0" indent="0">
              <a:spcBef>
                <a:spcPts val="1200"/>
              </a:spcBef>
              <a:buNone/>
              <a:defRPr sz="2800">
                <a:solidFill>
                  <a:srgbClr val="215895"/>
                </a:solidFill>
                <a:latin typeface="+mj-lt"/>
              </a:defRPr>
            </a:lvl2pPr>
            <a:lvl3pPr marL="187200" indent="-187200">
              <a:spcBef>
                <a:spcPts val="1200"/>
              </a:spcBef>
              <a:buClr>
                <a:schemeClr val="tx2"/>
              </a:buClr>
              <a:defRPr sz="2800">
                <a:solidFill>
                  <a:srgbClr val="215895"/>
                </a:solidFill>
                <a:latin typeface="+mj-lt"/>
              </a:defRPr>
            </a:lvl3pPr>
            <a:lvl4pPr marL="360000" indent="-180000">
              <a:spcBef>
                <a:spcPts val="1200"/>
              </a:spcBef>
              <a:buClr>
                <a:schemeClr val="tx2"/>
              </a:buClr>
              <a:buFont typeface="Arial"/>
              <a:buChar char="•"/>
              <a:defRPr sz="2800">
                <a:solidFill>
                  <a:srgbClr val="215895"/>
                </a:solidFill>
                <a:latin typeface="+mj-lt"/>
              </a:defRPr>
            </a:lvl4pPr>
            <a:lvl5pPr marL="540000" indent="-182880">
              <a:spcBef>
                <a:spcPts val="1200"/>
              </a:spcBef>
              <a:buClr>
                <a:schemeClr val="tx2"/>
              </a:buClr>
              <a:buFont typeface="Arial"/>
              <a:buChar char="•"/>
              <a:defRPr sz="2800">
                <a:solidFill>
                  <a:srgbClr val="215895"/>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F6CBA6B9-B9FE-4DD9-87D2-FD3BA4EA2B6D}"/>
              </a:ext>
            </a:extLst>
          </p:cNvPr>
          <p:cNvSpPr>
            <a:spLocks noGrp="1"/>
          </p:cNvSpPr>
          <p:nvPr>
            <p:ph type="title" hasCustomPrompt="1"/>
          </p:nvPr>
        </p:nvSpPr>
        <p:spPr>
          <a:xfrm>
            <a:off x="0" y="414820"/>
            <a:ext cx="4899777" cy="837904"/>
          </a:xfrm>
          <a:noFill/>
        </p:spPr>
        <p:txBody>
          <a:bodyPr wrap="none" lIns="360000" tIns="144000" rIns="360000" bIns="0" anchor="ctr">
            <a:spAutoFit/>
          </a:bodyPr>
          <a:lstStyle>
            <a:lvl1pPr algn="l">
              <a:defRPr sz="5000">
                <a:solidFill>
                  <a:srgbClr val="215895"/>
                </a:solidFill>
                <a:latin typeface="+mj-lt"/>
              </a:defRPr>
            </a:lvl1pPr>
          </a:lstStyle>
          <a:p>
            <a:r>
              <a:rPr lang="en-US"/>
              <a:t>Click to edit title</a:t>
            </a:r>
            <a:endParaRPr lang="en-GB"/>
          </a:p>
        </p:txBody>
      </p:sp>
      <p:grpSp>
        <p:nvGrpSpPr>
          <p:cNvPr id="5" name="Gruppieren 4">
            <a:extLst>
              <a:ext uri="{FF2B5EF4-FFF2-40B4-BE49-F238E27FC236}">
                <a16:creationId xmlns:a16="http://schemas.microsoft.com/office/drawing/2014/main" id="{192B062B-F021-4FEE-A05A-CB3052EC3048}"/>
              </a:ext>
            </a:extLst>
          </p:cNvPr>
          <p:cNvGrpSpPr/>
          <p:nvPr/>
        </p:nvGrpSpPr>
        <p:grpSpPr>
          <a:xfrm>
            <a:off x="11111002" y="214219"/>
            <a:ext cx="900000" cy="864000"/>
            <a:chOff x="5320963" y="1367710"/>
            <a:chExt cx="1526757" cy="1443246"/>
          </a:xfrm>
        </p:grpSpPr>
        <p:pic>
          <p:nvPicPr>
            <p:cNvPr id="8" name="Picture 8">
              <a:extLst>
                <a:ext uri="{FF2B5EF4-FFF2-40B4-BE49-F238E27FC236}">
                  <a16:creationId xmlns:a16="http://schemas.microsoft.com/office/drawing/2014/main" id="{AF329521-04EE-4971-8696-D33A27C48F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9" name="Oval 9">
              <a:extLst>
                <a:ext uri="{FF2B5EF4-FFF2-40B4-BE49-F238E27FC236}">
                  <a16:creationId xmlns:a16="http://schemas.microsoft.com/office/drawing/2014/main" id="{DF4277D4-9D31-4A37-9A5D-A24F03260993}"/>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13021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Text with sub head">
    <p:spTree>
      <p:nvGrpSpPr>
        <p:cNvPr id="1" name=""/>
        <p:cNvGrpSpPr/>
        <p:nvPr/>
      </p:nvGrpSpPr>
      <p:grpSpPr>
        <a:xfrm>
          <a:off x="0" y="0"/>
          <a:ext cx="0" cy="0"/>
          <a:chOff x="0" y="0"/>
          <a:chExt cx="0" cy="0"/>
        </a:xfrm>
      </p:grpSpPr>
      <p:sp>
        <p:nvSpPr>
          <p:cNvPr id="19" name="Content Placeholder 7"/>
          <p:cNvSpPr>
            <a:spLocks noGrp="1"/>
          </p:cNvSpPr>
          <p:nvPr>
            <p:ph sz="quarter" idx="13"/>
          </p:nvPr>
        </p:nvSpPr>
        <p:spPr>
          <a:xfrm>
            <a:off x="376313" y="1514475"/>
            <a:ext cx="10856128" cy="4950883"/>
          </a:xfrm>
          <a:prstGeom prst="rect">
            <a:avLst/>
          </a:prstGeom>
        </p:spPr>
        <p:txBody>
          <a:bodyPr lIns="0" tIns="0" rIns="0" bIns="0">
            <a:normAutofit/>
          </a:bodyPr>
          <a:lstStyle>
            <a:lvl1pPr marL="0" indent="0">
              <a:spcBef>
                <a:spcPts val="1200"/>
              </a:spcBef>
              <a:buNone/>
              <a:defRPr lang="en-GB" sz="3600" b="1" kern="1200" dirty="0">
                <a:solidFill>
                  <a:srgbClr val="215895"/>
                </a:solidFill>
                <a:latin typeface="+mj-lt"/>
                <a:ea typeface="Meta Offc Pro" panose="020B0504030101020102" pitchFamily="34" charset="0"/>
                <a:cs typeface="Arial" panose="020B0604020202020204" pitchFamily="34" charset="0"/>
              </a:defRPr>
            </a:lvl1pPr>
            <a:lvl2pPr marL="0" indent="0">
              <a:spcBef>
                <a:spcPts val="1200"/>
              </a:spcBef>
              <a:buNone/>
              <a:defRPr sz="2800">
                <a:solidFill>
                  <a:srgbClr val="215895"/>
                </a:solidFill>
                <a:latin typeface="+mj-lt"/>
              </a:defRPr>
            </a:lvl2pPr>
            <a:lvl3pPr marL="187200" indent="-187200">
              <a:spcBef>
                <a:spcPts val="1200"/>
              </a:spcBef>
              <a:buClr>
                <a:schemeClr val="tx2"/>
              </a:buClr>
              <a:defRPr sz="2800">
                <a:solidFill>
                  <a:srgbClr val="215895"/>
                </a:solidFill>
                <a:latin typeface="+mj-lt"/>
              </a:defRPr>
            </a:lvl3pPr>
            <a:lvl4pPr marL="360000" indent="-180000">
              <a:spcBef>
                <a:spcPts val="1200"/>
              </a:spcBef>
              <a:buClr>
                <a:schemeClr val="tx2"/>
              </a:buClr>
              <a:buFont typeface="Arial"/>
              <a:buChar char="•"/>
              <a:defRPr sz="2800">
                <a:solidFill>
                  <a:srgbClr val="215895"/>
                </a:solidFill>
                <a:latin typeface="+mj-lt"/>
              </a:defRPr>
            </a:lvl4pPr>
            <a:lvl5pPr marL="540000" indent="-182880">
              <a:spcBef>
                <a:spcPts val="1200"/>
              </a:spcBef>
              <a:buClr>
                <a:schemeClr val="tx2"/>
              </a:buClr>
              <a:buFont typeface="Arial"/>
              <a:buChar char="•"/>
              <a:defRPr sz="2800">
                <a:solidFill>
                  <a:srgbClr val="215895"/>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itle 1">
            <a:extLst>
              <a:ext uri="{FF2B5EF4-FFF2-40B4-BE49-F238E27FC236}">
                <a16:creationId xmlns:a16="http://schemas.microsoft.com/office/drawing/2014/main" id="{3E627BF1-2628-4B42-8EE2-F61C4AB142BB}"/>
              </a:ext>
            </a:extLst>
          </p:cNvPr>
          <p:cNvSpPr>
            <a:spLocks noGrp="1"/>
          </p:cNvSpPr>
          <p:nvPr>
            <p:ph type="title" hasCustomPrompt="1"/>
          </p:nvPr>
        </p:nvSpPr>
        <p:spPr>
          <a:xfrm>
            <a:off x="0" y="405202"/>
            <a:ext cx="5104512" cy="857140"/>
          </a:xfrm>
          <a:solidFill>
            <a:srgbClr val="013163">
              <a:alpha val="84000"/>
            </a:srgbClr>
          </a:solidFill>
        </p:spPr>
        <p:txBody>
          <a:bodyPr wrap="none" lIns="360000" tIns="144000" rIns="360000" bIns="0" anchor="ctr">
            <a:spAutoFit/>
          </a:bodyPr>
          <a:lstStyle>
            <a:lvl1pPr algn="l">
              <a:defRPr sz="5000">
                <a:solidFill>
                  <a:schemeClr val="bg1"/>
                </a:solidFill>
                <a:latin typeface="+mj-lt"/>
              </a:defRPr>
            </a:lvl1pPr>
          </a:lstStyle>
          <a:p>
            <a:r>
              <a:rPr lang="en-US"/>
              <a:t>Click to edit </a:t>
            </a:r>
            <a:r>
              <a:rPr lang="en-US" err="1"/>
              <a:t>titlel</a:t>
            </a:r>
            <a:endParaRPr lang="en-GB"/>
          </a:p>
        </p:txBody>
      </p:sp>
      <p:grpSp>
        <p:nvGrpSpPr>
          <p:cNvPr id="5" name="Gruppieren 4">
            <a:extLst>
              <a:ext uri="{FF2B5EF4-FFF2-40B4-BE49-F238E27FC236}">
                <a16:creationId xmlns:a16="http://schemas.microsoft.com/office/drawing/2014/main" id="{5742E390-A861-48AF-BAD7-2C2FE9CD6A59}"/>
              </a:ext>
            </a:extLst>
          </p:cNvPr>
          <p:cNvGrpSpPr/>
          <p:nvPr/>
        </p:nvGrpSpPr>
        <p:grpSpPr>
          <a:xfrm>
            <a:off x="11111002" y="214219"/>
            <a:ext cx="900000" cy="864000"/>
            <a:chOff x="5320963" y="1367710"/>
            <a:chExt cx="1526757" cy="1443246"/>
          </a:xfrm>
        </p:grpSpPr>
        <p:pic>
          <p:nvPicPr>
            <p:cNvPr id="8" name="Picture 8">
              <a:extLst>
                <a:ext uri="{FF2B5EF4-FFF2-40B4-BE49-F238E27FC236}">
                  <a16:creationId xmlns:a16="http://schemas.microsoft.com/office/drawing/2014/main" id="{418AEE14-671A-4E90-BF14-075BDB0E597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9" name="Oval 9">
              <a:extLst>
                <a:ext uri="{FF2B5EF4-FFF2-40B4-BE49-F238E27FC236}">
                  <a16:creationId xmlns:a16="http://schemas.microsoft.com/office/drawing/2014/main" id="{EC004619-B697-4D4D-8023-F4700EE47427}"/>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73453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451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rotWithShape="1">
          <a:blip r:embed="rId2">
            <a:extLst>
              <a:ext uri="{28A0092B-C50C-407E-A947-70E740481C1C}">
                <a14:useLocalDpi xmlns:a14="http://schemas.microsoft.com/office/drawing/2010/main" val="0"/>
              </a:ext>
            </a:extLst>
          </a:blip>
          <a:srcRect t="8193" b="8193"/>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63047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6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66587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B8E24B-5B00-4BF5-9571-600094E350B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586136-9920-4A74-AC1F-885122C21126}"/>
              </a:ext>
            </a:extLst>
          </p:cNvPr>
          <p:cNvSpPr/>
          <p:nvPr/>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1074737" y="678342"/>
            <a:ext cx="10115551" cy="918230"/>
          </a:xfrm>
          <a:prstGeom prst="rect">
            <a:avLst/>
          </a:prstGeom>
        </p:spPr>
        <p:txBody>
          <a:bodyPr>
            <a:normAutofit/>
          </a:bodyPr>
          <a:lstStyle>
            <a:lvl1pPr algn="l">
              <a:defRPr sz="4000">
                <a:solidFill>
                  <a:schemeClr val="bg1"/>
                </a:solidFill>
                <a:latin typeface="+mn-lt"/>
              </a:defRPr>
            </a:lvl1pPr>
          </a:lstStyle>
          <a:p>
            <a:r>
              <a:rPr lang="en-US"/>
              <a:t>Agenda</a:t>
            </a:r>
            <a:endParaRPr lang="en-GB"/>
          </a:p>
        </p:txBody>
      </p:sp>
      <p:sp>
        <p:nvSpPr>
          <p:cNvPr id="3" name="Textplatzhalter 2">
            <a:extLst>
              <a:ext uri="{FF2B5EF4-FFF2-40B4-BE49-F238E27FC236}">
                <a16:creationId xmlns:a16="http://schemas.microsoft.com/office/drawing/2014/main" id="{17FB70A1-D50B-4E78-A7C9-4D63BD609D18}"/>
              </a:ext>
            </a:extLst>
          </p:cNvPr>
          <p:cNvSpPr>
            <a:spLocks noGrp="1"/>
          </p:cNvSpPr>
          <p:nvPr>
            <p:ph type="body" sz="quarter" idx="10"/>
          </p:nvPr>
        </p:nvSpPr>
        <p:spPr>
          <a:xfrm>
            <a:off x="1074738" y="1755775"/>
            <a:ext cx="10115550" cy="4224338"/>
          </a:xfrm>
          <a:prstGeom prst="rect">
            <a:avLst/>
          </a:prstGeom>
        </p:spPr>
        <p:txBody>
          <a:bodyPr/>
          <a:lstStyle>
            <a:lvl1pPr marL="514350" indent="-514350">
              <a:buFont typeface="+mj-lt"/>
              <a:buAutoNum type="arabicPeriod"/>
              <a:defRPr>
                <a:solidFill>
                  <a:schemeClr val="bg1"/>
                </a:solidFill>
              </a:defRPr>
            </a:lvl1pPr>
            <a:lvl2pPr marL="914400" indent="-457200">
              <a:buFont typeface="+mj-lt"/>
              <a:buAutoNum type="arabicPeriod"/>
              <a:defRPr>
                <a:solidFill>
                  <a:schemeClr val="bg1"/>
                </a:solidFill>
              </a:defRPr>
            </a:lvl2pPr>
            <a:lvl3pPr marL="1371600" indent="-457200">
              <a:buFont typeface="+mj-lt"/>
              <a:buAutoNum type="arabicPeriod"/>
              <a:defRPr>
                <a:solidFill>
                  <a:schemeClr val="bg1"/>
                </a:solidFill>
              </a:defRPr>
            </a:lvl3pPr>
            <a:lvl4pPr marL="1714500" indent="-342900">
              <a:buFont typeface="+mj-lt"/>
              <a:buAutoNum type="arabicPeriod"/>
              <a:defRPr>
                <a:solidFill>
                  <a:schemeClr val="bg1"/>
                </a:solidFill>
              </a:defRPr>
            </a:lvl4pPr>
            <a:lvl5pPr marL="2171700" indent="-342900">
              <a:buFont typeface="+mj-lt"/>
              <a:buAutoNum type="arabicPeriod"/>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569132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7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49842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8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32151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Colour panel &amp; 2 char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B48DAF-5B36-43E0-8E86-59D0377ACE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000" y="0"/>
            <a:ext cx="12191998" cy="6857999"/>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BB445678-739C-452E-B585-FBA20DB077D2}"/>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9338A57D-0EC0-4F98-9CFF-0A67918724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904F2618-0086-49E0-8551-97804978D2C6}"/>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68182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Colour panel &amp; 2 char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B48DAF-5B36-43E0-8E86-59D0377ACE91}"/>
              </a:ext>
            </a:extLst>
          </p:cNvPr>
          <p:cNvPicPr>
            <a:picLocks noChangeAspect="1"/>
          </p:cNvPicPr>
          <p:nvPr/>
        </p:nvPicPr>
        <p:blipFill rotWithShape="1">
          <a:blip r:embed="rId2">
            <a:extLst>
              <a:ext uri="{28A0092B-C50C-407E-A947-70E740481C1C}">
                <a14:useLocalDpi xmlns:a14="http://schemas.microsoft.com/office/drawing/2010/main" val="0"/>
              </a:ext>
            </a:extLst>
          </a:blip>
          <a:srcRect t="7793" b="7793"/>
          <a:stretch/>
        </p:blipFill>
        <p:spPr>
          <a:xfrm>
            <a:off x="24000" y="-843"/>
            <a:ext cx="12192000" cy="6858000"/>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BB445678-739C-452E-B585-FBA20DB077D2}"/>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9338A57D-0EC0-4F98-9CFF-0A67918724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904F2618-0086-49E0-8551-97804978D2C6}"/>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48436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Colour panel &amp; 2 char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361BF4-DF38-4D69-AE2A-A1EE23929AFB}"/>
              </a:ext>
            </a:extLst>
          </p:cNvPr>
          <p:cNvPicPr>
            <a:picLocks noChangeAspect="1"/>
          </p:cNvPicPr>
          <p:nvPr/>
        </p:nvPicPr>
        <p:blipFill rotWithShape="1">
          <a:blip r:embed="rId2">
            <a:extLst>
              <a:ext uri="{28A0092B-C50C-407E-A947-70E740481C1C}">
                <a14:useLocalDpi xmlns:a14="http://schemas.microsoft.com/office/drawing/2010/main" val="0"/>
              </a:ext>
            </a:extLst>
          </a:blip>
          <a:srcRect t="6241" b="6241"/>
          <a:stretch/>
        </p:blipFill>
        <p:spPr>
          <a:xfrm flipH="1">
            <a:off x="47880" y="12351"/>
            <a:ext cx="12144240" cy="6831135"/>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7" name="Gruppieren 6">
            <a:extLst>
              <a:ext uri="{FF2B5EF4-FFF2-40B4-BE49-F238E27FC236}">
                <a16:creationId xmlns:a16="http://schemas.microsoft.com/office/drawing/2014/main" id="{ACBE8823-636C-45A1-8DC8-5CA1926769A8}"/>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B219925A-E2C6-4CB7-8683-4B8E39B641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9111C682-FF0E-49C8-B2B4-C418839A5244}"/>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95046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64" y="0"/>
            <a:ext cx="12182473" cy="6857999"/>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23152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2CFAFE-B680-4866-A202-9B214519CEFF}"/>
              </a:ext>
            </a:extLst>
          </p:cNvPr>
          <p:cNvSpPr/>
          <p:nvPr/>
        </p:nvSpPr>
        <p:spPr>
          <a:xfrm>
            <a:off x="0" y="4105242"/>
            <a:ext cx="12192000" cy="2752758"/>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FDE34C33-7D6E-48F9-B6E2-B5EB3CE3551B}"/>
              </a:ext>
            </a:extLst>
          </p:cNvPr>
          <p:cNvSpPr>
            <a:spLocks noGrp="1"/>
          </p:cNvSpPr>
          <p:nvPr>
            <p:ph type="title" hasCustomPrompt="1"/>
          </p:nvPr>
        </p:nvSpPr>
        <p:spPr>
          <a:xfrm>
            <a:off x="930177" y="4546596"/>
            <a:ext cx="10515600" cy="1325563"/>
          </a:xfrm>
          <a:prstGeom prst="rect">
            <a:avLst/>
          </a:prstGeom>
        </p:spPr>
        <p:txBody>
          <a:bodyPr>
            <a:normAutofit/>
          </a:bodyPr>
          <a:lstStyle>
            <a:lvl1pPr algn="ctr">
              <a:defRPr sz="6600">
                <a:solidFill>
                  <a:schemeClr val="bg1"/>
                </a:solidFill>
                <a:latin typeface="+mn-lt"/>
              </a:defRPr>
            </a:lvl1pPr>
          </a:lstStyle>
          <a:p>
            <a:r>
              <a:rPr lang="en-US"/>
              <a:t>Click to edit title</a:t>
            </a:r>
            <a:endParaRPr lang="en-GB"/>
          </a:p>
        </p:txBody>
      </p:sp>
      <p:sp>
        <p:nvSpPr>
          <p:cNvPr id="23" name="Content Placeholder 9">
            <a:extLst>
              <a:ext uri="{FF2B5EF4-FFF2-40B4-BE49-F238E27FC236}">
                <a16:creationId xmlns:a16="http://schemas.microsoft.com/office/drawing/2014/main" id="{2EDBDE00-4B25-4FA4-AD0F-EE9FBAC9E2D9}"/>
              </a:ext>
            </a:extLst>
          </p:cNvPr>
          <p:cNvSpPr>
            <a:spLocks noGrp="1"/>
          </p:cNvSpPr>
          <p:nvPr>
            <p:ph sz="quarter" idx="12"/>
          </p:nvPr>
        </p:nvSpPr>
        <p:spPr>
          <a:xfrm>
            <a:off x="930178" y="5838015"/>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grpSp>
        <p:nvGrpSpPr>
          <p:cNvPr id="5" name="Gruppieren 4">
            <a:extLst>
              <a:ext uri="{FF2B5EF4-FFF2-40B4-BE49-F238E27FC236}">
                <a16:creationId xmlns:a16="http://schemas.microsoft.com/office/drawing/2014/main" id="{8C1C6E90-4015-461F-BCD9-0AC5A1059829}"/>
              </a:ext>
            </a:extLst>
          </p:cNvPr>
          <p:cNvGrpSpPr/>
          <p:nvPr/>
        </p:nvGrpSpPr>
        <p:grpSpPr>
          <a:xfrm>
            <a:off x="11111002" y="214219"/>
            <a:ext cx="900000" cy="864000"/>
            <a:chOff x="5320963" y="1367710"/>
            <a:chExt cx="1526757" cy="1443246"/>
          </a:xfrm>
        </p:grpSpPr>
        <p:pic>
          <p:nvPicPr>
            <p:cNvPr id="6" name="Picture 8">
              <a:extLst>
                <a:ext uri="{FF2B5EF4-FFF2-40B4-BE49-F238E27FC236}">
                  <a16:creationId xmlns:a16="http://schemas.microsoft.com/office/drawing/2014/main" id="{7EF1E3BB-5F67-4A47-B12B-ABC7A2B3E8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7" name="Oval 9">
              <a:extLst>
                <a:ext uri="{FF2B5EF4-FFF2-40B4-BE49-F238E27FC236}">
                  <a16:creationId xmlns:a16="http://schemas.microsoft.com/office/drawing/2014/main" id="{A4BCB2A5-3098-44C5-95D4-423328EE70E6}"/>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93847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2CFAFE-B680-4866-A202-9B214519CEFF}"/>
              </a:ext>
            </a:extLst>
          </p:cNvPr>
          <p:cNvSpPr/>
          <p:nvPr/>
        </p:nvSpPr>
        <p:spPr>
          <a:xfrm>
            <a:off x="0" y="4105242"/>
            <a:ext cx="12192000" cy="2752758"/>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FDE34C33-7D6E-48F9-B6E2-B5EB3CE3551B}"/>
              </a:ext>
            </a:extLst>
          </p:cNvPr>
          <p:cNvSpPr>
            <a:spLocks noGrp="1"/>
          </p:cNvSpPr>
          <p:nvPr>
            <p:ph type="title" hasCustomPrompt="1"/>
          </p:nvPr>
        </p:nvSpPr>
        <p:spPr>
          <a:xfrm>
            <a:off x="930177" y="4546596"/>
            <a:ext cx="10515600" cy="1325563"/>
          </a:xfrm>
          <a:prstGeom prst="rect">
            <a:avLst/>
          </a:prstGeom>
        </p:spPr>
        <p:txBody>
          <a:bodyPr>
            <a:normAutofit/>
          </a:bodyPr>
          <a:lstStyle>
            <a:lvl1pPr algn="ctr">
              <a:defRPr sz="6600">
                <a:solidFill>
                  <a:schemeClr val="bg1"/>
                </a:solidFill>
                <a:latin typeface="+mn-lt"/>
              </a:defRPr>
            </a:lvl1pPr>
          </a:lstStyle>
          <a:p>
            <a:r>
              <a:rPr lang="en-US"/>
              <a:t>Click to edit title</a:t>
            </a:r>
            <a:endParaRPr lang="en-GB"/>
          </a:p>
        </p:txBody>
      </p:sp>
      <p:sp>
        <p:nvSpPr>
          <p:cNvPr id="23" name="Content Placeholder 9">
            <a:extLst>
              <a:ext uri="{FF2B5EF4-FFF2-40B4-BE49-F238E27FC236}">
                <a16:creationId xmlns:a16="http://schemas.microsoft.com/office/drawing/2014/main" id="{2EDBDE00-4B25-4FA4-AD0F-EE9FBAC9E2D9}"/>
              </a:ext>
            </a:extLst>
          </p:cNvPr>
          <p:cNvSpPr>
            <a:spLocks noGrp="1"/>
          </p:cNvSpPr>
          <p:nvPr>
            <p:ph sz="quarter" idx="12"/>
          </p:nvPr>
        </p:nvSpPr>
        <p:spPr>
          <a:xfrm>
            <a:off x="930178" y="5838015"/>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grpSp>
        <p:nvGrpSpPr>
          <p:cNvPr id="5" name="Gruppieren 4">
            <a:extLst>
              <a:ext uri="{FF2B5EF4-FFF2-40B4-BE49-F238E27FC236}">
                <a16:creationId xmlns:a16="http://schemas.microsoft.com/office/drawing/2014/main" id="{8C1C6E90-4015-461F-BCD9-0AC5A1059829}"/>
              </a:ext>
            </a:extLst>
          </p:cNvPr>
          <p:cNvGrpSpPr/>
          <p:nvPr/>
        </p:nvGrpSpPr>
        <p:grpSpPr>
          <a:xfrm>
            <a:off x="11111002" y="214219"/>
            <a:ext cx="900000" cy="864000"/>
            <a:chOff x="5320963" y="1367710"/>
            <a:chExt cx="1526757" cy="1443246"/>
          </a:xfrm>
        </p:grpSpPr>
        <p:pic>
          <p:nvPicPr>
            <p:cNvPr id="6" name="Picture 8">
              <a:extLst>
                <a:ext uri="{FF2B5EF4-FFF2-40B4-BE49-F238E27FC236}">
                  <a16:creationId xmlns:a16="http://schemas.microsoft.com/office/drawing/2014/main" id="{7EF1E3BB-5F67-4A47-B12B-ABC7A2B3E8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7" name="Oval 9">
              <a:extLst>
                <a:ext uri="{FF2B5EF4-FFF2-40B4-BE49-F238E27FC236}">
                  <a16:creationId xmlns:a16="http://schemas.microsoft.com/office/drawing/2014/main" id="{A4BCB2A5-3098-44C5-95D4-423328EE70E6}"/>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08911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6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80149-FE08-4384-A544-3B35CAB5501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F9371887-E137-490C-B56B-7EA14042F9AA}"/>
              </a:ext>
            </a:extLst>
          </p:cNvPr>
          <p:cNvSpPr/>
          <p:nvPr/>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25140"/>
            <a:ext cx="4967103" cy="837904"/>
          </a:xfrm>
          <a:prstGeom prst="rect">
            <a:avLst/>
          </a:prstGeom>
          <a:noFill/>
        </p:spPr>
        <p:txBody>
          <a:bodyPr wrap="none" lIns="360000" tIns="144000" rIns="360000" bIns="0" anchor="ctr">
            <a:spAutoFit/>
          </a:bodyPr>
          <a:lstStyle>
            <a:lvl1pPr algn="l">
              <a:defRPr sz="5000">
                <a:solidFill>
                  <a:schemeClr val="bg1"/>
                </a:solidFill>
                <a:latin typeface="+mn-lt"/>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mn-lt"/>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7" name="Picture Placeholder 2">
            <a:extLst>
              <a:ext uri="{FF2B5EF4-FFF2-40B4-BE49-F238E27FC236}">
                <a16:creationId xmlns:a16="http://schemas.microsoft.com/office/drawing/2014/main" id="{615C47B9-9D61-44C2-A0E5-95E356BED229}"/>
              </a:ext>
            </a:extLst>
          </p:cNvPr>
          <p:cNvSpPr>
            <a:spLocks noGrp="1"/>
          </p:cNvSpPr>
          <p:nvPr>
            <p:ph type="pic" idx="1"/>
          </p:nvPr>
        </p:nvSpPr>
        <p:spPr>
          <a:xfrm>
            <a:off x="8671904" y="3854411"/>
            <a:ext cx="1600200" cy="1600201"/>
          </a:xfrm>
          <a:prstGeom prst="ellipse">
            <a:avLst/>
          </a:prstGeom>
        </p:spPr>
      </p:sp>
      <p:grpSp>
        <p:nvGrpSpPr>
          <p:cNvPr id="8" name="Gruppieren 7">
            <a:extLst>
              <a:ext uri="{FF2B5EF4-FFF2-40B4-BE49-F238E27FC236}">
                <a16:creationId xmlns:a16="http://schemas.microsoft.com/office/drawing/2014/main" id="{C1A9757D-B284-46DA-BBA1-BBD2AA3D8AD8}"/>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EB34DBC8-45DF-4FE7-AEA0-F5365B4D02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C942C65C-B313-4785-ACC3-1963F8E983AD}"/>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0131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7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80149-FE08-4384-A544-3B35CAB5501A}"/>
              </a:ext>
            </a:extLst>
          </p:cNvPr>
          <p:cNvPicPr>
            <a:picLocks noChangeAspect="1"/>
          </p:cNvPicPr>
          <p:nvPr/>
        </p:nvPicPr>
        <p:blipFill rotWithShape="1">
          <a:blip r:embed="rId2">
            <a:extLst>
              <a:ext uri="{28A0092B-C50C-407E-A947-70E740481C1C}">
                <a14:useLocalDpi xmlns:a14="http://schemas.microsoft.com/office/drawing/2010/main" val="0"/>
              </a:ext>
            </a:extLst>
          </a:blip>
          <a:srcRect t="15826"/>
          <a:stretch/>
        </p:blipFill>
        <p:spPr>
          <a:xfrm>
            <a:off x="0" y="7652"/>
            <a:ext cx="12209255" cy="6829536"/>
          </a:xfrm>
          <a:prstGeom prst="rect">
            <a:avLst/>
          </a:prstGeom>
        </p:spPr>
      </p:pic>
      <p:sp>
        <p:nvSpPr>
          <p:cNvPr id="11" name="Rectangle 10">
            <a:extLst>
              <a:ext uri="{FF2B5EF4-FFF2-40B4-BE49-F238E27FC236}">
                <a16:creationId xmlns:a16="http://schemas.microsoft.com/office/drawing/2014/main" id="{F9371887-E137-490C-B56B-7EA14042F9AA}"/>
              </a:ext>
            </a:extLst>
          </p:cNvPr>
          <p:cNvSpPr/>
          <p:nvPr/>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25140"/>
            <a:ext cx="4967103" cy="837904"/>
          </a:xfrm>
          <a:prstGeom prst="rect">
            <a:avLst/>
          </a:prstGeom>
          <a:noFill/>
        </p:spPr>
        <p:txBody>
          <a:bodyPr wrap="none" lIns="360000" tIns="144000" rIns="360000" bIns="0" anchor="ctr">
            <a:spAutoFit/>
          </a:bodyPr>
          <a:lstStyle>
            <a:lvl1pPr algn="l">
              <a:defRPr sz="5000">
                <a:solidFill>
                  <a:schemeClr val="bg1"/>
                </a:solidFill>
                <a:latin typeface="+mn-lt"/>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mn-lt"/>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7" name="Picture Placeholder 2">
            <a:extLst>
              <a:ext uri="{FF2B5EF4-FFF2-40B4-BE49-F238E27FC236}">
                <a16:creationId xmlns:a16="http://schemas.microsoft.com/office/drawing/2014/main" id="{615C47B9-9D61-44C2-A0E5-95E356BED229}"/>
              </a:ext>
            </a:extLst>
          </p:cNvPr>
          <p:cNvSpPr>
            <a:spLocks noGrp="1"/>
          </p:cNvSpPr>
          <p:nvPr>
            <p:ph type="pic" idx="1"/>
          </p:nvPr>
        </p:nvSpPr>
        <p:spPr>
          <a:xfrm>
            <a:off x="8671904" y="3854411"/>
            <a:ext cx="1600200" cy="1600201"/>
          </a:xfrm>
          <a:prstGeom prst="ellipse">
            <a:avLst/>
          </a:prstGeom>
        </p:spPr>
      </p:sp>
      <p:grpSp>
        <p:nvGrpSpPr>
          <p:cNvPr id="8" name="Gruppieren 7">
            <a:extLst>
              <a:ext uri="{FF2B5EF4-FFF2-40B4-BE49-F238E27FC236}">
                <a16:creationId xmlns:a16="http://schemas.microsoft.com/office/drawing/2014/main" id="{F029381D-D459-4818-AF61-4B7E3C59D135}"/>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ED38A1EF-5457-417D-A9CE-63B20577B8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364A2096-8FDD-4A7E-A9DB-6925CEA5A407}"/>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58077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5_Benutzerdefiniertes Layout">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A9AC2FD-2A67-4954-B70C-27CE233CDA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a:extLst>
              <a:ext uri="{FF2B5EF4-FFF2-40B4-BE49-F238E27FC236}">
                <a16:creationId xmlns:a16="http://schemas.microsoft.com/office/drawing/2014/main" id="{78C9C016-5608-4504-9373-61F9AFE99058}"/>
              </a:ext>
            </a:extLst>
          </p:cNvPr>
          <p:cNvSpPr/>
          <p:nvPr/>
        </p:nvSpPr>
        <p:spPr>
          <a:xfrm>
            <a:off x="0" y="0"/>
            <a:ext cx="12192000" cy="6858000"/>
          </a:xfrm>
          <a:prstGeom prst="rect">
            <a:avLst/>
          </a:prstGeom>
          <a:solidFill>
            <a:srgbClr val="2E75B6">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uppieren 10">
            <a:extLst>
              <a:ext uri="{FF2B5EF4-FFF2-40B4-BE49-F238E27FC236}">
                <a16:creationId xmlns:a16="http://schemas.microsoft.com/office/drawing/2014/main" id="{7E6FCD87-E72C-4DBF-BFB8-FF9F8D35F5CC}"/>
              </a:ext>
            </a:extLst>
          </p:cNvPr>
          <p:cNvGrpSpPr/>
          <p:nvPr/>
        </p:nvGrpSpPr>
        <p:grpSpPr>
          <a:xfrm>
            <a:off x="11111002" y="214219"/>
            <a:ext cx="900000" cy="864000"/>
            <a:chOff x="5320963" y="1367710"/>
            <a:chExt cx="1526757" cy="1443246"/>
          </a:xfrm>
        </p:grpSpPr>
        <p:pic>
          <p:nvPicPr>
            <p:cNvPr id="12" name="Picture 8">
              <a:extLst>
                <a:ext uri="{FF2B5EF4-FFF2-40B4-BE49-F238E27FC236}">
                  <a16:creationId xmlns:a16="http://schemas.microsoft.com/office/drawing/2014/main" id="{B5050F43-F762-4795-9365-1503E4E149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3" name="Oval 9">
              <a:extLst>
                <a:ext uri="{FF2B5EF4-FFF2-40B4-BE49-F238E27FC236}">
                  <a16:creationId xmlns:a16="http://schemas.microsoft.com/office/drawing/2014/main" id="{40DBF628-FFD3-423A-906C-26465BA1655E}"/>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Rechteck 13">
            <a:extLst>
              <a:ext uri="{FF2B5EF4-FFF2-40B4-BE49-F238E27FC236}">
                <a16:creationId xmlns:a16="http://schemas.microsoft.com/office/drawing/2014/main" id="{6172EA7B-F12A-4A5D-8B74-43721CBB669E}"/>
              </a:ext>
            </a:extLst>
          </p:cNvPr>
          <p:cNvSpPr/>
          <p:nvPr/>
        </p:nvSpPr>
        <p:spPr>
          <a:xfrm>
            <a:off x="1733550" y="1962150"/>
            <a:ext cx="2914650" cy="2933700"/>
          </a:xfrm>
          <a:prstGeom prst="rect">
            <a:avLst/>
          </a:prstGeom>
          <a:solidFill>
            <a:srgbClr val="0070C0">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alibri" panose="020F0502020204030204"/>
                <a:ea typeface="+mn-ea"/>
                <a:cs typeface="+mn-cs"/>
              </a:rPr>
              <a:t>Vision </a:t>
            </a: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a:t>
            </a:r>
          </a:p>
          <a:p>
            <a:pPr marL="0" marR="0" lvl="0" indent="0" algn="l" defTabSz="914400" rtl="0" eaLnBrk="1" fontAlgn="base" latinLnBrk="0" hangingPunct="1">
              <a:lnSpc>
                <a:spcPct val="100000"/>
              </a:lnSpc>
              <a:spcBef>
                <a:spcPts val="1200"/>
              </a:spcBef>
              <a:spcAft>
                <a:spcPts val="0"/>
              </a:spcAft>
              <a:buClrTx/>
              <a:buSzTx/>
              <a:buFontTx/>
              <a:buNone/>
              <a:tabLst/>
              <a:defRPr/>
            </a:pPr>
            <a:r>
              <a:rPr kumimoji="0" lang="de-DE" sz="2200" b="0" i="0" u="none" strike="noStrike" kern="1200" cap="none" spc="0" normalizeH="0" baseline="0" noProof="0">
                <a:ln>
                  <a:noFill/>
                </a:ln>
                <a:solidFill>
                  <a:prstClr val="white"/>
                </a:solidFill>
                <a:effectLst/>
                <a:uLnTx/>
                <a:uFillTx/>
                <a:latin typeface="Calibri" panose="020F0502020204030204"/>
                <a:ea typeface="+mn-ea"/>
                <a:cs typeface="+mn-cs"/>
              </a:rPr>
              <a:t>Lebendige Ozeane, deren Ertragsfähigkeit für heutige und künftige Generationen gesichert ist. </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hteck 15">
            <a:extLst>
              <a:ext uri="{FF2B5EF4-FFF2-40B4-BE49-F238E27FC236}">
                <a16:creationId xmlns:a16="http://schemas.microsoft.com/office/drawing/2014/main" id="{403D06AE-066F-426E-AA6C-1DF932562124}"/>
              </a:ext>
            </a:extLst>
          </p:cNvPr>
          <p:cNvSpPr/>
          <p:nvPr/>
        </p:nvSpPr>
        <p:spPr>
          <a:xfrm>
            <a:off x="5753100" y="1504950"/>
            <a:ext cx="4705350" cy="4229100"/>
          </a:xfrm>
          <a:prstGeom prst="rect">
            <a:avLst/>
          </a:prstGeom>
          <a:solidFill>
            <a:srgbClr val="00B0F0">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alibri" panose="020F0502020204030204"/>
                <a:ea typeface="+mn-ea"/>
                <a:cs typeface="+mn-cs"/>
              </a:rPr>
              <a:t>Mission </a:t>
            </a: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a:t>
            </a:r>
          </a:p>
          <a:p>
            <a:pPr marL="0" marR="0" lvl="0" indent="0" algn="l" defTabSz="914400" rtl="0" eaLnBrk="1" fontAlgn="base" latinLnBrk="0" hangingPunct="1">
              <a:lnSpc>
                <a:spcPct val="100000"/>
              </a:lnSpc>
              <a:spcBef>
                <a:spcPts val="1200"/>
              </a:spcBef>
              <a:spcAft>
                <a:spcPts val="0"/>
              </a:spcAft>
              <a:buClrTx/>
              <a:buSzTx/>
              <a:buFontTx/>
              <a:buNone/>
              <a:tabLst/>
              <a:defRPr/>
            </a:pPr>
            <a:r>
              <a:rPr kumimoji="0" lang="de-DE" sz="2200" b="0" i="0" u="none" strike="noStrike" kern="1200" cap="none" spc="0" normalizeH="0" baseline="0" noProof="0">
                <a:ln>
                  <a:noFill/>
                </a:ln>
                <a:solidFill>
                  <a:prstClr val="white"/>
                </a:solidFill>
                <a:effectLst/>
                <a:uLnTx/>
                <a:uFillTx/>
                <a:latin typeface="Calibri" panose="020F0502020204030204"/>
                <a:ea typeface="+mn-ea"/>
                <a:cs typeface="+mn-cs"/>
              </a:rPr>
              <a:t>Unsere Mission ist es, mithilfe des MSC-Programms einen Beitrag zu gesunden Weltmeeren zu leisten. Durch das Anerkennen und Belohnen nachhaltiger Praktiken beim Fischfang, das Beeinflussen von Verbraucherentscheidungen beim Kauf von Fisch und Meeresfrüchten und die Zusammenarbeit mit Partnern wollen wir die Fischerei in einen nachhaltigen Wirtschaftssektor verwandeln.</a:t>
            </a: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715835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_Benutzerdefiniertes Layout">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64816777-23EF-4156-AC32-859FA83E4B2C}"/>
              </a:ext>
            </a:extLst>
          </p:cNvPr>
          <p:cNvSpPr>
            <a:spLocks noGrp="1"/>
          </p:cNvSpPr>
          <p:nvPr>
            <p:ph type="body" sz="quarter" idx="10" hasCustomPrompt="1"/>
          </p:nvPr>
        </p:nvSpPr>
        <p:spPr>
          <a:xfrm>
            <a:off x="1034946" y="2038376"/>
            <a:ext cx="4525963" cy="689834"/>
          </a:xfrm>
          <a:solidFill>
            <a:schemeClr val="accent1">
              <a:lumMod val="50000"/>
              <a:alpha val="83922"/>
            </a:schemeClr>
          </a:solidFill>
        </p:spPr>
        <p:txBody>
          <a:bodyPr vert="horz" lIns="91440" tIns="45720" rIns="91440" bIns="45720" rtlCol="0">
            <a:normAutofit/>
          </a:bodyPr>
          <a:lstStyle>
            <a:lvl1pPr>
              <a:defRPr lang="en-GB" sz="4400" b="1" dirty="0">
                <a:solidFill>
                  <a:schemeClr val="bg1"/>
                </a:solidFill>
              </a:defRPr>
            </a:lvl1pPr>
          </a:lstStyle>
          <a:p>
            <a:pPr marL="0" lvl="0" indent="0">
              <a:buNone/>
            </a:pPr>
            <a:r>
              <a:rPr lang="de-DE"/>
              <a:t>Vielen Dank!</a:t>
            </a:r>
            <a:endParaRPr lang="en-GB"/>
          </a:p>
        </p:txBody>
      </p:sp>
      <p:sp>
        <p:nvSpPr>
          <p:cNvPr id="9" name="Textplatzhalter 8">
            <a:extLst>
              <a:ext uri="{FF2B5EF4-FFF2-40B4-BE49-F238E27FC236}">
                <a16:creationId xmlns:a16="http://schemas.microsoft.com/office/drawing/2014/main" id="{C765D80A-C3D3-4778-B17A-00B34D6E7133}"/>
              </a:ext>
            </a:extLst>
          </p:cNvPr>
          <p:cNvSpPr>
            <a:spLocks noGrp="1"/>
          </p:cNvSpPr>
          <p:nvPr>
            <p:ph type="body" sz="quarter" idx="11" hasCustomPrompt="1"/>
          </p:nvPr>
        </p:nvSpPr>
        <p:spPr>
          <a:xfrm>
            <a:off x="1035050" y="3304305"/>
            <a:ext cx="4525963" cy="2881313"/>
          </a:xfrm>
          <a:solidFill>
            <a:schemeClr val="accent1">
              <a:lumMod val="50000"/>
              <a:alpha val="83922"/>
            </a:schemeClr>
          </a:solidFill>
        </p:spPr>
        <p:txBody>
          <a:bodyPr/>
          <a:lstStyle>
            <a:lvl1pPr marL="0" indent="0">
              <a:buNone/>
              <a:defRPr>
                <a:solidFill>
                  <a:schemeClr val="bg1"/>
                </a:solidFill>
              </a:defRPr>
            </a:lvl1pPr>
          </a:lstStyle>
          <a:p>
            <a:pPr lvl="0"/>
            <a:r>
              <a:rPr lang="de-DE"/>
              <a:t>Ihr Kontakt</a:t>
            </a:r>
          </a:p>
          <a:p>
            <a:pPr lvl="0"/>
            <a:endParaRPr lang="en-GB"/>
          </a:p>
        </p:txBody>
      </p:sp>
      <p:grpSp>
        <p:nvGrpSpPr>
          <p:cNvPr id="10" name="Gruppieren 9">
            <a:extLst>
              <a:ext uri="{FF2B5EF4-FFF2-40B4-BE49-F238E27FC236}">
                <a16:creationId xmlns:a16="http://schemas.microsoft.com/office/drawing/2014/main" id="{D14B777C-D183-4A44-B83A-C0F945804A0E}"/>
              </a:ext>
            </a:extLst>
          </p:cNvPr>
          <p:cNvGrpSpPr/>
          <p:nvPr/>
        </p:nvGrpSpPr>
        <p:grpSpPr>
          <a:xfrm>
            <a:off x="11111002" y="214219"/>
            <a:ext cx="900000" cy="864000"/>
            <a:chOff x="5320963" y="1367710"/>
            <a:chExt cx="1526757" cy="1443246"/>
          </a:xfrm>
        </p:grpSpPr>
        <p:pic>
          <p:nvPicPr>
            <p:cNvPr id="11" name="Picture 8">
              <a:extLst>
                <a:ext uri="{FF2B5EF4-FFF2-40B4-BE49-F238E27FC236}">
                  <a16:creationId xmlns:a16="http://schemas.microsoft.com/office/drawing/2014/main" id="{0F6D0D3E-840E-43BF-A124-FEC83CB61A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2" name="Oval 9">
              <a:extLst>
                <a:ext uri="{FF2B5EF4-FFF2-40B4-BE49-F238E27FC236}">
                  <a16:creationId xmlns:a16="http://schemas.microsoft.com/office/drawing/2014/main" id="{8DF377C6-F62F-4C98-B7A0-42552306C61B}"/>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platzhalter 6">
            <a:extLst>
              <a:ext uri="{FF2B5EF4-FFF2-40B4-BE49-F238E27FC236}">
                <a16:creationId xmlns:a16="http://schemas.microsoft.com/office/drawing/2014/main" id="{1BFA4748-F134-4C81-88F9-E8021C53B79E}"/>
              </a:ext>
            </a:extLst>
          </p:cNvPr>
          <p:cNvSpPr>
            <a:spLocks noGrp="1"/>
          </p:cNvSpPr>
          <p:nvPr>
            <p:ph type="body" sz="quarter" idx="12" hasCustomPrompt="1"/>
          </p:nvPr>
        </p:nvSpPr>
        <p:spPr>
          <a:xfrm>
            <a:off x="1034946" y="6310313"/>
            <a:ext cx="4525963" cy="344606"/>
          </a:xfrm>
          <a:solidFill>
            <a:schemeClr val="accent1">
              <a:lumMod val="50000"/>
              <a:alpha val="83922"/>
            </a:schemeClr>
          </a:solidFill>
        </p:spPr>
        <p:txBody>
          <a:bodyPr vert="horz" lIns="91440" tIns="45720" rIns="91440" bIns="45720" rtlCol="0">
            <a:noAutofit/>
          </a:bodyPr>
          <a:lstStyle>
            <a:lvl1pPr>
              <a:defRPr lang="en-GB" sz="1900" b="0" dirty="0">
                <a:solidFill>
                  <a:schemeClr val="bg1"/>
                </a:solidFill>
              </a:defRPr>
            </a:lvl1pPr>
          </a:lstStyle>
          <a:p>
            <a:pPr marL="0" lvl="0" indent="0">
              <a:buNone/>
            </a:pPr>
            <a:r>
              <a:rPr lang="de-DE"/>
              <a:t>@ Marine Stewardship Council 2019</a:t>
            </a:r>
            <a:endParaRPr lang="en-GB"/>
          </a:p>
        </p:txBody>
      </p:sp>
    </p:spTree>
    <p:extLst>
      <p:ext uri="{BB962C8B-B14F-4D97-AF65-F5344CB8AC3E}">
        <p14:creationId xmlns:p14="http://schemas.microsoft.com/office/powerpoint/2010/main" val="96834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B8E24B-5B00-4BF5-9571-600094E350B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586136-9920-4A74-AC1F-885122C21126}"/>
              </a:ext>
            </a:extLst>
          </p:cNvPr>
          <p:cNvSpPr/>
          <p:nvPr/>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856339" y="3473133"/>
            <a:ext cx="10515600" cy="1325563"/>
          </a:xfrm>
          <a:prstGeom prst="rect">
            <a:avLst/>
          </a:prstGeom>
        </p:spPr>
        <p:txBody>
          <a:bodyPr>
            <a:normAutofit/>
          </a:bodyPr>
          <a:lstStyle>
            <a:lvl1pPr algn="ctr">
              <a:defRPr sz="6600">
                <a:solidFill>
                  <a:schemeClr val="bg1"/>
                </a:solidFill>
                <a:latin typeface="+mn-lt"/>
              </a:defRPr>
            </a:lvl1pPr>
          </a:lstStyle>
          <a:p>
            <a:r>
              <a:rPr lang="en-US" err="1"/>
              <a:t>Vielen</a:t>
            </a:r>
            <a:r>
              <a:rPr lang="en-US"/>
              <a:t> Dank!</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p:ph sz="quarter" idx="12" hasCustomPrompt="1"/>
          </p:nvPr>
        </p:nvSpPr>
        <p:spPr>
          <a:xfrm>
            <a:off x="856340" y="4941976"/>
            <a:ext cx="10515600" cy="369332"/>
          </a:xfrm>
          <a:prstGeom prst="rect">
            <a:avLst/>
          </a:prstGeom>
        </p:spPr>
        <p:txBody>
          <a:bodyPr vert="horz" lIns="0" tIns="0" rIns="0" bIns="0" anchor="t" anchorCtr="0">
            <a:noAutofit/>
          </a:bodyPr>
          <a:lstStyle>
            <a:lvl1pPr marL="0" indent="0" algn="l">
              <a:spcBef>
                <a:spcPts val="0"/>
              </a:spcBef>
              <a:buNone/>
              <a:defRPr sz="20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 Marine Stewardship Council 2019					www.msc.org</a:t>
            </a:r>
          </a:p>
        </p:txBody>
      </p:sp>
      <p:pic>
        <p:nvPicPr>
          <p:cNvPr id="9" name="Picture 8">
            <a:extLst>
              <a:ext uri="{FF2B5EF4-FFF2-40B4-BE49-F238E27FC236}">
                <a16:creationId xmlns:a16="http://schemas.microsoft.com/office/drawing/2014/main" id="{C9FB78FB-49DB-4E6C-97A6-8357A0BFF3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7ABDF848-133F-475B-97B9-476BF5E6EED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147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19066D-E3A2-4675-B1C8-03C1D54AD3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a16="http://schemas.microsoft.com/office/drawing/2014/main" id="{B9601ACB-857C-4E6F-9829-CFBBD0828A9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sp>
        <p:nvSpPr>
          <p:cNvPr id="4" name="Datumsplatzhalter 3">
            <a:extLst>
              <a:ext uri="{FF2B5EF4-FFF2-40B4-BE49-F238E27FC236}">
                <a16:creationId xmlns:a16="http://schemas.microsoft.com/office/drawing/2014/main" id="{562AC9BA-9A4B-4260-8CB0-F54F1BDE65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478639-D7A9-4642-A392-927191D9695C}"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21/07/2020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CE432453-BD89-4A46-87FC-6A209FEC08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a:extLst>
              <a:ext uri="{FF2B5EF4-FFF2-40B4-BE49-F238E27FC236}">
                <a16:creationId xmlns:a16="http://schemas.microsoft.com/office/drawing/2014/main" id="{B338B07A-2DCB-4EDC-9679-783E0835E5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96071-3FAF-4D90-93D3-B3933C5FA3F4}"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5556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586136-9920-4A74-AC1F-885122C21126}"/>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88BFAC1-FFFC-461B-85BF-46410970B07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423F619C-7131-4CB9-8D45-D52B9818A3AF}"/>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userDrawn="1">
            <p:ph type="title" hasCustomPrompt="1"/>
          </p:nvPr>
        </p:nvSpPr>
        <p:spPr>
          <a:xfrm>
            <a:off x="856339" y="3473133"/>
            <a:ext cx="10515600" cy="1325563"/>
          </a:xfrm>
          <a:prstGeom prst="rect">
            <a:avLst/>
          </a:prstGeom>
        </p:spPr>
        <p:txBody>
          <a:bodyPr>
            <a:normAutofit/>
          </a:bodyPr>
          <a:lstStyle>
            <a:lvl1pPr algn="ctr">
              <a:defRPr sz="6600">
                <a:solidFill>
                  <a:schemeClr val="bg1"/>
                </a:solidFill>
                <a:latin typeface="Local Brewery Five" panose="02000506000000020004" pitchFamily="50" charset="0"/>
              </a:defRPr>
            </a:lvl1pPr>
          </a:lstStyle>
          <a:p>
            <a:r>
              <a:rPr lang="en-US"/>
              <a:t>Click to edit title</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userDrawn="1">
            <p:ph sz="quarter" idx="12"/>
          </p:nvPr>
        </p:nvSpPr>
        <p:spPr>
          <a:xfrm>
            <a:off x="856340" y="4941976"/>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spTree>
    <p:extLst>
      <p:ext uri="{BB962C8B-B14F-4D97-AF65-F5344CB8AC3E}">
        <p14:creationId xmlns:p14="http://schemas.microsoft.com/office/powerpoint/2010/main" val="2015587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Master 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Local Brewery Five" panose="02000506000000020004" pitchFamily="50" charset="0"/>
              </a:defRPr>
            </a:lvl1pPr>
          </a:lstStyle>
          <a:p>
            <a:r>
              <a:rPr lang="en-GB"/>
              <a:t>Click to edit Master Section Break style</a:t>
            </a:r>
            <a:endParaRPr lang="en-US"/>
          </a:p>
        </p:txBody>
      </p:sp>
    </p:spTree>
    <p:extLst>
      <p:ext uri="{BB962C8B-B14F-4D97-AF65-F5344CB8AC3E}">
        <p14:creationId xmlns:p14="http://schemas.microsoft.com/office/powerpoint/2010/main" val="2335876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Master 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Local Brewery Five" panose="02000506000000020004" pitchFamily="50" charset="0"/>
              </a:defRPr>
            </a:lvl1pPr>
          </a:lstStyle>
          <a:p>
            <a:r>
              <a:rPr lang="en-GB"/>
              <a:t>Click to edit Master Section Break style</a:t>
            </a:r>
            <a:endParaRPr lang="en-US"/>
          </a:p>
        </p:txBody>
      </p:sp>
    </p:spTree>
    <p:extLst>
      <p:ext uri="{BB962C8B-B14F-4D97-AF65-F5344CB8AC3E}">
        <p14:creationId xmlns:p14="http://schemas.microsoft.com/office/powerpoint/2010/main" val="4044812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Master 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Local Brewery Five" panose="02000506000000020004" pitchFamily="50" charset="0"/>
              </a:defRPr>
            </a:lvl1pPr>
          </a:lstStyle>
          <a:p>
            <a:r>
              <a:rPr lang="en-GB"/>
              <a:t>Click to edit Master Section Break style</a:t>
            </a:r>
            <a:endParaRPr lang="en-US"/>
          </a:p>
        </p:txBody>
      </p:sp>
    </p:spTree>
    <p:extLst>
      <p:ext uri="{BB962C8B-B14F-4D97-AF65-F5344CB8AC3E}">
        <p14:creationId xmlns:p14="http://schemas.microsoft.com/office/powerpoint/2010/main" val="4228192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ext with sub head">
    <p:bg>
      <p:bgPr>
        <a:solidFill>
          <a:schemeClr val="bg1"/>
        </a:solidFill>
        <a:effectLst/>
      </p:bgPr>
    </p:bg>
    <p:spTree>
      <p:nvGrpSpPr>
        <p:cNvPr id="1" name=""/>
        <p:cNvGrpSpPr/>
        <p:nvPr/>
      </p:nvGrpSpPr>
      <p:grpSpPr>
        <a:xfrm>
          <a:off x="0" y="0"/>
          <a:ext cx="0" cy="0"/>
          <a:chOff x="0" y="0"/>
          <a:chExt cx="0" cy="0"/>
        </a:xfrm>
      </p:grpSpPr>
      <p:sp>
        <p:nvSpPr>
          <p:cNvPr id="19" name="Content Placeholder 7"/>
          <p:cNvSpPr>
            <a:spLocks noGrp="1"/>
          </p:cNvSpPr>
          <p:nvPr>
            <p:ph sz="quarter" idx="13" hasCustomPrompt="1"/>
          </p:nvPr>
        </p:nvSpPr>
        <p:spPr>
          <a:xfrm>
            <a:off x="376313" y="1514475"/>
            <a:ext cx="10856128" cy="4950883"/>
          </a:xfrm>
          <a:prstGeom prst="rect">
            <a:avLst/>
          </a:prstGeom>
        </p:spPr>
        <p:txBody>
          <a:bodyPr lIns="0" tIns="0" rIns="0" bIns="0">
            <a:noAutofit/>
          </a:bodyPr>
          <a:lstStyle>
            <a:lvl1pPr marL="0" indent="0">
              <a:spcBef>
                <a:spcPts val="1200"/>
              </a:spcBef>
              <a:buNone/>
              <a:defRPr lang="en-GB" sz="36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800">
                <a:solidFill>
                  <a:srgbClr val="215895"/>
                </a:solidFill>
                <a:latin typeface="Meta Offc Pro" panose="020B0504030101020102" pitchFamily="34" charset="0"/>
              </a:defRPr>
            </a:lvl2pPr>
            <a:lvl3pPr marL="187200" indent="-187200">
              <a:spcBef>
                <a:spcPts val="1200"/>
              </a:spcBef>
              <a:buClr>
                <a:schemeClr val="tx2"/>
              </a:buClr>
              <a:defRPr sz="240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00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180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F6CBA6B9-B9FE-4DD9-87D2-FD3BA4EA2B6D}"/>
              </a:ext>
            </a:extLst>
          </p:cNvPr>
          <p:cNvSpPr>
            <a:spLocks noGrp="1"/>
          </p:cNvSpPr>
          <p:nvPr>
            <p:ph type="title" hasCustomPrompt="1"/>
          </p:nvPr>
        </p:nvSpPr>
        <p:spPr>
          <a:xfrm>
            <a:off x="0" y="405202"/>
            <a:ext cx="4884901" cy="857140"/>
          </a:xfrm>
          <a:prstGeom prst="rect">
            <a:avLst/>
          </a:prstGeom>
          <a:solidFill>
            <a:srgbClr val="215895"/>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pic>
        <p:nvPicPr>
          <p:cNvPr id="10" name="Picture 9">
            <a:extLst>
              <a:ext uri="{FF2B5EF4-FFF2-40B4-BE49-F238E27FC236}">
                <a16:creationId xmlns:a16="http://schemas.microsoft.com/office/drawing/2014/main" id="{6209C39D-0949-41D2-9FC6-27839D43536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98267" y="334098"/>
            <a:ext cx="1068347" cy="762266"/>
          </a:xfrm>
          <a:prstGeom prst="rect">
            <a:avLst/>
          </a:prstGeom>
        </p:spPr>
      </p:pic>
    </p:spTree>
    <p:extLst>
      <p:ext uri="{BB962C8B-B14F-4D97-AF65-F5344CB8AC3E}">
        <p14:creationId xmlns:p14="http://schemas.microsoft.com/office/powerpoint/2010/main" val="18921924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60D76A-5DF1-4230-BA92-20A6F78A2922}"/>
              </a:ext>
            </a:extLst>
          </p:cNvPr>
          <p:cNvSpPr>
            <a:spLocks noGrp="1"/>
          </p:cNvSpPr>
          <p:nvPr>
            <p:ph type="title" hasCustomPrompt="1"/>
          </p:nvPr>
        </p:nvSpPr>
        <p:spPr>
          <a:xfrm>
            <a:off x="0" y="405202"/>
            <a:ext cx="4884901" cy="857140"/>
          </a:xfrm>
          <a:prstGeom prst="rect">
            <a:avLst/>
          </a:prstGeom>
          <a:solidFill>
            <a:srgbClr val="215895"/>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pic>
        <p:nvPicPr>
          <p:cNvPr id="5" name="Picture 9">
            <a:extLst>
              <a:ext uri="{FF2B5EF4-FFF2-40B4-BE49-F238E27FC236}">
                <a16:creationId xmlns:a16="http://schemas.microsoft.com/office/drawing/2014/main" id="{E7D28828-F5FC-4CA9-9640-ED39BCDC1ED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98267" y="334098"/>
            <a:ext cx="1068347" cy="762266"/>
          </a:xfrm>
          <a:prstGeom prst="rect">
            <a:avLst/>
          </a:prstGeom>
        </p:spPr>
      </p:pic>
      <p:sp>
        <p:nvSpPr>
          <p:cNvPr id="6" name="Espace réservé du contenu 2">
            <a:extLst>
              <a:ext uri="{FF2B5EF4-FFF2-40B4-BE49-F238E27FC236}">
                <a16:creationId xmlns:a16="http://schemas.microsoft.com/office/drawing/2014/main" id="{273F1703-DD1F-47BC-B9E4-E5B50DF90C19}"/>
              </a:ext>
            </a:extLst>
          </p:cNvPr>
          <p:cNvSpPr>
            <a:spLocks noGrp="1"/>
          </p:cNvSpPr>
          <p:nvPr>
            <p:ph sz="half" idx="1" hasCustomPrompt="1"/>
          </p:nvPr>
        </p:nvSpPr>
        <p:spPr>
          <a:xfrm>
            <a:off x="838200" y="1825625"/>
            <a:ext cx="5181600" cy="4351338"/>
          </a:xfrm>
          <a:prstGeom prst="rect">
            <a:avLst/>
          </a:prstGeom>
        </p:spPr>
        <p:txBody>
          <a:bodyPr/>
          <a:lstStyle>
            <a:lvl1pPr>
              <a:defRPr lang="fr-FR"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a:defRPr lang="en-GB" sz="2400" kern="1200" dirty="0" smtClean="0">
                <a:solidFill>
                  <a:srgbClr val="215895"/>
                </a:solidFill>
                <a:latin typeface="Meta Offc Pro" panose="020B0504030101020102" pitchFamily="34" charset="0"/>
                <a:ea typeface="+mn-ea"/>
                <a:cs typeface="+mn-cs"/>
              </a:defRPr>
            </a:lvl2pPr>
            <a:lvl3pPr>
              <a:defRPr lang="en-GB" sz="2000" kern="1200" dirty="0" smtClean="0">
                <a:solidFill>
                  <a:srgbClr val="215895"/>
                </a:solidFill>
                <a:latin typeface="Meta Offc Pro" panose="020B0504030101020102" pitchFamily="34" charset="0"/>
                <a:ea typeface="+mn-ea"/>
                <a:cs typeface="+mn-cs"/>
              </a:defRPr>
            </a:lvl3pPr>
            <a:lvl4pPr>
              <a:defRPr lang="en-GB" sz="1800" kern="1200" dirty="0" smtClean="0">
                <a:solidFill>
                  <a:srgbClr val="215895"/>
                </a:solidFill>
                <a:latin typeface="Meta Offc Pro" panose="020B0504030101020102" pitchFamily="34" charset="0"/>
                <a:ea typeface="+mn-ea"/>
                <a:cs typeface="+mn-cs"/>
              </a:defRPr>
            </a:lvl4pPr>
            <a:lvl5pPr>
              <a:defRPr lang="en-GB" sz="1600" kern="1200" dirty="0">
                <a:solidFill>
                  <a:srgbClr val="215895"/>
                </a:solidFill>
                <a:latin typeface="Meta Offc Pro" panose="020B0504030101020102" pitchFamily="34"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Espace réservé du contenu 3">
            <a:extLst>
              <a:ext uri="{FF2B5EF4-FFF2-40B4-BE49-F238E27FC236}">
                <a16:creationId xmlns:a16="http://schemas.microsoft.com/office/drawing/2014/main" id="{08DA877E-8E93-42A4-969B-9F913B186B3B}"/>
              </a:ext>
            </a:extLst>
          </p:cNvPr>
          <p:cNvSpPr>
            <a:spLocks noGrp="1"/>
          </p:cNvSpPr>
          <p:nvPr>
            <p:ph sz="half" idx="2" hasCustomPrompt="1"/>
          </p:nvPr>
        </p:nvSpPr>
        <p:spPr>
          <a:xfrm>
            <a:off x="6172200" y="1825625"/>
            <a:ext cx="5181600" cy="4351338"/>
          </a:xfrm>
          <a:prstGeom prst="rect">
            <a:avLst/>
          </a:prstGeom>
        </p:spPr>
        <p:txBody>
          <a:bodyPr/>
          <a:lstStyle>
            <a:lvl1pPr>
              <a:defRPr lang="en-GB"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kern="1200" dirty="0" smtClean="0">
                <a:solidFill>
                  <a:srgbClr val="215895"/>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kern="1200" dirty="0" smtClean="0">
                <a:solidFill>
                  <a:srgbClr val="215895"/>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dirty="0" smtClean="0">
                <a:solidFill>
                  <a:srgbClr val="215895"/>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600" kern="1200" dirty="0">
                <a:solidFill>
                  <a:srgbClr val="215895"/>
                </a:solidFill>
                <a:latin typeface="Meta Offc Pro" panose="020B0504030101020102" pitchFamily="34"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marL="685800" lvl="1" indent="-228600" algn="l" defTabSz="914400" rtl="0" eaLnBrk="1" latinLnBrk="0" hangingPunct="1">
              <a:lnSpc>
                <a:spcPct val="90000"/>
              </a:lnSpc>
              <a:spcBef>
                <a:spcPts val="500"/>
              </a:spcBef>
              <a:buFont typeface="Arial" panose="020B0604020202020204" pitchFamily="34" charset="0"/>
              <a:buChar char="•"/>
            </a:pPr>
            <a:endParaRPr lang="en-GB"/>
          </a:p>
        </p:txBody>
      </p:sp>
    </p:spTree>
    <p:extLst>
      <p:ext uri="{BB962C8B-B14F-4D97-AF65-F5344CB8AC3E}">
        <p14:creationId xmlns:p14="http://schemas.microsoft.com/office/powerpoint/2010/main" val="1589583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60D76A-5DF1-4230-BA92-20A6F78A2922}"/>
              </a:ext>
            </a:extLst>
          </p:cNvPr>
          <p:cNvSpPr>
            <a:spLocks noGrp="1"/>
          </p:cNvSpPr>
          <p:nvPr>
            <p:ph type="title" hasCustomPrompt="1"/>
          </p:nvPr>
        </p:nvSpPr>
        <p:spPr>
          <a:xfrm>
            <a:off x="0" y="405202"/>
            <a:ext cx="4884901" cy="857140"/>
          </a:xfrm>
          <a:prstGeom prst="rect">
            <a:avLst/>
          </a:prstGeom>
          <a:solidFill>
            <a:srgbClr val="215895"/>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pic>
        <p:nvPicPr>
          <p:cNvPr id="5" name="Picture 9">
            <a:extLst>
              <a:ext uri="{FF2B5EF4-FFF2-40B4-BE49-F238E27FC236}">
                <a16:creationId xmlns:a16="http://schemas.microsoft.com/office/drawing/2014/main" id="{E7D28828-F5FC-4CA9-9640-ED39BCDC1ED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98267" y="334098"/>
            <a:ext cx="1068347" cy="762266"/>
          </a:xfrm>
          <a:prstGeom prst="rect">
            <a:avLst/>
          </a:prstGeom>
        </p:spPr>
      </p:pic>
      <p:sp>
        <p:nvSpPr>
          <p:cNvPr id="6" name="Espace réservé du contenu 2">
            <a:extLst>
              <a:ext uri="{FF2B5EF4-FFF2-40B4-BE49-F238E27FC236}">
                <a16:creationId xmlns:a16="http://schemas.microsoft.com/office/drawing/2014/main" id="{273F1703-DD1F-47BC-B9E4-E5B50DF90C19}"/>
              </a:ext>
            </a:extLst>
          </p:cNvPr>
          <p:cNvSpPr>
            <a:spLocks noGrp="1"/>
          </p:cNvSpPr>
          <p:nvPr>
            <p:ph sz="half" idx="1" hasCustomPrompt="1"/>
          </p:nvPr>
        </p:nvSpPr>
        <p:spPr>
          <a:xfrm>
            <a:off x="838200" y="5465065"/>
            <a:ext cx="10515600" cy="711898"/>
          </a:xfrm>
          <a:prstGeom prst="rect">
            <a:avLst/>
          </a:prstGeom>
        </p:spPr>
        <p:txBody>
          <a:bodyPr/>
          <a:lstStyle>
            <a:lvl1pPr>
              <a:defRPr lang="fr-FR"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a:defRPr lang="en-GB" sz="2400" kern="1200" dirty="0" smtClean="0">
                <a:solidFill>
                  <a:srgbClr val="215895"/>
                </a:solidFill>
                <a:latin typeface="Meta Offc Pro" panose="020B0504030101020102" pitchFamily="34" charset="0"/>
                <a:ea typeface="+mn-ea"/>
                <a:cs typeface="+mn-cs"/>
              </a:defRPr>
            </a:lvl2pPr>
            <a:lvl3pPr marL="914400" indent="0">
              <a:buNone/>
              <a:defRPr lang="en-GB" sz="2000" kern="1200" dirty="0" smtClean="0">
                <a:solidFill>
                  <a:srgbClr val="215895"/>
                </a:solidFill>
                <a:latin typeface="Meta Offc Pro" panose="020B0504030101020102" pitchFamily="34" charset="0"/>
                <a:ea typeface="+mn-ea"/>
                <a:cs typeface="+mn-cs"/>
              </a:defRPr>
            </a:lvl3pPr>
            <a:lvl4pPr>
              <a:defRPr lang="en-GB" sz="1800" kern="1200" dirty="0" smtClean="0">
                <a:solidFill>
                  <a:srgbClr val="215895"/>
                </a:solidFill>
                <a:latin typeface="Meta Offc Pro" panose="020B0504030101020102" pitchFamily="34" charset="0"/>
                <a:ea typeface="+mn-ea"/>
                <a:cs typeface="+mn-cs"/>
              </a:defRPr>
            </a:lvl4pPr>
            <a:lvl5pPr marL="1828800" indent="0">
              <a:buNone/>
              <a:defRPr lang="en-GB" sz="1600" kern="1200" dirty="0">
                <a:solidFill>
                  <a:srgbClr val="215895"/>
                </a:solidFill>
                <a:latin typeface="Meta Offc Pro" panose="020B0504030101020102" pitchFamily="34" charset="0"/>
                <a:ea typeface="+mn-ea"/>
                <a:cs typeface="+mn-cs"/>
              </a:defRPr>
            </a:lvl5pPr>
          </a:lstStyle>
          <a:p>
            <a:pPr lvl="0"/>
            <a:r>
              <a:rPr lang="en-GB"/>
              <a:t>Click to edit Master text styles</a:t>
            </a:r>
          </a:p>
          <a:p>
            <a:pPr lvl="4"/>
            <a:endParaRPr lang="en-GB"/>
          </a:p>
        </p:txBody>
      </p:sp>
      <p:sp>
        <p:nvSpPr>
          <p:cNvPr id="7" name="Espace réservé du contenu 3">
            <a:extLst>
              <a:ext uri="{FF2B5EF4-FFF2-40B4-BE49-F238E27FC236}">
                <a16:creationId xmlns:a16="http://schemas.microsoft.com/office/drawing/2014/main" id="{08DA877E-8E93-42A4-969B-9F913B186B3B}"/>
              </a:ext>
            </a:extLst>
          </p:cNvPr>
          <p:cNvSpPr>
            <a:spLocks noGrp="1"/>
          </p:cNvSpPr>
          <p:nvPr>
            <p:ph sz="half" idx="2" hasCustomPrompt="1"/>
          </p:nvPr>
        </p:nvSpPr>
        <p:spPr>
          <a:xfrm>
            <a:off x="838199" y="1540811"/>
            <a:ext cx="10515599" cy="3758276"/>
          </a:xfrm>
          <a:prstGeom prst="rect">
            <a:avLst/>
          </a:prstGeom>
        </p:spPr>
        <p:txBody>
          <a:bodyPr/>
          <a:lstStyle>
            <a:lvl1pPr>
              <a:defRPr lang="en-GB"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kern="1200" dirty="0" smtClean="0">
                <a:solidFill>
                  <a:srgbClr val="215895"/>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kern="1200" dirty="0" smtClean="0">
                <a:solidFill>
                  <a:srgbClr val="215895"/>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dirty="0" smtClean="0">
                <a:solidFill>
                  <a:srgbClr val="215895"/>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600" kern="1200" dirty="0">
                <a:solidFill>
                  <a:srgbClr val="215895"/>
                </a:solidFill>
                <a:latin typeface="Meta Offc Pro" panose="020B0504030101020102" pitchFamily="34"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5548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DBA5ADCB-F891-42A6-A9A5-C1C0E5182B7A}"/>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el 1">
            <a:extLst>
              <a:ext uri="{FF2B5EF4-FFF2-40B4-BE49-F238E27FC236}">
                <a16:creationId xmlns:a16="http://schemas.microsoft.com/office/drawing/2014/main" id="{F8C30517-D894-4FCD-846A-E9CD79114A9F}"/>
              </a:ext>
            </a:extLst>
          </p:cNvPr>
          <p:cNvSpPr txBox="1">
            <a:spLocks/>
          </p:cNvSpPr>
          <p:nvPr/>
        </p:nvSpPr>
        <p:spPr>
          <a:xfrm>
            <a:off x="331470" y="170974"/>
            <a:ext cx="10562534" cy="864000"/>
          </a:xfrm>
          <a:prstGeom prst="rect">
            <a:avLst/>
          </a:prstGeom>
          <a:noFill/>
        </p:spPr>
        <p:txBody>
          <a:bodyPr vert="horz" wrap="square" lIns="360000" tIns="144000" rIns="360000" bIns="0" rtlCol="0" anchor="ctr">
            <a:spAutoFit/>
          </a:bodyPr>
          <a:lstStyle>
            <a:lvl1pPr algn="l" defTabSz="914400" rtl="0" eaLnBrk="1" latinLnBrk="0" hangingPunct="1">
              <a:lnSpc>
                <a:spcPct val="90000"/>
              </a:lnSpc>
              <a:spcBef>
                <a:spcPct val="0"/>
              </a:spcBef>
              <a:buNone/>
              <a:defRPr lang="en-GB" sz="5000" kern="1200" dirty="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5000" b="0" i="0" u="none" strike="noStrike" kern="1200" cap="none" spc="0" normalizeH="0" baseline="0" noProof="0">
                <a:ln>
                  <a:noFill/>
                </a:ln>
                <a:solidFill>
                  <a:prstClr val="white"/>
                </a:solidFill>
                <a:effectLst/>
                <a:uLnTx/>
                <a:uFillTx/>
                <a:latin typeface="Calibri" panose="020F0502020204030204"/>
                <a:ea typeface="+mj-ea"/>
                <a:cs typeface="+mj-cs"/>
              </a:rPr>
              <a:t>Der MSC Ansatz</a:t>
            </a:r>
          </a:p>
        </p:txBody>
      </p:sp>
      <p:grpSp>
        <p:nvGrpSpPr>
          <p:cNvPr id="15" name="Gruppieren 14">
            <a:extLst>
              <a:ext uri="{FF2B5EF4-FFF2-40B4-BE49-F238E27FC236}">
                <a16:creationId xmlns:a16="http://schemas.microsoft.com/office/drawing/2014/main" id="{131EA8CF-759C-48BE-A9FC-2753BC14EA5E}"/>
              </a:ext>
            </a:extLst>
          </p:cNvPr>
          <p:cNvGrpSpPr/>
          <p:nvPr/>
        </p:nvGrpSpPr>
        <p:grpSpPr>
          <a:xfrm>
            <a:off x="11111002" y="214219"/>
            <a:ext cx="900000" cy="864000"/>
            <a:chOff x="5320963" y="1367710"/>
            <a:chExt cx="1526757" cy="1443246"/>
          </a:xfrm>
        </p:grpSpPr>
        <p:pic>
          <p:nvPicPr>
            <p:cNvPr id="16" name="Picture 8">
              <a:extLst>
                <a:ext uri="{FF2B5EF4-FFF2-40B4-BE49-F238E27FC236}">
                  <a16:creationId xmlns:a16="http://schemas.microsoft.com/office/drawing/2014/main" id="{7B8826A8-B504-458F-8908-597B064157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7" name="Oval 9">
              <a:extLst>
                <a:ext uri="{FF2B5EF4-FFF2-40B4-BE49-F238E27FC236}">
                  <a16:creationId xmlns:a16="http://schemas.microsoft.com/office/drawing/2014/main" id="{0B9B46A5-B927-4E22-9E71-A1C2BB9E8B0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11">
            <a:extLst>
              <a:ext uri="{FF2B5EF4-FFF2-40B4-BE49-F238E27FC236}">
                <a16:creationId xmlns:a16="http://schemas.microsoft.com/office/drawing/2014/main" id="{390578BD-112A-4E0F-9A21-2AA6B48622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4098" y="3148097"/>
            <a:ext cx="787400" cy="787400"/>
          </a:xfrm>
          <a:prstGeom prst="rect">
            <a:avLst/>
          </a:prstGeom>
        </p:spPr>
      </p:pic>
      <p:pic>
        <p:nvPicPr>
          <p:cNvPr id="9" name="Picture 12">
            <a:extLst>
              <a:ext uri="{FF2B5EF4-FFF2-40B4-BE49-F238E27FC236}">
                <a16:creationId xmlns:a16="http://schemas.microsoft.com/office/drawing/2014/main" id="{1BE00DE3-0A9F-484E-88C3-5180725AF6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64098" y="3148097"/>
            <a:ext cx="787400" cy="787400"/>
          </a:xfrm>
          <a:prstGeom prst="rect">
            <a:avLst/>
          </a:prstGeom>
        </p:spPr>
      </p:pic>
      <p:grpSp>
        <p:nvGrpSpPr>
          <p:cNvPr id="12" name="Group 20">
            <a:extLst>
              <a:ext uri="{FF2B5EF4-FFF2-40B4-BE49-F238E27FC236}">
                <a16:creationId xmlns:a16="http://schemas.microsoft.com/office/drawing/2014/main" id="{11D35924-8F23-4D08-B1AE-BFB3C3BEF02A}"/>
              </a:ext>
            </a:extLst>
          </p:cNvPr>
          <p:cNvGrpSpPr/>
          <p:nvPr/>
        </p:nvGrpSpPr>
        <p:grpSpPr>
          <a:xfrm>
            <a:off x="3343198" y="1706647"/>
            <a:ext cx="5041900" cy="5041900"/>
            <a:chOff x="2057400" y="1301750"/>
            <a:chExt cx="5041900" cy="5041900"/>
          </a:xfrm>
        </p:grpSpPr>
        <p:pic>
          <p:nvPicPr>
            <p:cNvPr id="13" name="Picture 6">
              <a:extLst>
                <a:ext uri="{FF2B5EF4-FFF2-40B4-BE49-F238E27FC236}">
                  <a16:creationId xmlns:a16="http://schemas.microsoft.com/office/drawing/2014/main" id="{3886A98C-86EE-4498-94CD-63593E0BA98D}"/>
                </a:ext>
              </a:extLst>
            </p:cNvPr>
            <p:cNvPicPr>
              <a:picLocks noChangeAspect="1"/>
            </p:cNvPicPr>
            <p:nvPr/>
          </p:nvPicPr>
          <p:blipFill>
            <a:blip r:embed="rId5"/>
            <a:stretch>
              <a:fillRect/>
            </a:stretch>
          </p:blipFill>
          <p:spPr>
            <a:xfrm>
              <a:off x="2057400" y="1301750"/>
              <a:ext cx="5041900" cy="5041900"/>
            </a:xfrm>
            <a:prstGeom prst="rect">
              <a:avLst/>
            </a:prstGeom>
          </p:spPr>
        </p:pic>
        <p:pic>
          <p:nvPicPr>
            <p:cNvPr id="14" name="Picture 14">
              <a:extLst>
                <a:ext uri="{FF2B5EF4-FFF2-40B4-BE49-F238E27FC236}">
                  <a16:creationId xmlns:a16="http://schemas.microsoft.com/office/drawing/2014/main" id="{89B98C28-AEA2-4FA9-9E8D-603FC8A1AE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30800" y="5016500"/>
              <a:ext cx="787400" cy="787400"/>
            </a:xfrm>
            <a:prstGeom prst="rect">
              <a:avLst/>
            </a:prstGeom>
          </p:spPr>
        </p:pic>
        <p:pic>
          <p:nvPicPr>
            <p:cNvPr id="18" name="Picture 9">
              <a:extLst>
                <a:ext uri="{FF2B5EF4-FFF2-40B4-BE49-F238E27FC236}">
                  <a16:creationId xmlns:a16="http://schemas.microsoft.com/office/drawing/2014/main" id="{570CA8AE-9582-41DD-AE01-9C3A00B8BB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30800" y="1841500"/>
              <a:ext cx="787400" cy="787400"/>
            </a:xfrm>
            <a:prstGeom prst="rect">
              <a:avLst/>
            </a:prstGeom>
          </p:spPr>
        </p:pic>
        <p:pic>
          <p:nvPicPr>
            <p:cNvPr id="19" name="Picture 13">
              <a:extLst>
                <a:ext uri="{FF2B5EF4-FFF2-40B4-BE49-F238E27FC236}">
                  <a16:creationId xmlns:a16="http://schemas.microsoft.com/office/drawing/2014/main" id="{C779ED5F-276A-4BD2-8255-F738CCB11BF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00234" y="3429000"/>
              <a:ext cx="787400" cy="787400"/>
            </a:xfrm>
            <a:prstGeom prst="rect">
              <a:avLst/>
            </a:prstGeom>
          </p:spPr>
        </p:pic>
        <p:pic>
          <p:nvPicPr>
            <p:cNvPr id="20" name="Picture 15">
              <a:extLst>
                <a:ext uri="{FF2B5EF4-FFF2-40B4-BE49-F238E27FC236}">
                  <a16:creationId xmlns:a16="http://schemas.microsoft.com/office/drawing/2014/main" id="{A4705B96-9226-4AA2-8FBF-207D64C006F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90900" y="5016500"/>
              <a:ext cx="787400" cy="787400"/>
            </a:xfrm>
            <a:prstGeom prst="rect">
              <a:avLst/>
            </a:prstGeom>
          </p:spPr>
        </p:pic>
        <p:pic>
          <p:nvPicPr>
            <p:cNvPr id="21" name="Picture 16">
              <a:extLst>
                <a:ext uri="{FF2B5EF4-FFF2-40B4-BE49-F238E27FC236}">
                  <a16:creationId xmlns:a16="http://schemas.microsoft.com/office/drawing/2014/main" id="{0905B91A-EA99-4334-A929-724F9E1769A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49500" y="3454400"/>
              <a:ext cx="787400" cy="787400"/>
            </a:xfrm>
            <a:prstGeom prst="rect">
              <a:avLst/>
            </a:prstGeom>
          </p:spPr>
        </p:pic>
        <p:pic>
          <p:nvPicPr>
            <p:cNvPr id="22" name="Picture 17">
              <a:extLst>
                <a:ext uri="{FF2B5EF4-FFF2-40B4-BE49-F238E27FC236}">
                  <a16:creationId xmlns:a16="http://schemas.microsoft.com/office/drawing/2014/main" id="{EA566008-CB4F-4D45-A1B2-9E6F09DB053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136900" y="1841500"/>
              <a:ext cx="800100" cy="800100"/>
            </a:xfrm>
            <a:prstGeom prst="rect">
              <a:avLst/>
            </a:prstGeom>
          </p:spPr>
        </p:pic>
      </p:grpSp>
      <p:sp>
        <p:nvSpPr>
          <p:cNvPr id="23" name="Rectangular Callout 18">
            <a:extLst>
              <a:ext uri="{FF2B5EF4-FFF2-40B4-BE49-F238E27FC236}">
                <a16:creationId xmlns:a16="http://schemas.microsoft.com/office/drawing/2014/main" id="{B9CB1D5A-9A2B-4CBE-A5EF-5467A69EDF6D}"/>
              </a:ext>
            </a:extLst>
          </p:cNvPr>
          <p:cNvSpPr/>
          <p:nvPr/>
        </p:nvSpPr>
        <p:spPr>
          <a:xfrm>
            <a:off x="7531640" y="1721409"/>
            <a:ext cx="1680142" cy="643047"/>
          </a:xfrm>
          <a:prstGeom prst="wedgeRectCallout">
            <a:avLst>
              <a:gd name="adj1" fmla="val -63998"/>
              <a:gd name="adj2" fmla="val 94196"/>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2">
            <a:extLst>
              <a:ext uri="{FF2B5EF4-FFF2-40B4-BE49-F238E27FC236}">
                <a16:creationId xmlns:a16="http://schemas.microsoft.com/office/drawing/2014/main" id="{3A0FF850-B6CC-4906-B6C8-4248DE57E0FF}"/>
              </a:ext>
            </a:extLst>
          </p:cNvPr>
          <p:cNvSpPr/>
          <p:nvPr/>
        </p:nvSpPr>
        <p:spPr>
          <a:xfrm>
            <a:off x="7537296" y="1689990"/>
            <a:ext cx="1716690" cy="646331"/>
          </a:xfrm>
          <a:prstGeom prst="rect">
            <a:avLst/>
          </a:prstGeom>
          <a:solidFill>
            <a:schemeClr val="accent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Industriepartner achten bei der Beschaffung auf die nachhaltige Herkunft von Fisch und Meeresfürchten</a:t>
            </a:r>
          </a:p>
        </p:txBody>
      </p:sp>
      <p:grpSp>
        <p:nvGrpSpPr>
          <p:cNvPr id="25" name="Group 24">
            <a:extLst>
              <a:ext uri="{FF2B5EF4-FFF2-40B4-BE49-F238E27FC236}">
                <a16:creationId xmlns:a16="http://schemas.microsoft.com/office/drawing/2014/main" id="{7866A733-63C9-44C2-9D27-7F241F3A2758}"/>
              </a:ext>
            </a:extLst>
          </p:cNvPr>
          <p:cNvGrpSpPr/>
          <p:nvPr/>
        </p:nvGrpSpPr>
        <p:grpSpPr>
          <a:xfrm>
            <a:off x="8428676" y="3568064"/>
            <a:ext cx="1783011" cy="928602"/>
            <a:chOff x="5649384" y="1303466"/>
            <a:chExt cx="1689100" cy="830134"/>
          </a:xfrm>
          <a:solidFill>
            <a:schemeClr val="accent1">
              <a:lumMod val="75000"/>
            </a:schemeClr>
          </a:solidFill>
        </p:grpSpPr>
        <p:sp>
          <p:nvSpPr>
            <p:cNvPr id="26" name="Rectangular Callout 25">
              <a:extLst>
                <a:ext uri="{FF2B5EF4-FFF2-40B4-BE49-F238E27FC236}">
                  <a16:creationId xmlns:a16="http://schemas.microsoft.com/office/drawing/2014/main" id="{4B3A77A3-2006-4AF2-96FD-CF593195B268}"/>
                </a:ext>
              </a:extLst>
            </p:cNvPr>
            <p:cNvSpPr/>
            <p:nvPr/>
          </p:nvSpPr>
          <p:spPr>
            <a:xfrm>
              <a:off x="5649384" y="1303466"/>
              <a:ext cx="1689100" cy="830134"/>
            </a:xfrm>
            <a:prstGeom prst="wedgeRectCallout">
              <a:avLst>
                <a:gd name="adj1" fmla="val -60648"/>
                <a:gd name="adj2" fmla="val 13424"/>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068C706-A53F-4810-9B3D-7F85703C7372}"/>
                </a:ext>
              </a:extLst>
            </p:cNvPr>
            <p:cNvSpPr/>
            <p:nvPr/>
          </p:nvSpPr>
          <p:spPr>
            <a:xfrm>
              <a:off x="5672496" y="1307516"/>
              <a:ext cx="1642876" cy="825421"/>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Eine </a:t>
              </a:r>
              <a:r>
                <a:rPr kumimoji="0" lang="de-DE" sz="900" b="0" i="0" u="none" strike="noStrike" kern="1200" cap="none" spc="0" normalizeH="0" baseline="0" noProof="0" err="1">
                  <a:ln>
                    <a:noFill/>
                  </a:ln>
                  <a:solidFill>
                    <a:srgbClr val="FFFFFF"/>
                  </a:solidFill>
                  <a:effectLst/>
                  <a:uLnTx/>
                  <a:uFillTx/>
                  <a:latin typeface="Calibri" panose="020F0502020204030204"/>
                  <a:ea typeface="+mn-ea"/>
                  <a:cs typeface="+mn-cs"/>
                </a:rPr>
                <a:t>rückverfolgbare</a:t>
              </a: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 Lieferkette garantiert den Konsumenten, dass nur Produkte aus MSC zertifizierter Fischerei das MSC-Umweltsiegel tragen</a:t>
              </a:r>
            </a:p>
          </p:txBody>
        </p:sp>
      </p:grpSp>
      <p:sp>
        <p:nvSpPr>
          <p:cNvPr id="28" name="Rectangular Callout 27">
            <a:extLst>
              <a:ext uri="{FF2B5EF4-FFF2-40B4-BE49-F238E27FC236}">
                <a16:creationId xmlns:a16="http://schemas.microsoft.com/office/drawing/2014/main" id="{6810A5D8-E001-479E-9F6C-7C307495A775}"/>
              </a:ext>
            </a:extLst>
          </p:cNvPr>
          <p:cNvSpPr/>
          <p:nvPr/>
        </p:nvSpPr>
        <p:spPr>
          <a:xfrm>
            <a:off x="7656692" y="5563220"/>
            <a:ext cx="1456812" cy="512180"/>
          </a:xfrm>
          <a:prstGeom prst="wedgeRectCallout">
            <a:avLst>
              <a:gd name="adj1" fmla="val -77560"/>
              <a:gd name="adj2" fmla="val -7430"/>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D30DA66-30C5-411E-B139-46CB0BC38C3A}"/>
              </a:ext>
            </a:extLst>
          </p:cNvPr>
          <p:cNvSpPr/>
          <p:nvPr/>
        </p:nvSpPr>
        <p:spPr>
          <a:xfrm>
            <a:off x="7680501" y="5563220"/>
            <a:ext cx="1514171" cy="507831"/>
          </a:xfrm>
          <a:prstGeom prst="rect">
            <a:avLst/>
          </a:prstGeom>
          <a:solidFill>
            <a:schemeClr val="accent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Verbraucher bevorzugen Fisch mit dem MSC Umweltsiegel</a:t>
            </a:r>
          </a:p>
        </p:txBody>
      </p:sp>
      <p:sp>
        <p:nvSpPr>
          <p:cNvPr id="30" name="Rectangular Callout 29">
            <a:extLst>
              <a:ext uri="{FF2B5EF4-FFF2-40B4-BE49-F238E27FC236}">
                <a16:creationId xmlns:a16="http://schemas.microsoft.com/office/drawing/2014/main" id="{B7547BBA-966A-42F4-A340-ABBB9EF834ED}"/>
              </a:ext>
            </a:extLst>
          </p:cNvPr>
          <p:cNvSpPr/>
          <p:nvPr/>
        </p:nvSpPr>
        <p:spPr>
          <a:xfrm flipH="1">
            <a:off x="2533624" y="1823940"/>
            <a:ext cx="1371745" cy="784926"/>
          </a:xfrm>
          <a:prstGeom prst="wedgeRectCallout">
            <a:avLst>
              <a:gd name="adj1" fmla="val -91058"/>
              <a:gd name="adj2" fmla="val 35128"/>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B17A72BF-8DAD-4F54-8C55-8894613126BA}"/>
              </a:ext>
            </a:extLst>
          </p:cNvPr>
          <p:cNvSpPr/>
          <p:nvPr/>
        </p:nvSpPr>
        <p:spPr>
          <a:xfrm>
            <a:off x="2507606" y="1804197"/>
            <a:ext cx="1417964" cy="784830"/>
          </a:xfrm>
          <a:prstGeom prst="rect">
            <a:avLst/>
          </a:prstGeom>
          <a:solidFill>
            <a:schemeClr val="accent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Fischereien, die den MSC Standard erfüllen, werden von unabhängiger Stelle als nachhaltig zertifiziert</a:t>
            </a:r>
          </a:p>
        </p:txBody>
      </p:sp>
      <p:sp>
        <p:nvSpPr>
          <p:cNvPr id="32" name="Rectangular Callout 31">
            <a:extLst>
              <a:ext uri="{FF2B5EF4-FFF2-40B4-BE49-F238E27FC236}">
                <a16:creationId xmlns:a16="http://schemas.microsoft.com/office/drawing/2014/main" id="{E857C067-9CFC-4035-AFA1-032976635E23}"/>
              </a:ext>
            </a:extLst>
          </p:cNvPr>
          <p:cNvSpPr/>
          <p:nvPr/>
        </p:nvSpPr>
        <p:spPr>
          <a:xfrm flipH="1">
            <a:off x="1750527" y="3768157"/>
            <a:ext cx="1455182" cy="792322"/>
          </a:xfrm>
          <a:prstGeom prst="wedgeRectCallout">
            <a:avLst>
              <a:gd name="adj1" fmla="val -76658"/>
              <a:gd name="adj2" fmla="val 12230"/>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3">
            <a:extLst>
              <a:ext uri="{FF2B5EF4-FFF2-40B4-BE49-F238E27FC236}">
                <a16:creationId xmlns:a16="http://schemas.microsoft.com/office/drawing/2014/main" id="{F8B3F047-9DDF-4785-A76C-4520502C6F2E}"/>
              </a:ext>
            </a:extLst>
          </p:cNvPr>
          <p:cNvSpPr/>
          <p:nvPr/>
        </p:nvSpPr>
        <p:spPr>
          <a:xfrm>
            <a:off x="1732906" y="3760648"/>
            <a:ext cx="1594850" cy="784830"/>
          </a:xfrm>
          <a:prstGeom prst="rect">
            <a:avLst/>
          </a:prstGeom>
          <a:solidFill>
            <a:schemeClr val="accent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Immer mehr Fischereien verbessern ihre Fangpraktiken und lassen sich nach dem MSC Standard bewerten </a:t>
            </a:r>
          </a:p>
        </p:txBody>
      </p:sp>
      <p:sp>
        <p:nvSpPr>
          <p:cNvPr id="34" name="Rectangular Callout 32">
            <a:extLst>
              <a:ext uri="{FF2B5EF4-FFF2-40B4-BE49-F238E27FC236}">
                <a16:creationId xmlns:a16="http://schemas.microsoft.com/office/drawing/2014/main" id="{75A3BFEB-94C4-42AC-892F-31DD446F1A1F}"/>
              </a:ext>
            </a:extLst>
          </p:cNvPr>
          <p:cNvSpPr/>
          <p:nvPr/>
        </p:nvSpPr>
        <p:spPr>
          <a:xfrm flipH="1">
            <a:off x="2560081" y="5727492"/>
            <a:ext cx="1455182" cy="542666"/>
          </a:xfrm>
          <a:prstGeom prst="wedgeRectCallout">
            <a:avLst>
              <a:gd name="adj1" fmla="val -86325"/>
              <a:gd name="adj2" fmla="val -23525"/>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6">
            <a:extLst>
              <a:ext uri="{FF2B5EF4-FFF2-40B4-BE49-F238E27FC236}">
                <a16:creationId xmlns:a16="http://schemas.microsoft.com/office/drawing/2014/main" id="{F89A533E-02F5-4E69-BDE4-35E1230FD7E6}"/>
              </a:ext>
            </a:extLst>
          </p:cNvPr>
          <p:cNvSpPr/>
          <p:nvPr/>
        </p:nvSpPr>
        <p:spPr>
          <a:xfrm>
            <a:off x="2516514" y="5693585"/>
            <a:ext cx="1594850"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white"/>
                </a:solidFill>
                <a:effectLst/>
                <a:uLnTx/>
                <a:uFillTx/>
                <a:latin typeface="Calibri" panose="020F0502020204030204"/>
                <a:ea typeface="+mn-ea"/>
                <a:cs typeface="+mn-cs"/>
              </a:rPr>
              <a:t>Die Marktnachfrage nach MSC zertifiziertem Fisch steigt</a:t>
            </a:r>
          </a:p>
        </p:txBody>
      </p:sp>
      <p:sp>
        <p:nvSpPr>
          <p:cNvPr id="36" name="Content Placeholder 2">
            <a:extLst>
              <a:ext uri="{FF2B5EF4-FFF2-40B4-BE49-F238E27FC236}">
                <a16:creationId xmlns:a16="http://schemas.microsoft.com/office/drawing/2014/main" id="{9AF82055-3C7E-41D4-AA51-9816D79F116C}"/>
              </a:ext>
            </a:extLst>
          </p:cNvPr>
          <p:cNvSpPr txBox="1">
            <a:spLocks/>
          </p:cNvSpPr>
          <p:nvPr/>
        </p:nvSpPr>
        <p:spPr>
          <a:xfrm>
            <a:off x="2739250" y="1345269"/>
            <a:ext cx="8142095" cy="3693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de-DE" sz="1200" b="1" i="1" u="none" strike="noStrike" kern="1200" cap="none" spc="0" normalizeH="0" baseline="0" noProof="0">
                <a:ln>
                  <a:noFill/>
                </a:ln>
                <a:solidFill>
                  <a:srgbClr val="4472C4">
                    <a:lumMod val="50000"/>
                  </a:srgbClr>
                </a:solidFill>
                <a:effectLst/>
                <a:uLnTx/>
                <a:uFillTx/>
                <a:latin typeface="Calibri" panose="020F0502020204030204"/>
                <a:ea typeface="+mn-ea"/>
                <a:cs typeface="+mn-cs"/>
              </a:rPr>
              <a:t>Unser Programm ermöglicht es jedem, eine wichtige Rolle beim Schutz der Ozeane zu übernehmen.</a:t>
            </a:r>
            <a:endParaRPr kumimoji="0" lang="de-DE" sz="1200" b="1" i="0" u="none" strike="noStrike" kern="1200" cap="none" spc="0" normalizeH="0" baseline="30000" noProof="0">
              <a:ln>
                <a:noFill/>
              </a:ln>
              <a:solidFill>
                <a:srgbClr val="4472C4">
                  <a:lumMod val="50000"/>
                </a:srgbClr>
              </a:solidFill>
              <a:effectLst/>
              <a:uLnTx/>
              <a:uFillTx/>
              <a:latin typeface="Calibri" panose="020F0502020204030204"/>
              <a:ea typeface="+mn-ea"/>
              <a:cs typeface="+mn-cs"/>
            </a:endParaRPr>
          </a:p>
        </p:txBody>
      </p:sp>
      <p:sp>
        <p:nvSpPr>
          <p:cNvPr id="37" name="Rectangle 38">
            <a:extLst>
              <a:ext uri="{FF2B5EF4-FFF2-40B4-BE49-F238E27FC236}">
                <a16:creationId xmlns:a16="http://schemas.microsoft.com/office/drawing/2014/main" id="{F3EB65FF-B7DD-4A76-9579-52C6A44EBE32}"/>
              </a:ext>
            </a:extLst>
          </p:cNvPr>
          <p:cNvSpPr/>
          <p:nvPr/>
        </p:nvSpPr>
        <p:spPr>
          <a:xfrm>
            <a:off x="5044998" y="3443828"/>
            <a:ext cx="1636089"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1" u="none" strike="noStrike" kern="1200" cap="none" spc="0" normalizeH="0" baseline="0" noProof="0">
                <a:ln>
                  <a:noFill/>
                </a:ln>
                <a:solidFill>
                  <a:srgbClr val="00B194"/>
                </a:solidFill>
                <a:effectLst/>
                <a:uLnTx/>
                <a:uFillTx/>
                <a:latin typeface="Calibri" panose="020F0502020204030204"/>
                <a:ea typeface="+mn-ea"/>
                <a:cs typeface="+mn-cs"/>
              </a:rPr>
              <a:t>Wie der MSC mit Fischereien, Lieferanten und Händlern zusammenarbeitet,  um die Nachfrage nach Fisch auf eine nachhaltige Basis zu stellen </a:t>
            </a:r>
          </a:p>
        </p:txBody>
      </p:sp>
    </p:spTree>
    <p:extLst>
      <p:ext uri="{BB962C8B-B14F-4D97-AF65-F5344CB8AC3E}">
        <p14:creationId xmlns:p14="http://schemas.microsoft.com/office/powerpoint/2010/main" val="804497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ext bowes &amp; subhead">
    <p:bg>
      <p:bgPr>
        <a:solidFill>
          <a:schemeClr val="bg1"/>
        </a:solidFill>
        <a:effectLst/>
      </p:bgPr>
    </p:bg>
    <p:spTree>
      <p:nvGrpSpPr>
        <p:cNvPr id="1" name=""/>
        <p:cNvGrpSpPr/>
        <p:nvPr/>
      </p:nvGrpSpPr>
      <p:grpSpPr>
        <a:xfrm>
          <a:off x="0" y="0"/>
          <a:ext cx="0" cy="0"/>
          <a:chOff x="0" y="0"/>
          <a:chExt cx="0" cy="0"/>
        </a:xfrm>
      </p:grpSpPr>
      <p:sp>
        <p:nvSpPr>
          <p:cNvPr id="5" name="Espace réservé du texte 3">
            <a:extLst>
              <a:ext uri="{FF2B5EF4-FFF2-40B4-BE49-F238E27FC236}">
                <a16:creationId xmlns:a16="http://schemas.microsoft.com/office/drawing/2014/main" id="{F7D7A86E-6C42-48BD-B947-0B593E0887D4}"/>
              </a:ext>
            </a:extLst>
          </p:cNvPr>
          <p:cNvSpPr>
            <a:spLocks noGrp="1"/>
          </p:cNvSpPr>
          <p:nvPr>
            <p:ph type="body" sz="half" idx="2" hasCustomPrompt="1"/>
          </p:nvPr>
        </p:nvSpPr>
        <p:spPr>
          <a:xfrm>
            <a:off x="839788" y="1723869"/>
            <a:ext cx="3932237" cy="4145119"/>
          </a:xfrm>
          <a:prstGeom prst="rect">
            <a:avLst/>
          </a:prstGeom>
        </p:spPr>
        <p:txBody>
          <a:bodyPr/>
          <a:lstStyle>
            <a:lvl1pPr marL="57150" indent="-228600" algn="l" defTabSz="914400" rtl="0" eaLnBrk="1" latinLnBrk="0" hangingPunct="1">
              <a:lnSpc>
                <a:spcPct val="90000"/>
              </a:lnSpc>
              <a:buFont typeface="Arial" panose="020B0604020202020204" pitchFamily="34" charset="0"/>
              <a:buChar char="•"/>
              <a:defRPr lang="en-GB"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514350" indent="-228600" algn="l" defTabSz="914400" rtl="0" eaLnBrk="1" latinLnBrk="0" hangingPunct="1">
              <a:lnSpc>
                <a:spcPct val="90000"/>
              </a:lnSpc>
              <a:buFont typeface="Arial" panose="020B0604020202020204" pitchFamily="34" charset="0"/>
              <a:buChar char="•"/>
              <a:defRPr lang="en-GB" sz="2400" kern="1200" dirty="0" smtClean="0">
                <a:solidFill>
                  <a:srgbClr val="215895"/>
                </a:solidFill>
                <a:latin typeface="Meta Offc Pro" panose="020B0504030101020102" pitchFamily="34" charset="0"/>
                <a:ea typeface="+mn-ea"/>
                <a:cs typeface="+mn-cs"/>
              </a:defRPr>
            </a:lvl2pPr>
            <a:lvl3pPr marL="1371600" indent="-457200" algn="l" defTabSz="914400" rtl="0" eaLnBrk="1" latinLnBrk="0" hangingPunct="1">
              <a:lnSpc>
                <a:spcPct val="90000"/>
              </a:lnSpc>
              <a:buFont typeface="Arial" panose="020B0604020202020204" pitchFamily="34" charset="0"/>
              <a:buChar char="•"/>
              <a:defRPr lang="en-GB" sz="2000" kern="1200" dirty="0" smtClean="0">
                <a:solidFill>
                  <a:srgbClr val="215895"/>
                </a:solidFill>
                <a:latin typeface="Meta Offc Pro" panose="020B0504030101020102" pitchFamily="34" charset="0"/>
                <a:ea typeface="+mn-ea"/>
                <a:cs typeface="+mn-cs"/>
              </a:defRPr>
            </a:lvl3pPr>
            <a:lvl4pPr marL="1371600" indent="-228600" algn="l" defTabSz="914400" rtl="0" eaLnBrk="1" latinLnBrk="0" hangingPunct="1">
              <a:lnSpc>
                <a:spcPct val="90000"/>
              </a:lnSpc>
              <a:buFont typeface="Arial" panose="020B0604020202020204" pitchFamily="34" charset="0"/>
              <a:buChar char="•"/>
              <a:defRPr lang="en-GB" sz="1800" b="0"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4pPr>
            <a:lvl5pPr marL="1828800" indent="-228600" algn="l" defTabSz="914400" rtl="0" eaLnBrk="1" latinLnBrk="0" hangingPunct="1">
              <a:lnSpc>
                <a:spcPct val="90000"/>
              </a:lnSpc>
              <a:buFont typeface="Arial" panose="020B0604020202020204" pitchFamily="34" charset="0"/>
              <a:buChar char="•"/>
              <a:defRPr lang="en-GB" sz="1600" b="0"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a:p>
            <a:pPr lvl="1"/>
            <a:r>
              <a:rPr lang="en-GB"/>
              <a:t>Second level</a:t>
            </a:r>
          </a:p>
          <a:p>
            <a:pPr marL="1143000" lvl="2" indent="-228600" algn="l" defTabSz="914400" rtl="0" eaLnBrk="1" latinLnBrk="0" hangingPunct="1">
              <a:lnSpc>
                <a:spcPct val="90000"/>
              </a:lnSpc>
              <a:spcBef>
                <a:spcPts val="500"/>
              </a:spcBef>
              <a:buFont typeface="Arial" panose="020B0604020202020204" pitchFamily="34" charset="0"/>
              <a:buChar char="•"/>
            </a:pPr>
            <a:r>
              <a:rPr lang="en-GB"/>
              <a:t>Third level</a:t>
            </a:r>
          </a:p>
          <a:p>
            <a:pPr lvl="3"/>
            <a:r>
              <a:rPr lang="en-GB"/>
              <a:t>Fourth level</a:t>
            </a:r>
          </a:p>
          <a:p>
            <a:pPr lvl="4"/>
            <a:r>
              <a:rPr lang="en-GB"/>
              <a:t>Fifth level</a:t>
            </a:r>
          </a:p>
        </p:txBody>
      </p:sp>
      <p:sp>
        <p:nvSpPr>
          <p:cNvPr id="6" name="Title 1">
            <a:extLst>
              <a:ext uri="{FF2B5EF4-FFF2-40B4-BE49-F238E27FC236}">
                <a16:creationId xmlns:a16="http://schemas.microsoft.com/office/drawing/2014/main" id="{04ADBB12-77B0-424A-B3FE-7E93B4ED85CE}"/>
              </a:ext>
            </a:extLst>
          </p:cNvPr>
          <p:cNvSpPr>
            <a:spLocks noGrp="1"/>
          </p:cNvSpPr>
          <p:nvPr>
            <p:ph type="title" hasCustomPrompt="1"/>
          </p:nvPr>
        </p:nvSpPr>
        <p:spPr>
          <a:xfrm>
            <a:off x="0" y="405202"/>
            <a:ext cx="4884901" cy="857140"/>
          </a:xfrm>
          <a:prstGeom prst="rect">
            <a:avLst/>
          </a:prstGeom>
          <a:solidFill>
            <a:srgbClr val="215895"/>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7" name="Espace réservé du contenu 2">
            <a:extLst>
              <a:ext uri="{FF2B5EF4-FFF2-40B4-BE49-F238E27FC236}">
                <a16:creationId xmlns:a16="http://schemas.microsoft.com/office/drawing/2014/main" id="{941B1212-333B-441A-8C42-E44C0BF6688C}"/>
              </a:ext>
            </a:extLst>
          </p:cNvPr>
          <p:cNvSpPr>
            <a:spLocks noGrp="1"/>
          </p:cNvSpPr>
          <p:nvPr>
            <p:ph sz="half" idx="10" hasCustomPrompt="1"/>
          </p:nvPr>
        </p:nvSpPr>
        <p:spPr>
          <a:xfrm>
            <a:off x="5180012" y="996950"/>
            <a:ext cx="6172200" cy="4872038"/>
          </a:xfrm>
          <a:prstGeom prst="rect">
            <a:avLst/>
          </a:prstGeom>
        </p:spPr>
        <p:txBody>
          <a:bodyPr/>
          <a:lstStyle>
            <a:lvl1pPr>
              <a:defRPr lang="fr-FR"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a:defRPr lang="en-GB" sz="2400" kern="1200" dirty="0" smtClean="0">
                <a:solidFill>
                  <a:srgbClr val="215895"/>
                </a:solidFill>
                <a:latin typeface="Meta Offc Pro" panose="020B0504030101020102" pitchFamily="34" charset="0"/>
                <a:ea typeface="+mn-ea"/>
                <a:cs typeface="+mn-cs"/>
              </a:defRPr>
            </a:lvl2pPr>
            <a:lvl3pPr>
              <a:defRPr lang="en-GB" sz="2000" kern="1200" dirty="0" smtClean="0">
                <a:solidFill>
                  <a:srgbClr val="215895"/>
                </a:solidFill>
                <a:latin typeface="Meta Offc Pro" panose="020B0504030101020102" pitchFamily="34" charset="0"/>
                <a:ea typeface="+mn-ea"/>
                <a:cs typeface="+mn-cs"/>
              </a:defRPr>
            </a:lvl3pPr>
            <a:lvl4pPr>
              <a:defRPr lang="en-GB" sz="1800" kern="1200" dirty="0" smtClean="0">
                <a:solidFill>
                  <a:srgbClr val="215895"/>
                </a:solidFill>
                <a:latin typeface="Meta Offc Pro" panose="020B0504030101020102" pitchFamily="34" charset="0"/>
                <a:ea typeface="+mn-ea"/>
                <a:cs typeface="+mn-cs"/>
              </a:defRPr>
            </a:lvl4pPr>
            <a:lvl5pPr>
              <a:defRPr lang="en-GB" sz="1600" kern="1200" dirty="0">
                <a:solidFill>
                  <a:srgbClr val="215895"/>
                </a:solidFill>
                <a:latin typeface="Meta Offc Pro" panose="020B0504030101020102" pitchFamily="34"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6201354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ext &amp;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1235" y="1486071"/>
            <a:ext cx="1116952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830317" y="1744130"/>
            <a:ext cx="10402124" cy="4530546"/>
          </a:xfrm>
          <a:prstGeom prst="rect">
            <a:avLst/>
          </a:prstGeom>
        </p:spPr>
        <p:txBody>
          <a:bodyPr lIns="0" tIns="0" rIns="0" bIns="0">
            <a:noAutofit/>
          </a:bodyPr>
          <a:lstStyle>
            <a:lvl1pPr marL="0" indent="0">
              <a:spcBef>
                <a:spcPts val="1200"/>
              </a:spcBef>
              <a:buNone/>
              <a:defRPr lang="en-GB" sz="36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800" b="0">
                <a:solidFill>
                  <a:srgbClr val="215895"/>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95171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ext &amp;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1235" y="1486071"/>
            <a:ext cx="1116952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830317" y="1744130"/>
            <a:ext cx="10402124" cy="4530546"/>
          </a:xfrm>
          <a:prstGeom prst="rect">
            <a:avLst/>
          </a:prstGeom>
        </p:spPr>
        <p:txBody>
          <a:bodyPr lIns="0" tIns="0" rIns="0" bIns="0">
            <a:noAutofit/>
          </a:bodyPr>
          <a:lstStyle>
            <a:lvl1pPr marL="0" indent="0">
              <a:spcBef>
                <a:spcPts val="1200"/>
              </a:spcBef>
              <a:buNone/>
              <a:defRPr lang="en-GB" sz="36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800" b="0">
                <a:solidFill>
                  <a:srgbClr val="215895"/>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332028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ext &amp;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1235" y="1486071"/>
            <a:ext cx="1116952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830317" y="1744130"/>
            <a:ext cx="10402124" cy="4530546"/>
          </a:xfrm>
          <a:prstGeom prst="rect">
            <a:avLst/>
          </a:prstGeom>
        </p:spPr>
        <p:txBody>
          <a:bodyPr lIns="0" tIns="0" rIns="0" bIns="0">
            <a:noAutofit/>
          </a:bodyPr>
          <a:lstStyle>
            <a:lvl1pPr marL="0" indent="0">
              <a:spcBef>
                <a:spcPts val="1200"/>
              </a:spcBef>
              <a:buNone/>
              <a:defRPr lang="en-GB" sz="36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800" b="0">
                <a:solidFill>
                  <a:srgbClr val="215895"/>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147301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ext &amp; Image">
    <p:bg>
      <p:bgPr>
        <a:blipFill dpi="0" rotWithShape="1">
          <a:blip r:embed="rId2">
            <a:lum/>
          </a:blip>
          <a:srcRect/>
          <a:stretch>
            <a:fillRect t="-24000" b="-24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33975" y="1486071"/>
            <a:ext cx="654678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5486399" y="1744130"/>
            <a:ext cx="5746041" cy="4530546"/>
          </a:xfrm>
          <a:prstGeom prst="rect">
            <a:avLst/>
          </a:prstGeom>
        </p:spPr>
        <p:txBody>
          <a:bodyPr lIns="0" tIns="0" rIns="0" bIns="0">
            <a:noAutofit/>
          </a:bodyPr>
          <a:lstStyle>
            <a:lvl1pPr marL="0" indent="0">
              <a:spcBef>
                <a:spcPts val="1200"/>
              </a:spcBef>
              <a:buNone/>
              <a:defRPr lang="en-GB" sz="32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0285687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ext &amp;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33975" y="1486071"/>
            <a:ext cx="654678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5486399" y="1744130"/>
            <a:ext cx="5746041" cy="4530546"/>
          </a:xfrm>
          <a:prstGeom prst="rect">
            <a:avLst/>
          </a:prstGeom>
        </p:spPr>
        <p:txBody>
          <a:bodyPr lIns="0" tIns="0" rIns="0" bIns="0">
            <a:noAutofit/>
          </a:bodyPr>
          <a:lstStyle>
            <a:lvl1pPr marL="0" indent="0">
              <a:spcBef>
                <a:spcPts val="1200"/>
              </a:spcBef>
              <a:buNone/>
              <a:defRPr lang="en-GB" sz="32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1021355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ext &amp; Image">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33975" y="1486071"/>
            <a:ext cx="654678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5486399" y="1744130"/>
            <a:ext cx="5746041" cy="4530546"/>
          </a:xfrm>
          <a:prstGeom prst="rect">
            <a:avLst/>
          </a:prstGeom>
        </p:spPr>
        <p:txBody>
          <a:bodyPr lIns="0" tIns="0" rIns="0" bIns="0">
            <a:noAutofit/>
          </a:bodyPr>
          <a:lstStyle>
            <a:lvl1pPr marL="0" indent="0">
              <a:spcBef>
                <a:spcPts val="1200"/>
              </a:spcBef>
              <a:buNone/>
              <a:defRPr lang="en-GB" sz="32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8227743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BCB55-7472-4DB3-BC84-B07BE62D6C65}"/>
              </a:ext>
            </a:extLst>
          </p:cNvPr>
          <p:cNvSpPr/>
          <p:nvPr userDrawn="1"/>
        </p:nvSpPr>
        <p:spPr>
          <a:xfrm>
            <a:off x="6916366" y="401188"/>
            <a:ext cx="4954525" cy="4296090"/>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7" name="Freeform 5">
            <a:extLst>
              <a:ext uri="{FF2B5EF4-FFF2-40B4-BE49-F238E27FC236}">
                <a16:creationId xmlns:a16="http://schemas.microsoft.com/office/drawing/2014/main" id="{D3FAB05C-EBF3-47B5-8D4A-688023A33359}"/>
              </a:ext>
            </a:extLst>
          </p:cNvPr>
          <p:cNvSpPr>
            <a:spLocks noEditPoints="1"/>
          </p:cNvSpPr>
          <p:nvPr userDrawn="1"/>
        </p:nvSpPr>
        <p:spPr bwMode="auto">
          <a:xfrm>
            <a:off x="11183948" y="4072204"/>
            <a:ext cx="411765" cy="316649"/>
          </a:xfrm>
          <a:custGeom>
            <a:avLst/>
            <a:gdLst>
              <a:gd name="T0" fmla="*/ 24 w 55"/>
              <a:gd name="T1" fmla="*/ 15 h 41"/>
              <a:gd name="T2" fmla="*/ 12 w 55"/>
              <a:gd name="T3" fmla="*/ 0 h 41"/>
              <a:gd name="T4" fmla="*/ 1 w 55"/>
              <a:gd name="T5" fmla="*/ 11 h 41"/>
              <a:gd name="T6" fmla="*/ 8 w 55"/>
              <a:gd name="T7" fmla="*/ 19 h 41"/>
              <a:gd name="T8" fmla="*/ 12 w 55"/>
              <a:gd name="T9" fmla="*/ 24 h 41"/>
              <a:gd name="T10" fmla="*/ 0 w 55"/>
              <a:gd name="T11" fmla="*/ 36 h 41"/>
              <a:gd name="T12" fmla="*/ 3 w 55"/>
              <a:gd name="T13" fmla="*/ 41 h 41"/>
              <a:gd name="T14" fmla="*/ 24 w 55"/>
              <a:gd name="T15" fmla="*/ 15 h 41"/>
              <a:gd name="T16" fmla="*/ 55 w 55"/>
              <a:gd name="T17" fmla="*/ 15 h 41"/>
              <a:gd name="T18" fmla="*/ 43 w 55"/>
              <a:gd name="T19" fmla="*/ 0 h 41"/>
              <a:gd name="T20" fmla="*/ 32 w 55"/>
              <a:gd name="T21" fmla="*/ 11 h 41"/>
              <a:gd name="T22" fmla="*/ 39 w 55"/>
              <a:gd name="T23" fmla="*/ 19 h 41"/>
              <a:gd name="T24" fmla="*/ 44 w 55"/>
              <a:gd name="T25" fmla="*/ 24 h 41"/>
              <a:gd name="T26" fmla="*/ 32 w 55"/>
              <a:gd name="T27" fmla="*/ 36 h 41"/>
              <a:gd name="T28" fmla="*/ 35 w 55"/>
              <a:gd name="T29" fmla="*/ 41 h 41"/>
              <a:gd name="T30" fmla="*/ 55 w 55"/>
              <a:gd name="T31"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24" y="15"/>
                </a:moveTo>
                <a:cubicBezTo>
                  <a:pt x="24" y="6"/>
                  <a:pt x="19" y="0"/>
                  <a:pt x="12" y="0"/>
                </a:cubicBezTo>
                <a:cubicBezTo>
                  <a:pt x="5" y="0"/>
                  <a:pt x="1" y="5"/>
                  <a:pt x="1" y="11"/>
                </a:cubicBezTo>
                <a:cubicBezTo>
                  <a:pt x="1" y="16"/>
                  <a:pt x="4" y="18"/>
                  <a:pt x="8" y="19"/>
                </a:cubicBezTo>
                <a:cubicBezTo>
                  <a:pt x="11" y="21"/>
                  <a:pt x="12" y="21"/>
                  <a:pt x="12" y="24"/>
                </a:cubicBezTo>
                <a:cubicBezTo>
                  <a:pt x="12" y="28"/>
                  <a:pt x="9" y="33"/>
                  <a:pt x="0" y="36"/>
                </a:cubicBezTo>
                <a:cubicBezTo>
                  <a:pt x="3" y="41"/>
                  <a:pt x="3" y="41"/>
                  <a:pt x="3" y="41"/>
                </a:cubicBezTo>
                <a:cubicBezTo>
                  <a:pt x="16" y="37"/>
                  <a:pt x="24" y="27"/>
                  <a:pt x="24" y="15"/>
                </a:cubicBezTo>
                <a:moveTo>
                  <a:pt x="55" y="15"/>
                </a:moveTo>
                <a:cubicBezTo>
                  <a:pt x="55" y="6"/>
                  <a:pt x="50" y="0"/>
                  <a:pt x="43" y="0"/>
                </a:cubicBezTo>
                <a:cubicBezTo>
                  <a:pt x="37" y="0"/>
                  <a:pt x="32" y="5"/>
                  <a:pt x="32" y="11"/>
                </a:cubicBezTo>
                <a:cubicBezTo>
                  <a:pt x="32" y="16"/>
                  <a:pt x="36" y="18"/>
                  <a:pt x="39" y="19"/>
                </a:cubicBezTo>
                <a:cubicBezTo>
                  <a:pt x="42" y="21"/>
                  <a:pt x="44" y="21"/>
                  <a:pt x="44" y="24"/>
                </a:cubicBezTo>
                <a:cubicBezTo>
                  <a:pt x="44" y="28"/>
                  <a:pt x="40" y="33"/>
                  <a:pt x="32" y="36"/>
                </a:cubicBezTo>
                <a:cubicBezTo>
                  <a:pt x="35" y="41"/>
                  <a:pt x="35" y="41"/>
                  <a:pt x="35" y="41"/>
                </a:cubicBezTo>
                <a:cubicBezTo>
                  <a:pt x="48" y="37"/>
                  <a:pt x="55" y="27"/>
                  <a:pt x="55"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8" name="Line 6">
            <a:extLst>
              <a:ext uri="{FF2B5EF4-FFF2-40B4-BE49-F238E27FC236}">
                <a16:creationId xmlns:a16="http://schemas.microsoft.com/office/drawing/2014/main" id="{BEEED3E8-AB99-488C-874C-C7C6C71E520C}"/>
              </a:ext>
            </a:extLst>
          </p:cNvPr>
          <p:cNvSpPr>
            <a:spLocks noChangeShapeType="1"/>
          </p:cNvSpPr>
          <p:nvPr userDrawn="1"/>
        </p:nvSpPr>
        <p:spPr bwMode="auto">
          <a:xfrm>
            <a:off x="7260120" y="4241261"/>
            <a:ext cx="3748382" cy="16812"/>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9" name="Line 7">
            <a:extLst>
              <a:ext uri="{FF2B5EF4-FFF2-40B4-BE49-F238E27FC236}">
                <a16:creationId xmlns:a16="http://schemas.microsoft.com/office/drawing/2014/main" id="{E32E4226-3081-4DE0-9B65-0429E4030D9B}"/>
              </a:ext>
            </a:extLst>
          </p:cNvPr>
          <p:cNvSpPr>
            <a:spLocks noChangeShapeType="1"/>
          </p:cNvSpPr>
          <p:nvPr userDrawn="1"/>
        </p:nvSpPr>
        <p:spPr bwMode="auto">
          <a:xfrm flipV="1">
            <a:off x="7830767" y="856037"/>
            <a:ext cx="3660747" cy="1"/>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0" name="Freeform 8">
            <a:extLst>
              <a:ext uri="{FF2B5EF4-FFF2-40B4-BE49-F238E27FC236}">
                <a16:creationId xmlns:a16="http://schemas.microsoft.com/office/drawing/2014/main" id="{EEF1BDB8-A0A3-45D7-B74E-0F8853513645}"/>
              </a:ext>
            </a:extLst>
          </p:cNvPr>
          <p:cNvSpPr>
            <a:spLocks noEditPoints="1"/>
          </p:cNvSpPr>
          <p:nvPr userDrawn="1"/>
        </p:nvSpPr>
        <p:spPr bwMode="auto">
          <a:xfrm>
            <a:off x="7230935" y="633039"/>
            <a:ext cx="411765" cy="336315"/>
          </a:xfrm>
          <a:custGeom>
            <a:avLst/>
            <a:gdLst>
              <a:gd name="T0" fmla="*/ 31 w 55"/>
              <a:gd name="T1" fmla="*/ 26 h 41"/>
              <a:gd name="T2" fmla="*/ 43 w 55"/>
              <a:gd name="T3" fmla="*/ 41 h 41"/>
              <a:gd name="T4" fmla="*/ 54 w 55"/>
              <a:gd name="T5" fmla="*/ 31 h 41"/>
              <a:gd name="T6" fmla="*/ 48 w 55"/>
              <a:gd name="T7" fmla="*/ 22 h 41"/>
              <a:gd name="T8" fmla="*/ 43 w 55"/>
              <a:gd name="T9" fmla="*/ 17 h 41"/>
              <a:gd name="T10" fmla="*/ 55 w 55"/>
              <a:gd name="T11" fmla="*/ 5 h 41"/>
              <a:gd name="T12" fmla="*/ 52 w 55"/>
              <a:gd name="T13" fmla="*/ 0 h 41"/>
              <a:gd name="T14" fmla="*/ 31 w 55"/>
              <a:gd name="T15" fmla="*/ 26 h 41"/>
              <a:gd name="T16" fmla="*/ 0 w 55"/>
              <a:gd name="T17" fmla="*/ 26 h 41"/>
              <a:gd name="T18" fmla="*/ 12 w 55"/>
              <a:gd name="T19" fmla="*/ 41 h 41"/>
              <a:gd name="T20" fmla="*/ 23 w 55"/>
              <a:gd name="T21" fmla="*/ 31 h 41"/>
              <a:gd name="T22" fmla="*/ 16 w 55"/>
              <a:gd name="T23" fmla="*/ 22 h 41"/>
              <a:gd name="T24" fmla="*/ 11 w 55"/>
              <a:gd name="T25" fmla="*/ 17 h 41"/>
              <a:gd name="T26" fmla="*/ 23 w 55"/>
              <a:gd name="T27" fmla="*/ 5 h 41"/>
              <a:gd name="T28" fmla="*/ 20 w 55"/>
              <a:gd name="T29" fmla="*/ 0 h 41"/>
              <a:gd name="T30" fmla="*/ 0 w 55"/>
              <a:gd name="T31"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31" y="26"/>
                </a:moveTo>
                <a:cubicBezTo>
                  <a:pt x="31" y="35"/>
                  <a:pt x="36" y="41"/>
                  <a:pt x="43" y="41"/>
                </a:cubicBezTo>
                <a:cubicBezTo>
                  <a:pt x="50" y="41"/>
                  <a:pt x="54" y="36"/>
                  <a:pt x="54" y="31"/>
                </a:cubicBezTo>
                <a:cubicBezTo>
                  <a:pt x="54" y="25"/>
                  <a:pt x="50" y="23"/>
                  <a:pt x="48" y="22"/>
                </a:cubicBezTo>
                <a:cubicBezTo>
                  <a:pt x="44" y="20"/>
                  <a:pt x="43" y="19"/>
                  <a:pt x="43" y="17"/>
                </a:cubicBezTo>
                <a:cubicBezTo>
                  <a:pt x="43" y="13"/>
                  <a:pt x="46" y="8"/>
                  <a:pt x="55" y="5"/>
                </a:cubicBezTo>
                <a:cubicBezTo>
                  <a:pt x="52" y="0"/>
                  <a:pt x="52" y="0"/>
                  <a:pt x="52" y="0"/>
                </a:cubicBezTo>
                <a:cubicBezTo>
                  <a:pt x="39" y="4"/>
                  <a:pt x="31" y="14"/>
                  <a:pt x="31" y="26"/>
                </a:cubicBezTo>
                <a:moveTo>
                  <a:pt x="0" y="26"/>
                </a:moveTo>
                <a:cubicBezTo>
                  <a:pt x="0" y="35"/>
                  <a:pt x="5" y="41"/>
                  <a:pt x="12" y="41"/>
                </a:cubicBezTo>
                <a:cubicBezTo>
                  <a:pt x="18" y="41"/>
                  <a:pt x="23" y="36"/>
                  <a:pt x="23" y="31"/>
                </a:cubicBezTo>
                <a:cubicBezTo>
                  <a:pt x="23" y="25"/>
                  <a:pt x="19" y="23"/>
                  <a:pt x="16" y="22"/>
                </a:cubicBezTo>
                <a:cubicBezTo>
                  <a:pt x="12" y="20"/>
                  <a:pt x="11" y="19"/>
                  <a:pt x="11" y="17"/>
                </a:cubicBezTo>
                <a:cubicBezTo>
                  <a:pt x="11" y="13"/>
                  <a:pt x="15" y="8"/>
                  <a:pt x="23" y="5"/>
                </a:cubicBezTo>
                <a:cubicBezTo>
                  <a:pt x="20" y="0"/>
                  <a:pt x="20" y="0"/>
                  <a:pt x="20" y="0"/>
                </a:cubicBezTo>
                <a:cubicBezTo>
                  <a:pt x="7" y="4"/>
                  <a:pt x="0" y="14"/>
                  <a:pt x="0"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5" name="Content Placeholder 7">
            <a:extLst>
              <a:ext uri="{FF2B5EF4-FFF2-40B4-BE49-F238E27FC236}">
                <a16:creationId xmlns:a16="http://schemas.microsoft.com/office/drawing/2014/main" id="{E26627BE-51CB-42B6-B77C-2316876DDB66}"/>
              </a:ext>
            </a:extLst>
          </p:cNvPr>
          <p:cNvSpPr>
            <a:spLocks noGrp="1"/>
          </p:cNvSpPr>
          <p:nvPr>
            <p:ph sz="quarter" idx="13" hasCustomPrompt="1"/>
          </p:nvPr>
        </p:nvSpPr>
        <p:spPr>
          <a:xfrm>
            <a:off x="7260120" y="1227253"/>
            <a:ext cx="4231394" cy="1368457"/>
          </a:xfrm>
          <a:prstGeom prst="rect">
            <a:avLst/>
          </a:prstGeom>
        </p:spPr>
        <p:txBody>
          <a:bodyPr lIns="0" tIns="0" rIns="0" bIns="0">
            <a:normAutofit/>
          </a:bodyPr>
          <a:lstStyle>
            <a:lvl1pPr marL="0" indent="0">
              <a:spcBef>
                <a:spcPts val="1200"/>
              </a:spcBef>
              <a:buNone/>
              <a:defRPr lang="en-GB" sz="3200" b="0" kern="1200" dirty="0">
                <a:solidFill>
                  <a:schemeClr val="bg1"/>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quote</a:t>
            </a:r>
          </a:p>
          <a:p>
            <a:pPr lvl="1"/>
            <a:endParaRPr lang="en-GB"/>
          </a:p>
        </p:txBody>
      </p:sp>
      <p:sp>
        <p:nvSpPr>
          <p:cNvPr id="16" name="Content Placeholder 7">
            <a:extLst>
              <a:ext uri="{FF2B5EF4-FFF2-40B4-BE49-F238E27FC236}">
                <a16:creationId xmlns:a16="http://schemas.microsoft.com/office/drawing/2014/main" id="{80C9902B-1730-4C02-A726-AB6F9292B97B}"/>
              </a:ext>
            </a:extLst>
          </p:cNvPr>
          <p:cNvSpPr>
            <a:spLocks noGrp="1"/>
          </p:cNvSpPr>
          <p:nvPr>
            <p:ph sz="quarter" idx="14" hasCustomPrompt="1"/>
          </p:nvPr>
        </p:nvSpPr>
        <p:spPr>
          <a:xfrm>
            <a:off x="7230934" y="3588699"/>
            <a:ext cx="4260580" cy="493281"/>
          </a:xfrm>
          <a:prstGeom prst="rect">
            <a:avLst/>
          </a:prstGeom>
        </p:spPr>
        <p:txBody>
          <a:bodyPr lIns="0" tIns="0" rIns="0" bIns="0">
            <a:normAutofit/>
          </a:bodyPr>
          <a:lstStyle>
            <a:lvl1pPr marL="0" indent="0" algn="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credit</a:t>
            </a:r>
          </a:p>
          <a:p>
            <a:pPr lvl="1"/>
            <a:endParaRPr lang="en-GB"/>
          </a:p>
        </p:txBody>
      </p:sp>
    </p:spTree>
    <p:extLst>
      <p:ext uri="{BB962C8B-B14F-4D97-AF65-F5344CB8AC3E}">
        <p14:creationId xmlns:p14="http://schemas.microsoft.com/office/powerpoint/2010/main" val="183079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BCB55-7472-4DB3-BC84-B07BE62D6C65}"/>
              </a:ext>
            </a:extLst>
          </p:cNvPr>
          <p:cNvSpPr/>
          <p:nvPr userDrawn="1"/>
        </p:nvSpPr>
        <p:spPr>
          <a:xfrm>
            <a:off x="4566273" y="1575976"/>
            <a:ext cx="4954525" cy="3457497"/>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7" name="Freeform 5">
            <a:extLst>
              <a:ext uri="{FF2B5EF4-FFF2-40B4-BE49-F238E27FC236}">
                <a16:creationId xmlns:a16="http://schemas.microsoft.com/office/drawing/2014/main" id="{D3FAB05C-EBF3-47B5-8D4A-688023A33359}"/>
              </a:ext>
            </a:extLst>
          </p:cNvPr>
          <p:cNvSpPr>
            <a:spLocks noEditPoints="1"/>
          </p:cNvSpPr>
          <p:nvPr userDrawn="1"/>
        </p:nvSpPr>
        <p:spPr bwMode="auto">
          <a:xfrm>
            <a:off x="8833855" y="4494963"/>
            <a:ext cx="411765" cy="316649"/>
          </a:xfrm>
          <a:custGeom>
            <a:avLst/>
            <a:gdLst>
              <a:gd name="T0" fmla="*/ 24 w 55"/>
              <a:gd name="T1" fmla="*/ 15 h 41"/>
              <a:gd name="T2" fmla="*/ 12 w 55"/>
              <a:gd name="T3" fmla="*/ 0 h 41"/>
              <a:gd name="T4" fmla="*/ 1 w 55"/>
              <a:gd name="T5" fmla="*/ 11 h 41"/>
              <a:gd name="T6" fmla="*/ 8 w 55"/>
              <a:gd name="T7" fmla="*/ 19 h 41"/>
              <a:gd name="T8" fmla="*/ 12 w 55"/>
              <a:gd name="T9" fmla="*/ 24 h 41"/>
              <a:gd name="T10" fmla="*/ 0 w 55"/>
              <a:gd name="T11" fmla="*/ 36 h 41"/>
              <a:gd name="T12" fmla="*/ 3 w 55"/>
              <a:gd name="T13" fmla="*/ 41 h 41"/>
              <a:gd name="T14" fmla="*/ 24 w 55"/>
              <a:gd name="T15" fmla="*/ 15 h 41"/>
              <a:gd name="T16" fmla="*/ 55 w 55"/>
              <a:gd name="T17" fmla="*/ 15 h 41"/>
              <a:gd name="T18" fmla="*/ 43 w 55"/>
              <a:gd name="T19" fmla="*/ 0 h 41"/>
              <a:gd name="T20" fmla="*/ 32 w 55"/>
              <a:gd name="T21" fmla="*/ 11 h 41"/>
              <a:gd name="T22" fmla="*/ 39 w 55"/>
              <a:gd name="T23" fmla="*/ 19 h 41"/>
              <a:gd name="T24" fmla="*/ 44 w 55"/>
              <a:gd name="T25" fmla="*/ 24 h 41"/>
              <a:gd name="T26" fmla="*/ 32 w 55"/>
              <a:gd name="T27" fmla="*/ 36 h 41"/>
              <a:gd name="T28" fmla="*/ 35 w 55"/>
              <a:gd name="T29" fmla="*/ 41 h 41"/>
              <a:gd name="T30" fmla="*/ 55 w 55"/>
              <a:gd name="T31"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24" y="15"/>
                </a:moveTo>
                <a:cubicBezTo>
                  <a:pt x="24" y="6"/>
                  <a:pt x="19" y="0"/>
                  <a:pt x="12" y="0"/>
                </a:cubicBezTo>
                <a:cubicBezTo>
                  <a:pt x="5" y="0"/>
                  <a:pt x="1" y="5"/>
                  <a:pt x="1" y="11"/>
                </a:cubicBezTo>
                <a:cubicBezTo>
                  <a:pt x="1" y="16"/>
                  <a:pt x="4" y="18"/>
                  <a:pt x="8" y="19"/>
                </a:cubicBezTo>
                <a:cubicBezTo>
                  <a:pt x="11" y="21"/>
                  <a:pt x="12" y="21"/>
                  <a:pt x="12" y="24"/>
                </a:cubicBezTo>
                <a:cubicBezTo>
                  <a:pt x="12" y="28"/>
                  <a:pt x="9" y="33"/>
                  <a:pt x="0" y="36"/>
                </a:cubicBezTo>
                <a:cubicBezTo>
                  <a:pt x="3" y="41"/>
                  <a:pt x="3" y="41"/>
                  <a:pt x="3" y="41"/>
                </a:cubicBezTo>
                <a:cubicBezTo>
                  <a:pt x="16" y="37"/>
                  <a:pt x="24" y="27"/>
                  <a:pt x="24" y="15"/>
                </a:cubicBezTo>
                <a:moveTo>
                  <a:pt x="55" y="15"/>
                </a:moveTo>
                <a:cubicBezTo>
                  <a:pt x="55" y="6"/>
                  <a:pt x="50" y="0"/>
                  <a:pt x="43" y="0"/>
                </a:cubicBezTo>
                <a:cubicBezTo>
                  <a:pt x="37" y="0"/>
                  <a:pt x="32" y="5"/>
                  <a:pt x="32" y="11"/>
                </a:cubicBezTo>
                <a:cubicBezTo>
                  <a:pt x="32" y="16"/>
                  <a:pt x="36" y="18"/>
                  <a:pt x="39" y="19"/>
                </a:cubicBezTo>
                <a:cubicBezTo>
                  <a:pt x="42" y="21"/>
                  <a:pt x="44" y="21"/>
                  <a:pt x="44" y="24"/>
                </a:cubicBezTo>
                <a:cubicBezTo>
                  <a:pt x="44" y="28"/>
                  <a:pt x="40" y="33"/>
                  <a:pt x="32" y="36"/>
                </a:cubicBezTo>
                <a:cubicBezTo>
                  <a:pt x="35" y="41"/>
                  <a:pt x="35" y="41"/>
                  <a:pt x="35" y="41"/>
                </a:cubicBezTo>
                <a:cubicBezTo>
                  <a:pt x="48" y="37"/>
                  <a:pt x="55" y="27"/>
                  <a:pt x="55"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8" name="Line 6">
            <a:extLst>
              <a:ext uri="{FF2B5EF4-FFF2-40B4-BE49-F238E27FC236}">
                <a16:creationId xmlns:a16="http://schemas.microsoft.com/office/drawing/2014/main" id="{BEEED3E8-AB99-488C-874C-C7C6C71E520C}"/>
              </a:ext>
            </a:extLst>
          </p:cNvPr>
          <p:cNvSpPr>
            <a:spLocks noChangeShapeType="1"/>
          </p:cNvSpPr>
          <p:nvPr userDrawn="1"/>
        </p:nvSpPr>
        <p:spPr bwMode="auto">
          <a:xfrm>
            <a:off x="4910027" y="4664020"/>
            <a:ext cx="3748382" cy="16812"/>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9" name="Line 7">
            <a:extLst>
              <a:ext uri="{FF2B5EF4-FFF2-40B4-BE49-F238E27FC236}">
                <a16:creationId xmlns:a16="http://schemas.microsoft.com/office/drawing/2014/main" id="{E32E4226-3081-4DE0-9B65-0429E4030D9B}"/>
              </a:ext>
            </a:extLst>
          </p:cNvPr>
          <p:cNvSpPr>
            <a:spLocks noChangeShapeType="1"/>
          </p:cNvSpPr>
          <p:nvPr userDrawn="1"/>
        </p:nvSpPr>
        <p:spPr bwMode="auto">
          <a:xfrm flipV="1">
            <a:off x="5480674" y="2030825"/>
            <a:ext cx="3660747" cy="1"/>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0" name="Freeform 8">
            <a:extLst>
              <a:ext uri="{FF2B5EF4-FFF2-40B4-BE49-F238E27FC236}">
                <a16:creationId xmlns:a16="http://schemas.microsoft.com/office/drawing/2014/main" id="{EEF1BDB8-A0A3-45D7-B74E-0F8853513645}"/>
              </a:ext>
            </a:extLst>
          </p:cNvPr>
          <p:cNvSpPr>
            <a:spLocks noEditPoints="1"/>
          </p:cNvSpPr>
          <p:nvPr userDrawn="1"/>
        </p:nvSpPr>
        <p:spPr bwMode="auto">
          <a:xfrm>
            <a:off x="4880842" y="1807827"/>
            <a:ext cx="411765" cy="336315"/>
          </a:xfrm>
          <a:custGeom>
            <a:avLst/>
            <a:gdLst>
              <a:gd name="T0" fmla="*/ 31 w 55"/>
              <a:gd name="T1" fmla="*/ 26 h 41"/>
              <a:gd name="T2" fmla="*/ 43 w 55"/>
              <a:gd name="T3" fmla="*/ 41 h 41"/>
              <a:gd name="T4" fmla="*/ 54 w 55"/>
              <a:gd name="T5" fmla="*/ 31 h 41"/>
              <a:gd name="T6" fmla="*/ 48 w 55"/>
              <a:gd name="T7" fmla="*/ 22 h 41"/>
              <a:gd name="T8" fmla="*/ 43 w 55"/>
              <a:gd name="T9" fmla="*/ 17 h 41"/>
              <a:gd name="T10" fmla="*/ 55 w 55"/>
              <a:gd name="T11" fmla="*/ 5 h 41"/>
              <a:gd name="T12" fmla="*/ 52 w 55"/>
              <a:gd name="T13" fmla="*/ 0 h 41"/>
              <a:gd name="T14" fmla="*/ 31 w 55"/>
              <a:gd name="T15" fmla="*/ 26 h 41"/>
              <a:gd name="T16" fmla="*/ 0 w 55"/>
              <a:gd name="T17" fmla="*/ 26 h 41"/>
              <a:gd name="T18" fmla="*/ 12 w 55"/>
              <a:gd name="T19" fmla="*/ 41 h 41"/>
              <a:gd name="T20" fmla="*/ 23 w 55"/>
              <a:gd name="T21" fmla="*/ 31 h 41"/>
              <a:gd name="T22" fmla="*/ 16 w 55"/>
              <a:gd name="T23" fmla="*/ 22 h 41"/>
              <a:gd name="T24" fmla="*/ 11 w 55"/>
              <a:gd name="T25" fmla="*/ 17 h 41"/>
              <a:gd name="T26" fmla="*/ 23 w 55"/>
              <a:gd name="T27" fmla="*/ 5 h 41"/>
              <a:gd name="T28" fmla="*/ 20 w 55"/>
              <a:gd name="T29" fmla="*/ 0 h 41"/>
              <a:gd name="T30" fmla="*/ 0 w 55"/>
              <a:gd name="T31"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31" y="26"/>
                </a:moveTo>
                <a:cubicBezTo>
                  <a:pt x="31" y="35"/>
                  <a:pt x="36" y="41"/>
                  <a:pt x="43" y="41"/>
                </a:cubicBezTo>
                <a:cubicBezTo>
                  <a:pt x="50" y="41"/>
                  <a:pt x="54" y="36"/>
                  <a:pt x="54" y="31"/>
                </a:cubicBezTo>
                <a:cubicBezTo>
                  <a:pt x="54" y="25"/>
                  <a:pt x="50" y="23"/>
                  <a:pt x="48" y="22"/>
                </a:cubicBezTo>
                <a:cubicBezTo>
                  <a:pt x="44" y="20"/>
                  <a:pt x="43" y="19"/>
                  <a:pt x="43" y="17"/>
                </a:cubicBezTo>
                <a:cubicBezTo>
                  <a:pt x="43" y="13"/>
                  <a:pt x="46" y="8"/>
                  <a:pt x="55" y="5"/>
                </a:cubicBezTo>
                <a:cubicBezTo>
                  <a:pt x="52" y="0"/>
                  <a:pt x="52" y="0"/>
                  <a:pt x="52" y="0"/>
                </a:cubicBezTo>
                <a:cubicBezTo>
                  <a:pt x="39" y="4"/>
                  <a:pt x="31" y="14"/>
                  <a:pt x="31" y="26"/>
                </a:cubicBezTo>
                <a:moveTo>
                  <a:pt x="0" y="26"/>
                </a:moveTo>
                <a:cubicBezTo>
                  <a:pt x="0" y="35"/>
                  <a:pt x="5" y="41"/>
                  <a:pt x="12" y="41"/>
                </a:cubicBezTo>
                <a:cubicBezTo>
                  <a:pt x="18" y="41"/>
                  <a:pt x="23" y="36"/>
                  <a:pt x="23" y="31"/>
                </a:cubicBezTo>
                <a:cubicBezTo>
                  <a:pt x="23" y="25"/>
                  <a:pt x="19" y="23"/>
                  <a:pt x="16" y="22"/>
                </a:cubicBezTo>
                <a:cubicBezTo>
                  <a:pt x="12" y="20"/>
                  <a:pt x="11" y="19"/>
                  <a:pt x="11" y="17"/>
                </a:cubicBezTo>
                <a:cubicBezTo>
                  <a:pt x="11" y="13"/>
                  <a:pt x="15" y="8"/>
                  <a:pt x="23" y="5"/>
                </a:cubicBezTo>
                <a:cubicBezTo>
                  <a:pt x="20" y="0"/>
                  <a:pt x="20" y="0"/>
                  <a:pt x="20" y="0"/>
                </a:cubicBezTo>
                <a:cubicBezTo>
                  <a:pt x="7" y="4"/>
                  <a:pt x="0" y="14"/>
                  <a:pt x="0"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5" name="Content Placeholder 7">
            <a:extLst>
              <a:ext uri="{FF2B5EF4-FFF2-40B4-BE49-F238E27FC236}">
                <a16:creationId xmlns:a16="http://schemas.microsoft.com/office/drawing/2014/main" id="{E26627BE-51CB-42B6-B77C-2316876DDB66}"/>
              </a:ext>
            </a:extLst>
          </p:cNvPr>
          <p:cNvSpPr>
            <a:spLocks noGrp="1"/>
          </p:cNvSpPr>
          <p:nvPr>
            <p:ph sz="quarter" idx="13" hasCustomPrompt="1"/>
          </p:nvPr>
        </p:nvSpPr>
        <p:spPr>
          <a:xfrm>
            <a:off x="4910027" y="2402041"/>
            <a:ext cx="4231394" cy="1368457"/>
          </a:xfrm>
          <a:prstGeom prst="rect">
            <a:avLst/>
          </a:prstGeom>
        </p:spPr>
        <p:txBody>
          <a:bodyPr lIns="0" tIns="0" rIns="0" bIns="0">
            <a:normAutofit/>
          </a:bodyPr>
          <a:lstStyle>
            <a:lvl1pPr marL="0" indent="0">
              <a:spcBef>
                <a:spcPts val="1200"/>
              </a:spcBef>
              <a:buNone/>
              <a:defRPr lang="en-GB" sz="3200" b="0" kern="1200" dirty="0">
                <a:solidFill>
                  <a:schemeClr val="bg1"/>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quote</a:t>
            </a:r>
          </a:p>
          <a:p>
            <a:pPr lvl="1"/>
            <a:endParaRPr lang="en-GB"/>
          </a:p>
        </p:txBody>
      </p:sp>
      <p:sp>
        <p:nvSpPr>
          <p:cNvPr id="16" name="Content Placeholder 7">
            <a:extLst>
              <a:ext uri="{FF2B5EF4-FFF2-40B4-BE49-F238E27FC236}">
                <a16:creationId xmlns:a16="http://schemas.microsoft.com/office/drawing/2014/main" id="{80C9902B-1730-4C02-A726-AB6F9292B97B}"/>
              </a:ext>
            </a:extLst>
          </p:cNvPr>
          <p:cNvSpPr>
            <a:spLocks noGrp="1"/>
          </p:cNvSpPr>
          <p:nvPr>
            <p:ph sz="quarter" idx="14" hasCustomPrompt="1"/>
          </p:nvPr>
        </p:nvSpPr>
        <p:spPr>
          <a:xfrm>
            <a:off x="4880841" y="4011458"/>
            <a:ext cx="4260580" cy="493281"/>
          </a:xfrm>
          <a:prstGeom prst="rect">
            <a:avLst/>
          </a:prstGeom>
        </p:spPr>
        <p:txBody>
          <a:bodyPr lIns="0" tIns="0" rIns="0" bIns="0">
            <a:normAutofit/>
          </a:bodyPr>
          <a:lstStyle>
            <a:lvl1pPr marL="0" indent="0" algn="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credit</a:t>
            </a:r>
          </a:p>
          <a:p>
            <a:pPr lvl="1"/>
            <a:endParaRPr lang="en-GB"/>
          </a:p>
        </p:txBody>
      </p:sp>
    </p:spTree>
    <p:extLst>
      <p:ext uri="{BB962C8B-B14F-4D97-AF65-F5344CB8AC3E}">
        <p14:creationId xmlns:p14="http://schemas.microsoft.com/office/powerpoint/2010/main" val="75417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BCB55-7472-4DB3-BC84-B07BE62D6C65}"/>
              </a:ext>
            </a:extLst>
          </p:cNvPr>
          <p:cNvSpPr/>
          <p:nvPr userDrawn="1"/>
        </p:nvSpPr>
        <p:spPr>
          <a:xfrm>
            <a:off x="1344508" y="1849441"/>
            <a:ext cx="4954525" cy="4296090"/>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7" name="Freeform 5">
            <a:extLst>
              <a:ext uri="{FF2B5EF4-FFF2-40B4-BE49-F238E27FC236}">
                <a16:creationId xmlns:a16="http://schemas.microsoft.com/office/drawing/2014/main" id="{D3FAB05C-EBF3-47B5-8D4A-688023A33359}"/>
              </a:ext>
            </a:extLst>
          </p:cNvPr>
          <p:cNvSpPr>
            <a:spLocks noEditPoints="1"/>
          </p:cNvSpPr>
          <p:nvPr userDrawn="1"/>
        </p:nvSpPr>
        <p:spPr bwMode="auto">
          <a:xfrm>
            <a:off x="5612090" y="5520457"/>
            <a:ext cx="411765" cy="316649"/>
          </a:xfrm>
          <a:custGeom>
            <a:avLst/>
            <a:gdLst>
              <a:gd name="T0" fmla="*/ 24 w 55"/>
              <a:gd name="T1" fmla="*/ 15 h 41"/>
              <a:gd name="T2" fmla="*/ 12 w 55"/>
              <a:gd name="T3" fmla="*/ 0 h 41"/>
              <a:gd name="T4" fmla="*/ 1 w 55"/>
              <a:gd name="T5" fmla="*/ 11 h 41"/>
              <a:gd name="T6" fmla="*/ 8 w 55"/>
              <a:gd name="T7" fmla="*/ 19 h 41"/>
              <a:gd name="T8" fmla="*/ 12 w 55"/>
              <a:gd name="T9" fmla="*/ 24 h 41"/>
              <a:gd name="T10" fmla="*/ 0 w 55"/>
              <a:gd name="T11" fmla="*/ 36 h 41"/>
              <a:gd name="T12" fmla="*/ 3 w 55"/>
              <a:gd name="T13" fmla="*/ 41 h 41"/>
              <a:gd name="T14" fmla="*/ 24 w 55"/>
              <a:gd name="T15" fmla="*/ 15 h 41"/>
              <a:gd name="T16" fmla="*/ 55 w 55"/>
              <a:gd name="T17" fmla="*/ 15 h 41"/>
              <a:gd name="T18" fmla="*/ 43 w 55"/>
              <a:gd name="T19" fmla="*/ 0 h 41"/>
              <a:gd name="T20" fmla="*/ 32 w 55"/>
              <a:gd name="T21" fmla="*/ 11 h 41"/>
              <a:gd name="T22" fmla="*/ 39 w 55"/>
              <a:gd name="T23" fmla="*/ 19 h 41"/>
              <a:gd name="T24" fmla="*/ 44 w 55"/>
              <a:gd name="T25" fmla="*/ 24 h 41"/>
              <a:gd name="T26" fmla="*/ 32 w 55"/>
              <a:gd name="T27" fmla="*/ 36 h 41"/>
              <a:gd name="T28" fmla="*/ 35 w 55"/>
              <a:gd name="T29" fmla="*/ 41 h 41"/>
              <a:gd name="T30" fmla="*/ 55 w 55"/>
              <a:gd name="T31"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24" y="15"/>
                </a:moveTo>
                <a:cubicBezTo>
                  <a:pt x="24" y="6"/>
                  <a:pt x="19" y="0"/>
                  <a:pt x="12" y="0"/>
                </a:cubicBezTo>
                <a:cubicBezTo>
                  <a:pt x="5" y="0"/>
                  <a:pt x="1" y="5"/>
                  <a:pt x="1" y="11"/>
                </a:cubicBezTo>
                <a:cubicBezTo>
                  <a:pt x="1" y="16"/>
                  <a:pt x="4" y="18"/>
                  <a:pt x="8" y="19"/>
                </a:cubicBezTo>
                <a:cubicBezTo>
                  <a:pt x="11" y="21"/>
                  <a:pt x="12" y="21"/>
                  <a:pt x="12" y="24"/>
                </a:cubicBezTo>
                <a:cubicBezTo>
                  <a:pt x="12" y="28"/>
                  <a:pt x="9" y="33"/>
                  <a:pt x="0" y="36"/>
                </a:cubicBezTo>
                <a:cubicBezTo>
                  <a:pt x="3" y="41"/>
                  <a:pt x="3" y="41"/>
                  <a:pt x="3" y="41"/>
                </a:cubicBezTo>
                <a:cubicBezTo>
                  <a:pt x="16" y="37"/>
                  <a:pt x="24" y="27"/>
                  <a:pt x="24" y="15"/>
                </a:cubicBezTo>
                <a:moveTo>
                  <a:pt x="55" y="15"/>
                </a:moveTo>
                <a:cubicBezTo>
                  <a:pt x="55" y="6"/>
                  <a:pt x="50" y="0"/>
                  <a:pt x="43" y="0"/>
                </a:cubicBezTo>
                <a:cubicBezTo>
                  <a:pt x="37" y="0"/>
                  <a:pt x="32" y="5"/>
                  <a:pt x="32" y="11"/>
                </a:cubicBezTo>
                <a:cubicBezTo>
                  <a:pt x="32" y="16"/>
                  <a:pt x="36" y="18"/>
                  <a:pt x="39" y="19"/>
                </a:cubicBezTo>
                <a:cubicBezTo>
                  <a:pt x="42" y="21"/>
                  <a:pt x="44" y="21"/>
                  <a:pt x="44" y="24"/>
                </a:cubicBezTo>
                <a:cubicBezTo>
                  <a:pt x="44" y="28"/>
                  <a:pt x="40" y="33"/>
                  <a:pt x="32" y="36"/>
                </a:cubicBezTo>
                <a:cubicBezTo>
                  <a:pt x="35" y="41"/>
                  <a:pt x="35" y="41"/>
                  <a:pt x="35" y="41"/>
                </a:cubicBezTo>
                <a:cubicBezTo>
                  <a:pt x="48" y="37"/>
                  <a:pt x="55" y="27"/>
                  <a:pt x="55"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8" name="Line 6">
            <a:extLst>
              <a:ext uri="{FF2B5EF4-FFF2-40B4-BE49-F238E27FC236}">
                <a16:creationId xmlns:a16="http://schemas.microsoft.com/office/drawing/2014/main" id="{BEEED3E8-AB99-488C-874C-C7C6C71E520C}"/>
              </a:ext>
            </a:extLst>
          </p:cNvPr>
          <p:cNvSpPr>
            <a:spLocks noChangeShapeType="1"/>
          </p:cNvSpPr>
          <p:nvPr userDrawn="1"/>
        </p:nvSpPr>
        <p:spPr bwMode="auto">
          <a:xfrm>
            <a:off x="1688262" y="5689514"/>
            <a:ext cx="3748382" cy="16812"/>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9" name="Line 7">
            <a:extLst>
              <a:ext uri="{FF2B5EF4-FFF2-40B4-BE49-F238E27FC236}">
                <a16:creationId xmlns:a16="http://schemas.microsoft.com/office/drawing/2014/main" id="{E32E4226-3081-4DE0-9B65-0429E4030D9B}"/>
              </a:ext>
            </a:extLst>
          </p:cNvPr>
          <p:cNvSpPr>
            <a:spLocks noChangeShapeType="1"/>
          </p:cNvSpPr>
          <p:nvPr userDrawn="1"/>
        </p:nvSpPr>
        <p:spPr bwMode="auto">
          <a:xfrm flipV="1">
            <a:off x="2258909" y="2304290"/>
            <a:ext cx="3660747" cy="1"/>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0" name="Freeform 8">
            <a:extLst>
              <a:ext uri="{FF2B5EF4-FFF2-40B4-BE49-F238E27FC236}">
                <a16:creationId xmlns:a16="http://schemas.microsoft.com/office/drawing/2014/main" id="{EEF1BDB8-A0A3-45D7-B74E-0F8853513645}"/>
              </a:ext>
            </a:extLst>
          </p:cNvPr>
          <p:cNvSpPr>
            <a:spLocks noEditPoints="1"/>
          </p:cNvSpPr>
          <p:nvPr userDrawn="1"/>
        </p:nvSpPr>
        <p:spPr bwMode="auto">
          <a:xfrm>
            <a:off x="1659077" y="2081292"/>
            <a:ext cx="411765" cy="336315"/>
          </a:xfrm>
          <a:custGeom>
            <a:avLst/>
            <a:gdLst>
              <a:gd name="T0" fmla="*/ 31 w 55"/>
              <a:gd name="T1" fmla="*/ 26 h 41"/>
              <a:gd name="T2" fmla="*/ 43 w 55"/>
              <a:gd name="T3" fmla="*/ 41 h 41"/>
              <a:gd name="T4" fmla="*/ 54 w 55"/>
              <a:gd name="T5" fmla="*/ 31 h 41"/>
              <a:gd name="T6" fmla="*/ 48 w 55"/>
              <a:gd name="T7" fmla="*/ 22 h 41"/>
              <a:gd name="T8" fmla="*/ 43 w 55"/>
              <a:gd name="T9" fmla="*/ 17 h 41"/>
              <a:gd name="T10" fmla="*/ 55 w 55"/>
              <a:gd name="T11" fmla="*/ 5 h 41"/>
              <a:gd name="T12" fmla="*/ 52 w 55"/>
              <a:gd name="T13" fmla="*/ 0 h 41"/>
              <a:gd name="T14" fmla="*/ 31 w 55"/>
              <a:gd name="T15" fmla="*/ 26 h 41"/>
              <a:gd name="T16" fmla="*/ 0 w 55"/>
              <a:gd name="T17" fmla="*/ 26 h 41"/>
              <a:gd name="T18" fmla="*/ 12 w 55"/>
              <a:gd name="T19" fmla="*/ 41 h 41"/>
              <a:gd name="T20" fmla="*/ 23 w 55"/>
              <a:gd name="T21" fmla="*/ 31 h 41"/>
              <a:gd name="T22" fmla="*/ 16 w 55"/>
              <a:gd name="T23" fmla="*/ 22 h 41"/>
              <a:gd name="T24" fmla="*/ 11 w 55"/>
              <a:gd name="T25" fmla="*/ 17 h 41"/>
              <a:gd name="T26" fmla="*/ 23 w 55"/>
              <a:gd name="T27" fmla="*/ 5 h 41"/>
              <a:gd name="T28" fmla="*/ 20 w 55"/>
              <a:gd name="T29" fmla="*/ 0 h 41"/>
              <a:gd name="T30" fmla="*/ 0 w 55"/>
              <a:gd name="T31"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31" y="26"/>
                </a:moveTo>
                <a:cubicBezTo>
                  <a:pt x="31" y="35"/>
                  <a:pt x="36" y="41"/>
                  <a:pt x="43" y="41"/>
                </a:cubicBezTo>
                <a:cubicBezTo>
                  <a:pt x="50" y="41"/>
                  <a:pt x="54" y="36"/>
                  <a:pt x="54" y="31"/>
                </a:cubicBezTo>
                <a:cubicBezTo>
                  <a:pt x="54" y="25"/>
                  <a:pt x="50" y="23"/>
                  <a:pt x="48" y="22"/>
                </a:cubicBezTo>
                <a:cubicBezTo>
                  <a:pt x="44" y="20"/>
                  <a:pt x="43" y="19"/>
                  <a:pt x="43" y="17"/>
                </a:cubicBezTo>
                <a:cubicBezTo>
                  <a:pt x="43" y="13"/>
                  <a:pt x="46" y="8"/>
                  <a:pt x="55" y="5"/>
                </a:cubicBezTo>
                <a:cubicBezTo>
                  <a:pt x="52" y="0"/>
                  <a:pt x="52" y="0"/>
                  <a:pt x="52" y="0"/>
                </a:cubicBezTo>
                <a:cubicBezTo>
                  <a:pt x="39" y="4"/>
                  <a:pt x="31" y="14"/>
                  <a:pt x="31" y="26"/>
                </a:cubicBezTo>
                <a:moveTo>
                  <a:pt x="0" y="26"/>
                </a:moveTo>
                <a:cubicBezTo>
                  <a:pt x="0" y="35"/>
                  <a:pt x="5" y="41"/>
                  <a:pt x="12" y="41"/>
                </a:cubicBezTo>
                <a:cubicBezTo>
                  <a:pt x="18" y="41"/>
                  <a:pt x="23" y="36"/>
                  <a:pt x="23" y="31"/>
                </a:cubicBezTo>
                <a:cubicBezTo>
                  <a:pt x="23" y="25"/>
                  <a:pt x="19" y="23"/>
                  <a:pt x="16" y="22"/>
                </a:cubicBezTo>
                <a:cubicBezTo>
                  <a:pt x="12" y="20"/>
                  <a:pt x="11" y="19"/>
                  <a:pt x="11" y="17"/>
                </a:cubicBezTo>
                <a:cubicBezTo>
                  <a:pt x="11" y="13"/>
                  <a:pt x="15" y="8"/>
                  <a:pt x="23" y="5"/>
                </a:cubicBezTo>
                <a:cubicBezTo>
                  <a:pt x="20" y="0"/>
                  <a:pt x="20" y="0"/>
                  <a:pt x="20" y="0"/>
                </a:cubicBezTo>
                <a:cubicBezTo>
                  <a:pt x="7" y="4"/>
                  <a:pt x="0" y="14"/>
                  <a:pt x="0"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0" y="405202"/>
            <a:ext cx="4848549" cy="857140"/>
          </a:xfrm>
          <a:prstGeom prst="rect">
            <a:avLst/>
          </a:prstGeom>
          <a:solidFill>
            <a:srgbClr val="013163">
              <a:alpha val="80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5" name="Content Placeholder 7">
            <a:extLst>
              <a:ext uri="{FF2B5EF4-FFF2-40B4-BE49-F238E27FC236}">
                <a16:creationId xmlns:a16="http://schemas.microsoft.com/office/drawing/2014/main" id="{E26627BE-51CB-42B6-B77C-2316876DDB66}"/>
              </a:ext>
            </a:extLst>
          </p:cNvPr>
          <p:cNvSpPr>
            <a:spLocks noGrp="1"/>
          </p:cNvSpPr>
          <p:nvPr>
            <p:ph sz="quarter" idx="13" hasCustomPrompt="1"/>
          </p:nvPr>
        </p:nvSpPr>
        <p:spPr>
          <a:xfrm>
            <a:off x="1688262" y="2675506"/>
            <a:ext cx="4231394" cy="1368457"/>
          </a:xfrm>
          <a:prstGeom prst="rect">
            <a:avLst/>
          </a:prstGeom>
        </p:spPr>
        <p:txBody>
          <a:bodyPr lIns="0" tIns="0" rIns="0" bIns="0">
            <a:normAutofit/>
          </a:bodyPr>
          <a:lstStyle>
            <a:lvl1pPr marL="0" indent="0">
              <a:spcBef>
                <a:spcPts val="1200"/>
              </a:spcBef>
              <a:buNone/>
              <a:defRPr lang="en-GB" sz="3200" b="0" kern="1200" dirty="0">
                <a:solidFill>
                  <a:schemeClr val="bg1"/>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quote</a:t>
            </a:r>
          </a:p>
          <a:p>
            <a:pPr lvl="1"/>
            <a:endParaRPr lang="en-GB"/>
          </a:p>
        </p:txBody>
      </p:sp>
      <p:sp>
        <p:nvSpPr>
          <p:cNvPr id="16" name="Content Placeholder 7">
            <a:extLst>
              <a:ext uri="{FF2B5EF4-FFF2-40B4-BE49-F238E27FC236}">
                <a16:creationId xmlns:a16="http://schemas.microsoft.com/office/drawing/2014/main" id="{80C9902B-1730-4C02-A726-AB6F9292B97B}"/>
              </a:ext>
            </a:extLst>
          </p:cNvPr>
          <p:cNvSpPr>
            <a:spLocks noGrp="1"/>
          </p:cNvSpPr>
          <p:nvPr>
            <p:ph sz="quarter" idx="14" hasCustomPrompt="1"/>
          </p:nvPr>
        </p:nvSpPr>
        <p:spPr>
          <a:xfrm>
            <a:off x="1659076" y="5036952"/>
            <a:ext cx="4260580" cy="493281"/>
          </a:xfrm>
          <a:prstGeom prst="rect">
            <a:avLst/>
          </a:prstGeom>
        </p:spPr>
        <p:txBody>
          <a:bodyPr lIns="0" tIns="0" rIns="0" bIns="0">
            <a:normAutofit/>
          </a:bodyPr>
          <a:lstStyle>
            <a:lvl1pPr marL="0" indent="0" algn="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credit</a:t>
            </a:r>
          </a:p>
          <a:p>
            <a:pPr lvl="1"/>
            <a:endParaRPr lang="en-GB"/>
          </a:p>
        </p:txBody>
      </p:sp>
    </p:spTree>
    <p:extLst>
      <p:ext uri="{BB962C8B-B14F-4D97-AF65-F5344CB8AC3E}">
        <p14:creationId xmlns:p14="http://schemas.microsoft.com/office/powerpoint/2010/main" val="754436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DBA5ADCB-F891-42A6-A9A5-C1C0E5182B7A}"/>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el 1">
            <a:extLst>
              <a:ext uri="{FF2B5EF4-FFF2-40B4-BE49-F238E27FC236}">
                <a16:creationId xmlns:a16="http://schemas.microsoft.com/office/drawing/2014/main" id="{F8C30517-D894-4FCD-846A-E9CD79114A9F}"/>
              </a:ext>
            </a:extLst>
          </p:cNvPr>
          <p:cNvSpPr txBox="1">
            <a:spLocks/>
          </p:cNvSpPr>
          <p:nvPr/>
        </p:nvSpPr>
        <p:spPr>
          <a:xfrm>
            <a:off x="331470" y="170974"/>
            <a:ext cx="10562534" cy="864000"/>
          </a:xfrm>
          <a:prstGeom prst="rect">
            <a:avLst/>
          </a:prstGeom>
          <a:noFill/>
        </p:spPr>
        <p:txBody>
          <a:bodyPr vert="horz" wrap="square" lIns="360000" tIns="144000" rIns="360000" bIns="0" rtlCol="0" anchor="ctr">
            <a:spAutoFit/>
          </a:bodyPr>
          <a:lstStyle>
            <a:lvl1pPr algn="l" defTabSz="914400" rtl="0" eaLnBrk="1" latinLnBrk="0" hangingPunct="1">
              <a:lnSpc>
                <a:spcPct val="90000"/>
              </a:lnSpc>
              <a:spcBef>
                <a:spcPct val="0"/>
              </a:spcBef>
              <a:buNone/>
              <a:defRPr lang="en-GB" sz="5000" kern="1200" dirty="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5000" b="0" i="0" u="none" strike="noStrike" kern="1200" cap="none" spc="0" normalizeH="0" baseline="0" noProof="0">
                <a:ln>
                  <a:noFill/>
                </a:ln>
                <a:solidFill>
                  <a:prstClr val="white"/>
                </a:solidFill>
                <a:effectLst/>
                <a:uLnTx/>
                <a:uFillTx/>
                <a:latin typeface="Calibri" panose="020F0502020204030204"/>
                <a:ea typeface="+mj-ea"/>
                <a:cs typeface="+mj-cs"/>
              </a:rPr>
              <a:t>Das MSC Programm</a:t>
            </a:r>
          </a:p>
        </p:txBody>
      </p:sp>
      <p:grpSp>
        <p:nvGrpSpPr>
          <p:cNvPr id="15" name="Gruppieren 14">
            <a:extLst>
              <a:ext uri="{FF2B5EF4-FFF2-40B4-BE49-F238E27FC236}">
                <a16:creationId xmlns:a16="http://schemas.microsoft.com/office/drawing/2014/main" id="{131EA8CF-759C-48BE-A9FC-2753BC14EA5E}"/>
              </a:ext>
            </a:extLst>
          </p:cNvPr>
          <p:cNvGrpSpPr/>
          <p:nvPr/>
        </p:nvGrpSpPr>
        <p:grpSpPr>
          <a:xfrm>
            <a:off x="11111002" y="214219"/>
            <a:ext cx="900000" cy="864000"/>
            <a:chOff x="5320963" y="1367710"/>
            <a:chExt cx="1526757" cy="1443246"/>
          </a:xfrm>
        </p:grpSpPr>
        <p:pic>
          <p:nvPicPr>
            <p:cNvPr id="16" name="Picture 8">
              <a:extLst>
                <a:ext uri="{FF2B5EF4-FFF2-40B4-BE49-F238E27FC236}">
                  <a16:creationId xmlns:a16="http://schemas.microsoft.com/office/drawing/2014/main" id="{7B8826A8-B504-458F-8908-597B064157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7" name="Oval 9">
              <a:extLst>
                <a:ext uri="{FF2B5EF4-FFF2-40B4-BE49-F238E27FC236}">
                  <a16:creationId xmlns:a16="http://schemas.microsoft.com/office/drawing/2014/main" id="{0B9B46A5-B927-4E22-9E71-A1C2BB9E8B0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 name="Group 1">
            <a:extLst>
              <a:ext uri="{FF2B5EF4-FFF2-40B4-BE49-F238E27FC236}">
                <a16:creationId xmlns:a16="http://schemas.microsoft.com/office/drawing/2014/main" id="{838903C5-E8BC-4079-9E1D-29D96C5F55A4}"/>
              </a:ext>
            </a:extLst>
          </p:cNvPr>
          <p:cNvGrpSpPr>
            <a:grpSpLocks/>
          </p:cNvGrpSpPr>
          <p:nvPr/>
        </p:nvGrpSpPr>
        <p:grpSpPr bwMode="auto">
          <a:xfrm>
            <a:off x="1782762" y="3148854"/>
            <a:ext cx="8626475" cy="2281237"/>
            <a:chOff x="309531" y="2094863"/>
            <a:chExt cx="8626985" cy="2280960"/>
          </a:xfrm>
        </p:grpSpPr>
        <p:pic>
          <p:nvPicPr>
            <p:cNvPr id="9" name="Picture 3" descr="arrow-01.eps">
              <a:extLst>
                <a:ext uri="{FF2B5EF4-FFF2-40B4-BE49-F238E27FC236}">
                  <a16:creationId xmlns:a16="http://schemas.microsoft.com/office/drawing/2014/main" id="{A0EECDB4-8A87-4494-9409-51C992462378}"/>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1711000"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arrow-01.eps">
              <a:extLst>
                <a:ext uri="{FF2B5EF4-FFF2-40B4-BE49-F238E27FC236}">
                  <a16:creationId xmlns:a16="http://schemas.microsoft.com/office/drawing/2014/main" id="{8672A304-2807-42D3-9F2D-50F11E915937}"/>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3559467"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arrow-01.eps">
              <a:extLst>
                <a:ext uri="{FF2B5EF4-FFF2-40B4-BE49-F238E27FC236}">
                  <a16:creationId xmlns:a16="http://schemas.microsoft.com/office/drawing/2014/main" id="{A7C4A24D-9AD9-47E6-82AF-220173F04715}"/>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534551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arrow-01.eps">
              <a:extLst>
                <a:ext uri="{FF2B5EF4-FFF2-40B4-BE49-F238E27FC236}">
                  <a16:creationId xmlns:a16="http://schemas.microsoft.com/office/drawing/2014/main" id="{450945F8-2FCB-499E-BDF1-6AD9F4BF8FD4}"/>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713156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MSC Program-02.eps">
              <a:extLst>
                <a:ext uri="{FF2B5EF4-FFF2-40B4-BE49-F238E27FC236}">
                  <a16:creationId xmlns:a16="http://schemas.microsoft.com/office/drawing/2014/main" id="{0230B9AA-C7E9-4AB9-AF21-B985F4BCEA11}"/>
                </a:ext>
              </a:extLst>
            </p:cNvPr>
            <p:cNvPicPr>
              <a:picLocks noChangeAspect="1"/>
            </p:cNvPicPr>
            <p:nvPr/>
          </p:nvPicPr>
          <p:blipFill>
            <a:blip r:embed="rId4" cstate="email">
              <a:lum bright="70000" contrast="-70000"/>
              <a:extLst>
                <a:ext uri="{28A0092B-C50C-407E-A947-70E740481C1C}">
                  <a14:useLocalDpi xmlns:a14="http://schemas.microsoft.com/office/drawing/2010/main"/>
                </a:ext>
              </a:extLst>
            </a:blip>
            <a:srcRect/>
            <a:stretch>
              <a:fillRect/>
            </a:stretch>
          </p:blipFill>
          <p:spPr bwMode="auto">
            <a:xfrm>
              <a:off x="309531"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MSC Program-03.eps">
              <a:extLst>
                <a:ext uri="{FF2B5EF4-FFF2-40B4-BE49-F238E27FC236}">
                  <a16:creationId xmlns:a16="http://schemas.microsoft.com/office/drawing/2014/main" id="{C4B33BDC-3D85-463C-8083-7F3E798BC49C}"/>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rcRect/>
            <a:stretch>
              <a:fillRect/>
            </a:stretch>
          </p:blipFill>
          <p:spPr bwMode="auto">
            <a:xfrm>
              <a:off x="209558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MSC Program-04.eps">
              <a:extLst>
                <a:ext uri="{FF2B5EF4-FFF2-40B4-BE49-F238E27FC236}">
                  <a16:creationId xmlns:a16="http://schemas.microsoft.com/office/drawing/2014/main" id="{B623260B-B75E-4D35-A562-C539824D8108}"/>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rcRect/>
            <a:stretch>
              <a:fillRect/>
            </a:stretch>
          </p:blipFill>
          <p:spPr bwMode="auto">
            <a:xfrm>
              <a:off x="388163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MSC Program-05.eps">
              <a:extLst>
                <a:ext uri="{FF2B5EF4-FFF2-40B4-BE49-F238E27FC236}">
                  <a16:creationId xmlns:a16="http://schemas.microsoft.com/office/drawing/2014/main" id="{7C45AA2E-8416-4AAE-BC07-896E698D4414}"/>
                </a:ext>
              </a:extLst>
            </p:cNvPr>
            <p:cNvPicPr>
              <a:picLocks noChangeAspect="1"/>
            </p:cNvPicPr>
            <p:nvPr/>
          </p:nvPicPr>
          <p:blipFill>
            <a:blip r:embed="rId7" cstate="email">
              <a:lum bright="70000" contrast="-70000"/>
              <a:extLst>
                <a:ext uri="{28A0092B-C50C-407E-A947-70E740481C1C}">
                  <a14:useLocalDpi xmlns:a14="http://schemas.microsoft.com/office/drawing/2010/main"/>
                </a:ext>
              </a:extLst>
            </a:blip>
            <a:srcRect/>
            <a:stretch>
              <a:fillRect/>
            </a:stretch>
          </p:blipFill>
          <p:spPr bwMode="auto">
            <a:xfrm>
              <a:off x="5667683"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MSC Program-06.eps">
              <a:extLst>
                <a:ext uri="{FF2B5EF4-FFF2-40B4-BE49-F238E27FC236}">
                  <a16:creationId xmlns:a16="http://schemas.microsoft.com/office/drawing/2014/main" id="{5A0259FB-8AFF-4B01-8B60-4AE55C9335E1}"/>
                </a:ext>
              </a:extLst>
            </p:cNvPr>
            <p:cNvPicPr>
              <a:picLocks noChangeAspect="1"/>
            </p:cNvPicPr>
            <p:nvPr/>
          </p:nvPicPr>
          <p:blipFill>
            <a:blip r:embed="rId8" cstate="email">
              <a:lum bright="70000" contrast="-70000"/>
              <a:extLst>
                <a:ext uri="{28A0092B-C50C-407E-A947-70E740481C1C}">
                  <a14:useLocalDpi xmlns:a14="http://schemas.microsoft.com/office/drawing/2010/main"/>
                </a:ext>
              </a:extLst>
            </a:blip>
            <a:srcRect/>
            <a:stretch>
              <a:fillRect/>
            </a:stretch>
          </p:blipFill>
          <p:spPr bwMode="auto">
            <a:xfrm>
              <a:off x="7444544"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arrow-01.eps">
              <a:extLst>
                <a:ext uri="{FF2B5EF4-FFF2-40B4-BE49-F238E27FC236}">
                  <a16:creationId xmlns:a16="http://schemas.microsoft.com/office/drawing/2014/main" id="{91CE21F8-6542-4F01-8E99-6FEBC8162CF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3417"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arrow-01.eps">
              <a:extLst>
                <a:ext uri="{FF2B5EF4-FFF2-40B4-BE49-F238E27FC236}">
                  <a16:creationId xmlns:a16="http://schemas.microsoft.com/office/drawing/2014/main" id="{7E71E794-7991-4758-B957-DADA7739B72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59467"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descr="arrow-01.eps">
              <a:extLst>
                <a:ext uri="{FF2B5EF4-FFF2-40B4-BE49-F238E27FC236}">
                  <a16:creationId xmlns:a16="http://schemas.microsoft.com/office/drawing/2014/main" id="{22B375CE-4949-4E7F-931E-DEA7ECB1224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551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descr="arrow-01.eps">
              <a:extLst>
                <a:ext uri="{FF2B5EF4-FFF2-40B4-BE49-F238E27FC236}">
                  <a16:creationId xmlns:a16="http://schemas.microsoft.com/office/drawing/2014/main" id="{84E0C8E3-47CB-48F5-AFC1-7A49FD49538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3156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Placeholder 2">
              <a:extLst>
                <a:ext uri="{FF2B5EF4-FFF2-40B4-BE49-F238E27FC236}">
                  <a16:creationId xmlns:a16="http://schemas.microsoft.com/office/drawing/2014/main" id="{05A84324-2576-40DC-BEEE-77AB40F96244}"/>
                </a:ext>
              </a:extLst>
            </p:cNvPr>
            <p:cNvSpPr txBox="1">
              <a:spLocks/>
            </p:cNvSpPr>
            <p:nvPr/>
          </p:nvSpPr>
          <p:spPr bwMode="auto">
            <a:xfrm>
              <a:off x="309531" y="3701493"/>
              <a:ext cx="137942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Fischerei</a:t>
              </a:r>
            </a:p>
          </p:txBody>
        </p:sp>
        <p:pic>
          <p:nvPicPr>
            <p:cNvPr id="28" name="Picture 17" descr="MSC Program-03.eps">
              <a:extLst>
                <a:ext uri="{FF2B5EF4-FFF2-40B4-BE49-F238E27FC236}">
                  <a16:creationId xmlns:a16="http://schemas.microsoft.com/office/drawing/2014/main" id="{53737586-1E5B-4771-BADF-04F67387A5D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9558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Placeholder 2">
              <a:extLst>
                <a:ext uri="{FF2B5EF4-FFF2-40B4-BE49-F238E27FC236}">
                  <a16:creationId xmlns:a16="http://schemas.microsoft.com/office/drawing/2014/main" id="{2BDFF6AB-2C1C-4B37-A795-A18077F648CF}"/>
                </a:ext>
              </a:extLst>
            </p:cNvPr>
            <p:cNvSpPr txBox="1">
              <a:spLocks/>
            </p:cNvSpPr>
            <p:nvPr/>
          </p:nvSpPr>
          <p:spPr bwMode="auto">
            <a:xfrm>
              <a:off x="2086395" y="3701493"/>
              <a:ext cx="150584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Fischerei-Zertifizierung</a:t>
              </a:r>
            </a:p>
          </p:txBody>
        </p:sp>
        <p:pic>
          <p:nvPicPr>
            <p:cNvPr id="30" name="Picture 19" descr="MSC Program-04.eps">
              <a:extLst>
                <a:ext uri="{FF2B5EF4-FFF2-40B4-BE49-F238E27FC236}">
                  <a16:creationId xmlns:a16="http://schemas.microsoft.com/office/drawing/2014/main" id="{1C354A86-6BD4-4430-93D4-F8A6F904A88B}"/>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8163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Placeholder 2">
              <a:extLst>
                <a:ext uri="{FF2B5EF4-FFF2-40B4-BE49-F238E27FC236}">
                  <a16:creationId xmlns:a16="http://schemas.microsoft.com/office/drawing/2014/main" id="{C6689C3C-240E-4D28-9C87-80B14F4AD788}"/>
                </a:ext>
              </a:extLst>
            </p:cNvPr>
            <p:cNvSpPr txBox="1">
              <a:spLocks/>
            </p:cNvSpPr>
            <p:nvPr/>
          </p:nvSpPr>
          <p:spPr bwMode="auto">
            <a:xfrm>
              <a:off x="3592243" y="3701493"/>
              <a:ext cx="201457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Lieferketten-Zertifizierung</a:t>
              </a:r>
            </a:p>
          </p:txBody>
        </p:sp>
        <p:pic>
          <p:nvPicPr>
            <p:cNvPr id="32" name="Picture 21" descr="MSC Program-05.eps">
              <a:extLst>
                <a:ext uri="{FF2B5EF4-FFF2-40B4-BE49-F238E27FC236}">
                  <a16:creationId xmlns:a16="http://schemas.microsoft.com/office/drawing/2014/main" id="{20B16235-27F8-47D5-A0C6-E47DF2014584}"/>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67683"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Placeholder 2">
              <a:extLst>
                <a:ext uri="{FF2B5EF4-FFF2-40B4-BE49-F238E27FC236}">
                  <a16:creationId xmlns:a16="http://schemas.microsoft.com/office/drawing/2014/main" id="{3BDC5E81-E345-407C-8634-B6971CF215C4}"/>
                </a:ext>
              </a:extLst>
            </p:cNvPr>
            <p:cNvSpPr txBox="1">
              <a:spLocks/>
            </p:cNvSpPr>
            <p:nvPr/>
          </p:nvSpPr>
          <p:spPr bwMode="auto">
            <a:xfrm>
              <a:off x="5658497" y="3701493"/>
              <a:ext cx="1379428" cy="67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Lizenz-vergabe</a:t>
              </a:r>
            </a:p>
          </p:txBody>
        </p:sp>
        <p:sp>
          <p:nvSpPr>
            <p:cNvPr id="34" name="Text Placeholder 2">
              <a:extLst>
                <a:ext uri="{FF2B5EF4-FFF2-40B4-BE49-F238E27FC236}">
                  <a16:creationId xmlns:a16="http://schemas.microsoft.com/office/drawing/2014/main" id="{1D7489A8-9E5C-44F5-8BA3-AB7D47106B18}"/>
                </a:ext>
              </a:extLst>
            </p:cNvPr>
            <p:cNvSpPr txBox="1">
              <a:spLocks/>
            </p:cNvSpPr>
            <p:nvPr/>
          </p:nvSpPr>
          <p:spPr bwMode="auto">
            <a:xfrm>
              <a:off x="7444543" y="3701493"/>
              <a:ext cx="149197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Endprodukt</a:t>
              </a:r>
            </a:p>
          </p:txBody>
        </p:sp>
        <p:pic>
          <p:nvPicPr>
            <p:cNvPr id="35" name="Picture 3">
              <a:extLst>
                <a:ext uri="{FF2B5EF4-FFF2-40B4-BE49-F238E27FC236}">
                  <a16:creationId xmlns:a16="http://schemas.microsoft.com/office/drawing/2014/main" id="{24A84D75-2F03-42AD-BC9F-D1B7FF68CF9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18351" y="2103057"/>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a:extLst>
                <a:ext uri="{FF2B5EF4-FFF2-40B4-BE49-F238E27FC236}">
                  <a16:creationId xmlns:a16="http://schemas.microsoft.com/office/drawing/2014/main" id="{054C5118-373A-4404-A398-4D7EE1C1FDF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452372" y="2103057"/>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Gruppieren 36">
            <a:extLst>
              <a:ext uri="{FF2B5EF4-FFF2-40B4-BE49-F238E27FC236}">
                <a16:creationId xmlns:a16="http://schemas.microsoft.com/office/drawing/2014/main" id="{044B3B3C-27C7-4718-98C9-DFFC40CDE5EB}"/>
              </a:ext>
            </a:extLst>
          </p:cNvPr>
          <p:cNvGrpSpPr/>
          <p:nvPr/>
        </p:nvGrpSpPr>
        <p:grpSpPr>
          <a:xfrm>
            <a:off x="2509992" y="2025626"/>
            <a:ext cx="7265326" cy="961745"/>
            <a:chOff x="947649" y="1463037"/>
            <a:chExt cx="7265326" cy="961745"/>
          </a:xfrm>
        </p:grpSpPr>
        <p:sp>
          <p:nvSpPr>
            <p:cNvPr id="38" name="Nach unten gekrümmter Pfeil 9">
              <a:extLst>
                <a:ext uri="{FF2B5EF4-FFF2-40B4-BE49-F238E27FC236}">
                  <a16:creationId xmlns:a16="http://schemas.microsoft.com/office/drawing/2014/main" id="{C7A0B44F-EBAC-4E14-860A-09DC18AC55B0}"/>
                </a:ext>
              </a:extLst>
            </p:cNvPr>
            <p:cNvSpPr/>
            <p:nvPr/>
          </p:nvSpPr>
          <p:spPr>
            <a:xfrm>
              <a:off x="6247992" y="1778923"/>
              <a:ext cx="1964983" cy="645859"/>
            </a:xfrm>
            <a:prstGeom prst="curvedDown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 name="Nach oben gekrümmter Pfeil 10">
              <a:extLst>
                <a:ext uri="{FF2B5EF4-FFF2-40B4-BE49-F238E27FC236}">
                  <a16:creationId xmlns:a16="http://schemas.microsoft.com/office/drawing/2014/main" id="{AE2749A1-7CB7-4359-8163-1A3E272845DD}"/>
                </a:ext>
              </a:extLst>
            </p:cNvPr>
            <p:cNvSpPr/>
            <p:nvPr/>
          </p:nvSpPr>
          <p:spPr>
            <a:xfrm rot="10800000">
              <a:off x="2643444" y="1662544"/>
              <a:ext cx="3541224" cy="762115"/>
            </a:xfrm>
            <a:prstGeom prst="curvedUpArrow">
              <a:avLst>
                <a:gd name="adj1" fmla="val 20638"/>
                <a:gd name="adj2" fmla="val 54363"/>
                <a:gd name="adj3" fmla="val 21674"/>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0" name="Nach oben gekrümmter Pfeil 11">
              <a:extLst>
                <a:ext uri="{FF2B5EF4-FFF2-40B4-BE49-F238E27FC236}">
                  <a16:creationId xmlns:a16="http://schemas.microsoft.com/office/drawing/2014/main" id="{884BBD7E-E5C6-4935-84D3-B3748D2BD75E}"/>
                </a:ext>
              </a:extLst>
            </p:cNvPr>
            <p:cNvSpPr/>
            <p:nvPr/>
          </p:nvSpPr>
          <p:spPr>
            <a:xfrm rot="10800000">
              <a:off x="4355865" y="1945178"/>
              <a:ext cx="1828801" cy="479480"/>
            </a:xfrm>
            <a:prstGeom prst="curvedUpArrow">
              <a:avLst>
                <a:gd name="adj1" fmla="val 25000"/>
                <a:gd name="adj2" fmla="val 50000"/>
                <a:gd name="adj3" fmla="val 41182"/>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1" name="Nach oben gekrümmter Pfeil 12">
              <a:extLst>
                <a:ext uri="{FF2B5EF4-FFF2-40B4-BE49-F238E27FC236}">
                  <a16:creationId xmlns:a16="http://schemas.microsoft.com/office/drawing/2014/main" id="{B85658BC-4966-4CC2-94B1-93D6DD2CCBC6}"/>
                </a:ext>
              </a:extLst>
            </p:cNvPr>
            <p:cNvSpPr/>
            <p:nvPr/>
          </p:nvSpPr>
          <p:spPr>
            <a:xfrm rot="10800000">
              <a:off x="947649" y="1463037"/>
              <a:ext cx="5403273" cy="961623"/>
            </a:xfrm>
            <a:prstGeom prst="curvedUpArrow">
              <a:avLst>
                <a:gd name="adj1" fmla="val 21549"/>
                <a:gd name="adj2" fmla="val 50000"/>
                <a:gd name="adj3" fmla="val 19349"/>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1280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resenter Organis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9371887-E137-490C-B56B-7EA14042F9AA}"/>
              </a:ext>
            </a:extLst>
          </p:cNvPr>
          <p:cNvSpPr/>
          <p:nvPr userDrawn="1"/>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15522"/>
            <a:ext cx="4848549" cy="857140"/>
          </a:xfrm>
          <a:prstGeom prst="rect">
            <a:avLst/>
          </a:prstGeom>
          <a:no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19" name="Picture Placeholder 2">
            <a:extLst>
              <a:ext uri="{FF2B5EF4-FFF2-40B4-BE49-F238E27FC236}">
                <a16:creationId xmlns:a16="http://schemas.microsoft.com/office/drawing/2014/main" id="{B52122ED-0C61-487B-9682-E37D761AE27B}"/>
              </a:ext>
            </a:extLst>
          </p:cNvPr>
          <p:cNvSpPr>
            <a:spLocks noGrp="1"/>
          </p:cNvSpPr>
          <p:nvPr>
            <p:ph type="pic" idx="1"/>
          </p:nvPr>
        </p:nvSpPr>
        <p:spPr>
          <a:xfrm>
            <a:off x="8671904" y="3854411"/>
            <a:ext cx="1600200" cy="1600201"/>
          </a:xfrm>
          <a:prstGeom prst="ellipse">
            <a:avLst/>
          </a:prstGeom>
        </p:spPr>
      </p:sp>
    </p:spTree>
    <p:extLst>
      <p:ext uri="{BB962C8B-B14F-4D97-AF65-F5344CB8AC3E}">
        <p14:creationId xmlns:p14="http://schemas.microsoft.com/office/powerpoint/2010/main" val="42289963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Presenter Organis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9371887-E137-490C-B56B-7EA14042F9AA}"/>
              </a:ext>
            </a:extLst>
          </p:cNvPr>
          <p:cNvSpPr/>
          <p:nvPr userDrawn="1"/>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15522"/>
            <a:ext cx="4848549" cy="857140"/>
          </a:xfrm>
          <a:prstGeom prst="rect">
            <a:avLst/>
          </a:prstGeom>
          <a:no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19" name="Picture Placeholder 2">
            <a:extLst>
              <a:ext uri="{FF2B5EF4-FFF2-40B4-BE49-F238E27FC236}">
                <a16:creationId xmlns:a16="http://schemas.microsoft.com/office/drawing/2014/main" id="{B52122ED-0C61-487B-9682-E37D761AE27B}"/>
              </a:ext>
            </a:extLst>
          </p:cNvPr>
          <p:cNvSpPr>
            <a:spLocks noGrp="1"/>
          </p:cNvSpPr>
          <p:nvPr>
            <p:ph type="pic" idx="1"/>
          </p:nvPr>
        </p:nvSpPr>
        <p:spPr>
          <a:xfrm>
            <a:off x="8671904" y="3854411"/>
            <a:ext cx="1600200" cy="1600201"/>
          </a:xfrm>
          <a:prstGeom prst="ellipse">
            <a:avLst/>
          </a:prstGeom>
        </p:spPr>
      </p:sp>
    </p:spTree>
    <p:extLst>
      <p:ext uri="{BB962C8B-B14F-4D97-AF65-F5344CB8AC3E}">
        <p14:creationId xmlns:p14="http://schemas.microsoft.com/office/powerpoint/2010/main" val="24185962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Presenter Organis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9371887-E137-490C-B56B-7EA14042F9AA}"/>
              </a:ext>
            </a:extLst>
          </p:cNvPr>
          <p:cNvSpPr/>
          <p:nvPr userDrawn="1"/>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15522"/>
            <a:ext cx="4848549" cy="857140"/>
          </a:xfrm>
          <a:prstGeom prst="rect">
            <a:avLst/>
          </a:prstGeom>
          <a:no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7" name="Picture Placeholder 2">
            <a:extLst>
              <a:ext uri="{FF2B5EF4-FFF2-40B4-BE49-F238E27FC236}">
                <a16:creationId xmlns:a16="http://schemas.microsoft.com/office/drawing/2014/main" id="{615C47B9-9D61-44C2-A0E5-95E356BED229}"/>
              </a:ext>
            </a:extLst>
          </p:cNvPr>
          <p:cNvSpPr>
            <a:spLocks noGrp="1"/>
          </p:cNvSpPr>
          <p:nvPr>
            <p:ph type="pic" idx="1"/>
          </p:nvPr>
        </p:nvSpPr>
        <p:spPr>
          <a:xfrm>
            <a:off x="8671904" y="3854411"/>
            <a:ext cx="1600200" cy="1600201"/>
          </a:xfrm>
          <a:prstGeom prst="ellipse">
            <a:avLst/>
          </a:prstGeom>
        </p:spPr>
      </p:sp>
    </p:spTree>
    <p:extLst>
      <p:ext uri="{BB962C8B-B14F-4D97-AF65-F5344CB8AC3E}">
        <p14:creationId xmlns:p14="http://schemas.microsoft.com/office/powerpoint/2010/main" val="1139108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amp; Summa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227022-81DA-42E2-9F45-E931C8771663}"/>
              </a:ext>
            </a:extLst>
          </p:cNvPr>
          <p:cNvSpPr/>
          <p:nvPr userDrawn="1"/>
        </p:nvSpPr>
        <p:spPr>
          <a:xfrm>
            <a:off x="2291729" y="645125"/>
            <a:ext cx="7150982" cy="1184421"/>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215895"/>
              </a:solidFill>
              <a:effectLst/>
              <a:uLnTx/>
              <a:uFillTx/>
              <a:latin typeface="Meta Offc Pro" panose="020B0504030101020102" pitchFamily="34" charset="0"/>
              <a:ea typeface="+mn-ea"/>
              <a:cs typeface="+mn-cs"/>
            </a:endParaRPr>
          </a:p>
        </p:txBody>
      </p:sp>
      <p:sp>
        <p:nvSpPr>
          <p:cNvPr id="6" name="Rectangle 5">
            <a:extLst>
              <a:ext uri="{FF2B5EF4-FFF2-40B4-BE49-F238E27FC236}">
                <a16:creationId xmlns:a16="http://schemas.microsoft.com/office/drawing/2014/main" id="{D663091D-2911-4D96-93F0-49B891A45D69}"/>
              </a:ext>
            </a:extLst>
          </p:cNvPr>
          <p:cNvSpPr/>
          <p:nvPr userDrawn="1"/>
        </p:nvSpPr>
        <p:spPr>
          <a:xfrm>
            <a:off x="2291729" y="3366147"/>
            <a:ext cx="7150982" cy="873729"/>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60" b="1" i="0" u="none" strike="noStrike" kern="1200" cap="none" spc="0" normalizeH="0" baseline="0" noProof="0">
              <a:ln>
                <a:noFill/>
              </a:ln>
              <a:solidFill>
                <a:srgbClr val="215895"/>
              </a:solidFill>
              <a:effectLst/>
              <a:uLnTx/>
              <a:uFillTx/>
              <a:latin typeface="Meta Offc Pro" panose="020B0504030101020102" pitchFamily="34" charset="0"/>
              <a:ea typeface="+mn-ea"/>
              <a:cs typeface="+mn-cs"/>
            </a:endParaRPr>
          </a:p>
        </p:txBody>
      </p:sp>
      <p:sp>
        <p:nvSpPr>
          <p:cNvPr id="7" name="Rectangle 6">
            <a:extLst>
              <a:ext uri="{FF2B5EF4-FFF2-40B4-BE49-F238E27FC236}">
                <a16:creationId xmlns:a16="http://schemas.microsoft.com/office/drawing/2014/main" id="{015BE920-FB60-47FE-8E59-CB09460DC3E4}"/>
              </a:ext>
            </a:extLst>
          </p:cNvPr>
          <p:cNvSpPr/>
          <p:nvPr userDrawn="1"/>
        </p:nvSpPr>
        <p:spPr>
          <a:xfrm>
            <a:off x="2291729" y="4401263"/>
            <a:ext cx="7150982" cy="873729"/>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215895"/>
              </a:solidFill>
              <a:effectLst/>
              <a:uLnTx/>
              <a:uFillTx/>
              <a:latin typeface="Meta Offc Pro" panose="020B0504030101020102" pitchFamily="34" charset="0"/>
              <a:ea typeface="+mn-ea"/>
              <a:cs typeface="+mn-cs"/>
            </a:endParaRPr>
          </a:p>
        </p:txBody>
      </p:sp>
      <p:sp>
        <p:nvSpPr>
          <p:cNvPr id="8" name="Rectangle 7">
            <a:extLst>
              <a:ext uri="{FF2B5EF4-FFF2-40B4-BE49-F238E27FC236}">
                <a16:creationId xmlns:a16="http://schemas.microsoft.com/office/drawing/2014/main" id="{C6091B99-8FB3-408F-8069-77F32ECA6237}"/>
              </a:ext>
            </a:extLst>
          </p:cNvPr>
          <p:cNvSpPr/>
          <p:nvPr userDrawn="1"/>
        </p:nvSpPr>
        <p:spPr>
          <a:xfrm>
            <a:off x="2291729" y="5436379"/>
            <a:ext cx="7150982" cy="873729"/>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60" b="1" i="0" u="none" strike="noStrike" kern="1200" cap="none" spc="0" normalizeH="0" baseline="0" noProof="0">
              <a:ln>
                <a:noFill/>
              </a:ln>
              <a:solidFill>
                <a:srgbClr val="215895"/>
              </a:solidFill>
              <a:effectLst/>
              <a:uLnTx/>
              <a:uFillTx/>
              <a:latin typeface="Meta Offc Pro" panose="020B0504030101020102" pitchFamily="34" charset="0"/>
              <a:ea typeface="+mn-ea"/>
              <a:cs typeface="+mn-cs"/>
            </a:endParaRPr>
          </a:p>
        </p:txBody>
      </p:sp>
      <p:sp>
        <p:nvSpPr>
          <p:cNvPr id="11" name="Content Placeholder 7">
            <a:extLst>
              <a:ext uri="{FF2B5EF4-FFF2-40B4-BE49-F238E27FC236}">
                <a16:creationId xmlns:a16="http://schemas.microsoft.com/office/drawing/2014/main" id="{C289B230-65B7-4E43-A64E-E3DA29A3CB2F}"/>
              </a:ext>
            </a:extLst>
          </p:cNvPr>
          <p:cNvSpPr>
            <a:spLocks noGrp="1"/>
          </p:cNvSpPr>
          <p:nvPr>
            <p:ph sz="quarter" idx="13" hasCustomPrompt="1"/>
          </p:nvPr>
        </p:nvSpPr>
        <p:spPr>
          <a:xfrm>
            <a:off x="2534360" y="3610210"/>
            <a:ext cx="6665720" cy="486322"/>
          </a:xfrm>
          <a:prstGeom prst="rect">
            <a:avLst/>
          </a:prstGeom>
        </p:spPr>
        <p:txBody>
          <a:bodyPr lIns="0" tIns="0" rIns="0" bIns="0">
            <a:normAutofit/>
          </a:bodyPr>
          <a:lstStyle>
            <a:lvl1pPr marL="0" indent="0">
              <a:spcBef>
                <a:spcPts val="1200"/>
              </a:spcBef>
              <a:buNone/>
              <a:defRPr lang="en-GB" sz="28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a:t>
            </a:r>
          </a:p>
        </p:txBody>
      </p:sp>
      <p:sp>
        <p:nvSpPr>
          <p:cNvPr id="12" name="Content Placeholder 7">
            <a:extLst>
              <a:ext uri="{FF2B5EF4-FFF2-40B4-BE49-F238E27FC236}">
                <a16:creationId xmlns:a16="http://schemas.microsoft.com/office/drawing/2014/main" id="{52E1EC14-ACEE-4EFB-BB8E-E4AD14B6435D}"/>
              </a:ext>
            </a:extLst>
          </p:cNvPr>
          <p:cNvSpPr>
            <a:spLocks noGrp="1"/>
          </p:cNvSpPr>
          <p:nvPr>
            <p:ph sz="quarter" idx="14" hasCustomPrompt="1"/>
          </p:nvPr>
        </p:nvSpPr>
        <p:spPr>
          <a:xfrm>
            <a:off x="2534360" y="4653872"/>
            <a:ext cx="6665720" cy="486322"/>
          </a:xfrm>
          <a:prstGeom prst="rect">
            <a:avLst/>
          </a:prstGeom>
        </p:spPr>
        <p:txBody>
          <a:bodyPr lIns="0" tIns="0" rIns="0" bIns="0">
            <a:normAutofit/>
          </a:bodyPr>
          <a:lstStyle>
            <a:lvl1pPr marL="0" indent="0">
              <a:spcBef>
                <a:spcPts val="1200"/>
              </a:spcBef>
              <a:buNone/>
              <a:defRPr lang="en-GB" sz="28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a:t>
            </a:r>
          </a:p>
        </p:txBody>
      </p:sp>
      <p:sp>
        <p:nvSpPr>
          <p:cNvPr id="13" name="Content Placeholder 7">
            <a:extLst>
              <a:ext uri="{FF2B5EF4-FFF2-40B4-BE49-F238E27FC236}">
                <a16:creationId xmlns:a16="http://schemas.microsoft.com/office/drawing/2014/main" id="{80982D25-8EAF-46FD-B312-3E0C7A787FFE}"/>
              </a:ext>
            </a:extLst>
          </p:cNvPr>
          <p:cNvSpPr>
            <a:spLocks noGrp="1"/>
          </p:cNvSpPr>
          <p:nvPr>
            <p:ph sz="quarter" idx="15" hasCustomPrompt="1"/>
          </p:nvPr>
        </p:nvSpPr>
        <p:spPr>
          <a:xfrm>
            <a:off x="2534360" y="5698450"/>
            <a:ext cx="6665720" cy="486322"/>
          </a:xfrm>
          <a:prstGeom prst="rect">
            <a:avLst/>
          </a:prstGeom>
        </p:spPr>
        <p:txBody>
          <a:bodyPr lIns="0" tIns="0" rIns="0" bIns="0">
            <a:normAutofit/>
          </a:bodyPr>
          <a:lstStyle>
            <a:lvl1pPr marL="0" indent="0">
              <a:spcBef>
                <a:spcPts val="1200"/>
              </a:spcBef>
              <a:buNone/>
              <a:defRPr lang="en-GB" sz="28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a:t>
            </a:r>
          </a:p>
        </p:txBody>
      </p:sp>
      <p:sp>
        <p:nvSpPr>
          <p:cNvPr id="14" name="Title 1">
            <a:extLst>
              <a:ext uri="{FF2B5EF4-FFF2-40B4-BE49-F238E27FC236}">
                <a16:creationId xmlns:a16="http://schemas.microsoft.com/office/drawing/2014/main" id="{19A3F74E-FF8B-4F3D-A7D4-C6A9A3AF529E}"/>
              </a:ext>
            </a:extLst>
          </p:cNvPr>
          <p:cNvSpPr txBox="1">
            <a:spLocks/>
          </p:cNvSpPr>
          <p:nvPr userDrawn="1"/>
        </p:nvSpPr>
        <p:spPr>
          <a:xfrm>
            <a:off x="2534360" y="851469"/>
            <a:ext cx="6665720" cy="771732"/>
          </a:xfrm>
          <a:prstGeom prst="rect">
            <a:avLst/>
          </a:prstGeom>
          <a:noFill/>
        </p:spPr>
        <p:txBody>
          <a:bodyPr vert="horz" wrap="square" lIns="360000" tIns="144000" rIns="360000" bIns="0" rtlCol="0" anchor="ctr">
            <a:spAutoFit/>
          </a:bodyPr>
          <a:lstStyle>
            <a:lvl1pPr algn="l" defTabSz="914400" rtl="0" eaLnBrk="1" latinLnBrk="0" hangingPunct="1">
              <a:lnSpc>
                <a:spcPct val="90000"/>
              </a:lnSpc>
              <a:spcBef>
                <a:spcPct val="0"/>
              </a:spcBef>
              <a:buNone/>
              <a:defRPr sz="5000" kern="1200">
                <a:solidFill>
                  <a:schemeClr val="bg1"/>
                </a:solidFill>
                <a:latin typeface="Local Brewery Five" panose="02000506000000020004"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215895"/>
                </a:solidFill>
                <a:effectLst/>
                <a:uLnTx/>
                <a:uFillTx/>
                <a:latin typeface="Local Brewery Five" panose="02000506000000020004" pitchFamily="50" charset="0"/>
                <a:ea typeface="+mj-ea"/>
                <a:cs typeface="+mj-cs"/>
              </a:rPr>
              <a:t>Click to edit title</a:t>
            </a:r>
            <a:endParaRPr kumimoji="0" lang="en-GB" sz="4400" b="0" i="0" u="none" strike="noStrike" kern="1200" cap="none" spc="0" normalizeH="0" baseline="0" noProof="0">
              <a:ln>
                <a:noFill/>
              </a:ln>
              <a:solidFill>
                <a:srgbClr val="215895"/>
              </a:solidFill>
              <a:effectLst/>
              <a:uLnTx/>
              <a:uFillTx/>
              <a:latin typeface="Local Brewery Five" panose="02000506000000020004" pitchFamily="50" charset="0"/>
              <a:ea typeface="+mj-ea"/>
              <a:cs typeface="+mj-cs"/>
            </a:endParaRPr>
          </a:p>
        </p:txBody>
      </p:sp>
    </p:spTree>
    <p:extLst>
      <p:ext uri="{BB962C8B-B14F-4D97-AF65-F5344CB8AC3E}">
        <p14:creationId xmlns:p14="http://schemas.microsoft.com/office/powerpoint/2010/main" val="1119993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586136-9920-4A74-AC1F-885122C21126}"/>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88BFAC1-FFFC-461B-85BF-46410970B07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423F619C-7131-4CB9-8D45-D52B9818A3AF}"/>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userDrawn="1">
            <p:ph type="title" hasCustomPrompt="1"/>
          </p:nvPr>
        </p:nvSpPr>
        <p:spPr>
          <a:xfrm>
            <a:off x="856339" y="3473133"/>
            <a:ext cx="10515600" cy="1325563"/>
          </a:xfrm>
          <a:prstGeom prst="rect">
            <a:avLst/>
          </a:prstGeom>
        </p:spPr>
        <p:txBody>
          <a:bodyPr>
            <a:normAutofit/>
          </a:bodyPr>
          <a:lstStyle>
            <a:lvl1pPr algn="ctr">
              <a:defRPr sz="6600">
                <a:solidFill>
                  <a:schemeClr val="bg1"/>
                </a:solidFill>
                <a:latin typeface="Local Brewery Five" panose="02000506000000020004" pitchFamily="50" charset="0"/>
              </a:defRPr>
            </a:lvl1pPr>
          </a:lstStyle>
          <a:p>
            <a:r>
              <a:rPr lang="en-US"/>
              <a:t>Click to edit title</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userDrawn="1">
            <p:ph sz="quarter" idx="12"/>
          </p:nvPr>
        </p:nvSpPr>
        <p:spPr>
          <a:xfrm>
            <a:off x="856340" y="4941976"/>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spTree>
    <p:extLst>
      <p:ext uri="{BB962C8B-B14F-4D97-AF65-F5344CB8AC3E}">
        <p14:creationId xmlns:p14="http://schemas.microsoft.com/office/powerpoint/2010/main" val="4051359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B22B28-B368-4095-BE87-DBB0263157C1}"/>
              </a:ext>
            </a:extLst>
          </p:cNvPr>
          <p:cNvSpPr>
            <a:spLocks noGrp="1"/>
          </p:cNvSpPr>
          <p:nvPr>
            <p:ph idx="1"/>
          </p:nvPr>
        </p:nvSpPr>
        <p:spPr>
          <a:xfrm>
            <a:off x="674556" y="1727999"/>
            <a:ext cx="10872000" cy="4567869"/>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Rechteck 9">
            <a:extLst>
              <a:ext uri="{FF2B5EF4-FFF2-40B4-BE49-F238E27FC236}">
                <a16:creationId xmlns:a16="http://schemas.microsoft.com/office/drawing/2014/main" id="{DBA5ADCB-F891-42A6-A9A5-C1C0E5182B7A}"/>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uppieren 14">
            <a:extLst>
              <a:ext uri="{FF2B5EF4-FFF2-40B4-BE49-F238E27FC236}">
                <a16:creationId xmlns:a16="http://schemas.microsoft.com/office/drawing/2014/main" id="{131EA8CF-759C-48BE-A9FC-2753BC14EA5E}"/>
              </a:ext>
            </a:extLst>
          </p:cNvPr>
          <p:cNvGrpSpPr/>
          <p:nvPr/>
        </p:nvGrpSpPr>
        <p:grpSpPr>
          <a:xfrm>
            <a:off x="11111002" y="214219"/>
            <a:ext cx="900000" cy="864000"/>
            <a:chOff x="5320963" y="1367710"/>
            <a:chExt cx="1526757" cy="1443246"/>
          </a:xfrm>
        </p:grpSpPr>
        <p:pic>
          <p:nvPicPr>
            <p:cNvPr id="16" name="Picture 8">
              <a:extLst>
                <a:ext uri="{FF2B5EF4-FFF2-40B4-BE49-F238E27FC236}">
                  <a16:creationId xmlns:a16="http://schemas.microsoft.com/office/drawing/2014/main" id="{7B8826A8-B504-458F-8908-597B064157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7" name="Oval 9">
              <a:extLst>
                <a:ext uri="{FF2B5EF4-FFF2-40B4-BE49-F238E27FC236}">
                  <a16:creationId xmlns:a16="http://schemas.microsoft.com/office/drawing/2014/main" id="{0B9B46A5-B927-4E22-9E71-A1C2BB9E8B0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itel 5">
            <a:extLst>
              <a:ext uri="{FF2B5EF4-FFF2-40B4-BE49-F238E27FC236}">
                <a16:creationId xmlns:a16="http://schemas.microsoft.com/office/drawing/2014/main" id="{24C8F680-912B-4E4E-B167-A8461A47A03A}"/>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2958341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Vergleich">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1E35A5C6-0611-456B-8C7A-3AA0DB356D8E}"/>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uppieren 20">
            <a:extLst>
              <a:ext uri="{FF2B5EF4-FFF2-40B4-BE49-F238E27FC236}">
                <a16:creationId xmlns:a16="http://schemas.microsoft.com/office/drawing/2014/main" id="{D9FE544A-AA5A-4F1A-8047-2D6BBD96D393}"/>
              </a:ext>
            </a:extLst>
          </p:cNvPr>
          <p:cNvGrpSpPr/>
          <p:nvPr/>
        </p:nvGrpSpPr>
        <p:grpSpPr>
          <a:xfrm>
            <a:off x="11111002" y="214219"/>
            <a:ext cx="900000" cy="864000"/>
            <a:chOff x="5320963" y="1367710"/>
            <a:chExt cx="1526757" cy="1443246"/>
          </a:xfrm>
        </p:grpSpPr>
        <p:pic>
          <p:nvPicPr>
            <p:cNvPr id="22" name="Picture 8">
              <a:extLst>
                <a:ext uri="{FF2B5EF4-FFF2-40B4-BE49-F238E27FC236}">
                  <a16:creationId xmlns:a16="http://schemas.microsoft.com/office/drawing/2014/main" id="{44AF7EA5-F801-4ED0-AA90-510AC71E06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23" name="Oval 9">
              <a:extLst>
                <a:ext uri="{FF2B5EF4-FFF2-40B4-BE49-F238E27FC236}">
                  <a16:creationId xmlns:a16="http://schemas.microsoft.com/office/drawing/2014/main" id="{13581C26-D290-4E51-A541-33A006CD54B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platzhalter 3">
            <a:extLst>
              <a:ext uri="{FF2B5EF4-FFF2-40B4-BE49-F238E27FC236}">
                <a16:creationId xmlns:a16="http://schemas.microsoft.com/office/drawing/2014/main" id="{494C471D-1520-41CE-8D49-86082426202C}"/>
              </a:ext>
            </a:extLst>
          </p:cNvPr>
          <p:cNvSpPr>
            <a:spLocks noGrp="1"/>
          </p:cNvSpPr>
          <p:nvPr>
            <p:ph type="body" sz="quarter" idx="10"/>
          </p:nvPr>
        </p:nvSpPr>
        <p:spPr>
          <a:xfrm>
            <a:off x="673200" y="1728000"/>
            <a:ext cx="10872000" cy="479737"/>
          </a:xfrm>
        </p:spPr>
        <p:txBody>
          <a:bodyPr/>
          <a:lstStyle>
            <a:lvl1pPr marL="0" indent="0">
              <a:buNone/>
              <a:defRPr b="1">
                <a:solidFill>
                  <a:schemeClr val="accent1">
                    <a:lumMod val="50000"/>
                  </a:schemeClr>
                </a:solidFill>
              </a:defRPr>
            </a:lvl1pPr>
          </a:lstStyle>
          <a:p>
            <a:pPr lvl="0"/>
            <a:r>
              <a:rPr lang="de-DE"/>
              <a:t>Mastertextformat bearbeiten</a:t>
            </a:r>
          </a:p>
        </p:txBody>
      </p:sp>
      <p:sp>
        <p:nvSpPr>
          <p:cNvPr id="7" name="Inhaltsplatzhalter 6">
            <a:extLst>
              <a:ext uri="{FF2B5EF4-FFF2-40B4-BE49-F238E27FC236}">
                <a16:creationId xmlns:a16="http://schemas.microsoft.com/office/drawing/2014/main" id="{5D0F854C-ADD1-42FE-921C-9A8A2D9A7157}"/>
              </a:ext>
            </a:extLst>
          </p:cNvPr>
          <p:cNvSpPr>
            <a:spLocks noGrp="1"/>
          </p:cNvSpPr>
          <p:nvPr>
            <p:ph sz="quarter" idx="11"/>
          </p:nvPr>
        </p:nvSpPr>
        <p:spPr>
          <a:xfrm>
            <a:off x="673200" y="2356242"/>
            <a:ext cx="10872000" cy="3954617"/>
          </a:xfr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Titel 5">
            <a:extLst>
              <a:ext uri="{FF2B5EF4-FFF2-40B4-BE49-F238E27FC236}">
                <a16:creationId xmlns:a16="http://schemas.microsoft.com/office/drawing/2014/main" id="{F1512C82-0229-4232-A83F-6845F5F998AA}"/>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1518559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D7E7A1E-A8BA-41A3-AFD7-CA259AF71B7A}"/>
              </a:ext>
            </a:extLst>
          </p:cNvPr>
          <p:cNvSpPr>
            <a:spLocks noGrp="1"/>
          </p:cNvSpPr>
          <p:nvPr>
            <p:ph sz="half" idx="1"/>
          </p:nvPr>
        </p:nvSpPr>
        <p:spPr>
          <a:xfrm>
            <a:off x="673200" y="1728000"/>
            <a:ext cx="5181600" cy="4572000"/>
          </a:xfrm>
          <a:prstGeom prst="rect">
            <a:avLst/>
          </a:prstGeom>
        </p:spPr>
        <p:txBody>
          <a:bodyPr>
            <a:normAutofit/>
          </a:bodyPr>
          <a:lstStyle>
            <a:lvl1pPr>
              <a:defRPr lang="de-DE" sz="2800" kern="1200" dirty="0" smtClean="0">
                <a:solidFill>
                  <a:schemeClr val="accent1">
                    <a:lumMod val="50000"/>
                  </a:schemeClr>
                </a:solidFill>
                <a:latin typeface="+mn-lt"/>
                <a:ea typeface="+mn-ea"/>
                <a:cs typeface="+mn-cs"/>
              </a:defRPr>
            </a:lvl1pPr>
            <a:lvl2pPr>
              <a:defRPr lang="de-DE" sz="2400" kern="1200" dirty="0" smtClean="0">
                <a:solidFill>
                  <a:schemeClr val="accent1">
                    <a:lumMod val="50000"/>
                  </a:schemeClr>
                </a:solidFill>
                <a:latin typeface="+mn-lt"/>
                <a:ea typeface="+mn-ea"/>
                <a:cs typeface="+mn-cs"/>
              </a:defRPr>
            </a:lvl2pPr>
            <a:lvl3pPr>
              <a:defRPr lang="de-DE" sz="2000" kern="1200" dirty="0" smtClean="0">
                <a:solidFill>
                  <a:schemeClr val="accent1">
                    <a:lumMod val="50000"/>
                  </a:schemeClr>
                </a:solidFill>
                <a:latin typeface="+mn-lt"/>
                <a:ea typeface="+mn-ea"/>
                <a:cs typeface="+mn-cs"/>
              </a:defRPr>
            </a:lvl3pPr>
            <a:lvl4pPr>
              <a:defRPr lang="de-DE" sz="1800" kern="1200" dirty="0" smtClean="0">
                <a:solidFill>
                  <a:schemeClr val="accent1">
                    <a:lumMod val="50000"/>
                  </a:schemeClr>
                </a:solidFill>
                <a:latin typeface="+mn-lt"/>
                <a:ea typeface="+mn-ea"/>
                <a:cs typeface="+mn-cs"/>
              </a:defRPr>
            </a:lvl4pPr>
            <a:lvl5pPr>
              <a:defRPr lang="en-GB" sz="1800" kern="1200" dirty="0">
                <a:solidFill>
                  <a:schemeClr val="accent1">
                    <a:lumMod val="50000"/>
                  </a:schemeClr>
                </a:solidFill>
                <a:latin typeface="+mn-lt"/>
                <a:ea typeface="+mn-ea"/>
                <a:cs typeface="+mn-cs"/>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7D4F3D62-D4D7-4ACE-B0B3-26A6F1C6F7EB}"/>
              </a:ext>
            </a:extLst>
          </p:cNvPr>
          <p:cNvSpPr>
            <a:spLocks noGrp="1"/>
          </p:cNvSpPr>
          <p:nvPr>
            <p:ph sz="half" idx="2"/>
          </p:nvPr>
        </p:nvSpPr>
        <p:spPr>
          <a:xfrm>
            <a:off x="6290400" y="1728000"/>
            <a:ext cx="5181600" cy="4572000"/>
          </a:xfrm>
          <a:prstGeom prst="rect">
            <a:avLst/>
          </a:prstGeo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dirty="0" smtClean="0">
                <a:solidFill>
                  <a:schemeClr val="accent1">
                    <a:lumMod val="50000"/>
                  </a:schemeClr>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dirty="0" smtClean="0">
                <a:solidFill>
                  <a:schemeClr val="accent1">
                    <a:lumMod val="50000"/>
                  </a:schemeClr>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000" kern="1200" dirty="0" smtClean="0">
                <a:solidFill>
                  <a:schemeClr val="accent1">
                    <a:lumMod val="50000"/>
                  </a:schemeClr>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1800" kern="1200" dirty="0" smtClean="0">
                <a:solidFill>
                  <a:schemeClr val="accent1">
                    <a:lumMod val="50000"/>
                  </a:schemeClr>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en-GB" sz="1800" kern="1200" dirty="0">
                <a:solidFill>
                  <a:schemeClr val="accent1">
                    <a:lumMod val="50000"/>
                  </a:schemeClr>
                </a:solidFill>
                <a:latin typeface="+mn-lt"/>
                <a:ea typeface="+mn-ea"/>
                <a:cs typeface="+mn-cs"/>
              </a:defRPr>
            </a:lvl5pPr>
          </a:lstStyle>
          <a:p>
            <a:pPr lvl="0"/>
            <a:r>
              <a:rPr lang="de-DE"/>
              <a:t>Mastertextformat bearbeiten</a:t>
            </a:r>
          </a:p>
          <a:p>
            <a:pPr marL="685800" lvl="1" indent="-228600" algn="l" defTabSz="914400" rtl="0" eaLnBrk="1" latinLnBrk="0" hangingPunct="1">
              <a:lnSpc>
                <a:spcPct val="90000"/>
              </a:lnSpc>
              <a:spcBef>
                <a:spcPts val="500"/>
              </a:spcBef>
              <a:buFont typeface="Arial" panose="020B0604020202020204" pitchFamily="34" charset="0"/>
              <a:buChar char="•"/>
            </a:pPr>
            <a:r>
              <a:rPr lang="de-DE"/>
              <a:t>Zweite Ebene</a:t>
            </a:r>
          </a:p>
          <a:p>
            <a:pPr marL="1143000" lvl="2" indent="-228600" algn="l" defTabSz="914400" rtl="0" eaLnBrk="1" latinLnBrk="0" hangingPunct="1">
              <a:lnSpc>
                <a:spcPct val="90000"/>
              </a:lnSpc>
              <a:spcBef>
                <a:spcPts val="500"/>
              </a:spcBef>
              <a:buFont typeface="Arial" panose="020B0604020202020204" pitchFamily="34" charset="0"/>
              <a:buChar char="•"/>
            </a:pPr>
            <a:r>
              <a:rPr lang="de-DE"/>
              <a:t>Dritte Ebene</a:t>
            </a:r>
          </a:p>
          <a:p>
            <a:pPr marL="1600200" lvl="3" indent="-228600" algn="l" defTabSz="914400" rtl="0" eaLnBrk="1" latinLnBrk="0" hangingPunct="1">
              <a:lnSpc>
                <a:spcPct val="90000"/>
              </a:lnSpc>
              <a:spcBef>
                <a:spcPts val="500"/>
              </a:spcBef>
              <a:buFont typeface="Arial" panose="020B0604020202020204" pitchFamily="34" charset="0"/>
              <a:buChar char="•"/>
            </a:pPr>
            <a:r>
              <a:rPr lang="de-DE"/>
              <a:t>Vierte Ebene</a:t>
            </a:r>
          </a:p>
          <a:p>
            <a:pPr marL="2057400" lvl="4" indent="-228600" algn="l" defTabSz="914400" rtl="0" eaLnBrk="1" latinLnBrk="0" hangingPunct="1">
              <a:lnSpc>
                <a:spcPct val="90000"/>
              </a:lnSpc>
              <a:spcBef>
                <a:spcPts val="500"/>
              </a:spcBef>
              <a:buFont typeface="Arial" panose="020B0604020202020204" pitchFamily="34" charset="0"/>
              <a:buChar char="•"/>
            </a:pPr>
            <a:r>
              <a:rPr lang="de-DE"/>
              <a:t>Fünfte Ebene</a:t>
            </a:r>
            <a:endParaRPr lang="en-GB"/>
          </a:p>
        </p:txBody>
      </p:sp>
      <p:sp>
        <p:nvSpPr>
          <p:cNvPr id="12" name="Rechteck 11">
            <a:extLst>
              <a:ext uri="{FF2B5EF4-FFF2-40B4-BE49-F238E27FC236}">
                <a16:creationId xmlns:a16="http://schemas.microsoft.com/office/drawing/2014/main" id="{ABBA71EE-69C5-4E80-931C-ED70ACB6FF10}"/>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uppieren 16">
            <a:extLst>
              <a:ext uri="{FF2B5EF4-FFF2-40B4-BE49-F238E27FC236}">
                <a16:creationId xmlns:a16="http://schemas.microsoft.com/office/drawing/2014/main" id="{DF696A69-92BE-48E8-A794-F4DBCF4AB21E}"/>
              </a:ext>
            </a:extLst>
          </p:cNvPr>
          <p:cNvGrpSpPr/>
          <p:nvPr/>
        </p:nvGrpSpPr>
        <p:grpSpPr>
          <a:xfrm>
            <a:off x="11111002" y="214219"/>
            <a:ext cx="900000" cy="864000"/>
            <a:chOff x="5320963" y="1367710"/>
            <a:chExt cx="1526757" cy="1443246"/>
          </a:xfrm>
        </p:grpSpPr>
        <p:pic>
          <p:nvPicPr>
            <p:cNvPr id="18" name="Picture 8">
              <a:extLst>
                <a:ext uri="{FF2B5EF4-FFF2-40B4-BE49-F238E27FC236}">
                  <a16:creationId xmlns:a16="http://schemas.microsoft.com/office/drawing/2014/main" id="{8D90F7EC-D287-4233-AAB8-3B94DF6D64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9" name="Oval 9">
              <a:extLst>
                <a:ext uri="{FF2B5EF4-FFF2-40B4-BE49-F238E27FC236}">
                  <a16:creationId xmlns:a16="http://schemas.microsoft.com/office/drawing/2014/main" id="{027030F8-4FDD-4D91-BD89-00A2A66F46EF}"/>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itel 5">
            <a:extLst>
              <a:ext uri="{FF2B5EF4-FFF2-40B4-BE49-F238E27FC236}">
                <a16:creationId xmlns:a16="http://schemas.microsoft.com/office/drawing/2014/main" id="{AE162E08-0ACE-454E-B164-C3CF1D5FB6BF}"/>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322805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F8D777F-85EC-416D-900B-B801FA2EEE5E}"/>
              </a:ext>
            </a:extLst>
          </p:cNvPr>
          <p:cNvSpPr>
            <a:spLocks noGrp="1"/>
          </p:cNvSpPr>
          <p:nvPr>
            <p:ph type="body" idx="1"/>
          </p:nvPr>
        </p:nvSpPr>
        <p:spPr>
          <a:xfrm>
            <a:off x="673200" y="1728000"/>
            <a:ext cx="5157787" cy="823912"/>
          </a:xfrm>
          <a:prstGeom prst="rect">
            <a:avLst/>
          </a:prstGeom>
        </p:spPr>
        <p:txBody>
          <a:bodyPr anchor="b"/>
          <a:lstStyle>
            <a:lvl1pPr marL="0" indent="0">
              <a:buNone/>
              <a:defRPr sz="2400" b="1">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5" name="Textplatzhalter 4">
            <a:extLst>
              <a:ext uri="{FF2B5EF4-FFF2-40B4-BE49-F238E27FC236}">
                <a16:creationId xmlns:a16="http://schemas.microsoft.com/office/drawing/2014/main" id="{5F46085C-A52A-4F50-A41D-FD3192975D99}"/>
              </a:ext>
            </a:extLst>
          </p:cNvPr>
          <p:cNvSpPr>
            <a:spLocks noGrp="1"/>
          </p:cNvSpPr>
          <p:nvPr>
            <p:ph type="body" sz="quarter" idx="3"/>
          </p:nvPr>
        </p:nvSpPr>
        <p:spPr>
          <a:xfrm>
            <a:off x="6227762" y="1728000"/>
            <a:ext cx="5183188" cy="823912"/>
          </a:xfrm>
          <a:prstGeom prst="rect">
            <a:avLst/>
          </a:prstGeom>
        </p:spPr>
        <p:txBody>
          <a:bodyPr anchor="b"/>
          <a:lstStyle>
            <a:lvl1pPr marL="0" indent="0">
              <a:buNone/>
              <a:defRPr sz="2400" b="1">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4" name="Inhaltsplatzhalter 2">
            <a:extLst>
              <a:ext uri="{FF2B5EF4-FFF2-40B4-BE49-F238E27FC236}">
                <a16:creationId xmlns:a16="http://schemas.microsoft.com/office/drawing/2014/main" id="{0F6AD16C-3F7A-4D9A-B1CF-A790109A3F43}"/>
              </a:ext>
            </a:extLst>
          </p:cNvPr>
          <p:cNvSpPr>
            <a:spLocks noGrp="1"/>
          </p:cNvSpPr>
          <p:nvPr>
            <p:ph sz="half" idx="10"/>
          </p:nvPr>
        </p:nvSpPr>
        <p:spPr>
          <a:xfrm>
            <a:off x="673200" y="2566200"/>
            <a:ext cx="5181600" cy="3749676"/>
          </a:xfrm>
          <a:prstGeom prst="rect">
            <a:avLst/>
          </a:prstGeom>
        </p:spPr>
        <p:txBody>
          <a:bodyPr>
            <a:normAutofit/>
          </a:bodyPr>
          <a:lstStyle>
            <a:lvl1pPr>
              <a:defRPr lang="de-DE" sz="2800" kern="1200" dirty="0" smtClean="0">
                <a:solidFill>
                  <a:schemeClr val="accent1">
                    <a:lumMod val="50000"/>
                  </a:schemeClr>
                </a:solidFill>
                <a:latin typeface="+mn-lt"/>
                <a:ea typeface="+mn-ea"/>
                <a:cs typeface="+mn-cs"/>
              </a:defRPr>
            </a:lvl1pPr>
            <a:lvl2pPr>
              <a:defRPr lang="de-DE" sz="2400" kern="1200" dirty="0" smtClean="0">
                <a:solidFill>
                  <a:schemeClr val="accent1">
                    <a:lumMod val="50000"/>
                  </a:schemeClr>
                </a:solidFill>
                <a:latin typeface="+mn-lt"/>
                <a:ea typeface="+mn-ea"/>
                <a:cs typeface="+mn-cs"/>
              </a:defRPr>
            </a:lvl2pPr>
            <a:lvl3pPr>
              <a:defRPr lang="de-DE" sz="2000" kern="1200" dirty="0" smtClean="0">
                <a:solidFill>
                  <a:schemeClr val="accent1">
                    <a:lumMod val="50000"/>
                  </a:schemeClr>
                </a:solidFill>
                <a:latin typeface="+mn-lt"/>
                <a:ea typeface="+mn-ea"/>
                <a:cs typeface="+mn-cs"/>
              </a:defRPr>
            </a:lvl3pPr>
            <a:lvl4pPr>
              <a:defRPr lang="de-DE" sz="1800" kern="1200" dirty="0" smtClean="0">
                <a:solidFill>
                  <a:schemeClr val="accent1">
                    <a:lumMod val="50000"/>
                  </a:schemeClr>
                </a:solidFill>
                <a:latin typeface="+mn-lt"/>
                <a:ea typeface="+mn-ea"/>
                <a:cs typeface="+mn-cs"/>
              </a:defRPr>
            </a:lvl4pPr>
            <a:lvl5pPr>
              <a:defRPr lang="en-GB" sz="1800" kern="1200" dirty="0">
                <a:solidFill>
                  <a:schemeClr val="accent1">
                    <a:lumMod val="50000"/>
                  </a:schemeClr>
                </a:solidFill>
                <a:latin typeface="+mn-lt"/>
                <a:ea typeface="+mn-ea"/>
                <a:cs typeface="+mn-cs"/>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5" name="Inhaltsplatzhalter 3">
            <a:extLst>
              <a:ext uri="{FF2B5EF4-FFF2-40B4-BE49-F238E27FC236}">
                <a16:creationId xmlns:a16="http://schemas.microsoft.com/office/drawing/2014/main" id="{415C1B83-13E7-409A-BD46-3F36B860E837}"/>
              </a:ext>
            </a:extLst>
          </p:cNvPr>
          <p:cNvSpPr>
            <a:spLocks noGrp="1"/>
          </p:cNvSpPr>
          <p:nvPr>
            <p:ph sz="half" idx="2"/>
          </p:nvPr>
        </p:nvSpPr>
        <p:spPr>
          <a:xfrm>
            <a:off x="6229350" y="2562224"/>
            <a:ext cx="5181600" cy="3749677"/>
          </a:xfrm>
          <a:prstGeom prst="rect">
            <a:avLst/>
          </a:prstGeo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dirty="0" smtClean="0">
                <a:solidFill>
                  <a:schemeClr val="accent1">
                    <a:lumMod val="50000"/>
                  </a:schemeClr>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dirty="0" smtClean="0">
                <a:solidFill>
                  <a:schemeClr val="accent1">
                    <a:lumMod val="50000"/>
                  </a:schemeClr>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000" kern="1200" dirty="0" smtClean="0">
                <a:solidFill>
                  <a:schemeClr val="accent1">
                    <a:lumMod val="50000"/>
                  </a:schemeClr>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1800" kern="1200" dirty="0" smtClean="0">
                <a:solidFill>
                  <a:schemeClr val="accent1">
                    <a:lumMod val="50000"/>
                  </a:schemeClr>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en-GB" sz="1800" kern="1200" dirty="0">
                <a:solidFill>
                  <a:schemeClr val="accent1">
                    <a:lumMod val="50000"/>
                  </a:schemeClr>
                </a:solidFill>
                <a:latin typeface="+mn-lt"/>
                <a:ea typeface="+mn-ea"/>
                <a:cs typeface="+mn-cs"/>
              </a:defRPr>
            </a:lvl5pPr>
          </a:lstStyle>
          <a:p>
            <a:pPr lvl="0"/>
            <a:r>
              <a:rPr lang="de-DE"/>
              <a:t>Mastertextformat bearbeiten</a:t>
            </a:r>
          </a:p>
          <a:p>
            <a:pPr marL="685800" lvl="1" indent="-228600" algn="l" defTabSz="914400" rtl="0" eaLnBrk="1" latinLnBrk="0" hangingPunct="1">
              <a:lnSpc>
                <a:spcPct val="90000"/>
              </a:lnSpc>
              <a:spcBef>
                <a:spcPts val="500"/>
              </a:spcBef>
              <a:buFont typeface="Arial" panose="020B0604020202020204" pitchFamily="34" charset="0"/>
              <a:buChar char="•"/>
            </a:pPr>
            <a:r>
              <a:rPr lang="de-DE"/>
              <a:t>Zweite Ebene</a:t>
            </a:r>
          </a:p>
          <a:p>
            <a:pPr marL="1143000" lvl="2" indent="-228600" algn="l" defTabSz="914400" rtl="0" eaLnBrk="1" latinLnBrk="0" hangingPunct="1">
              <a:lnSpc>
                <a:spcPct val="90000"/>
              </a:lnSpc>
              <a:spcBef>
                <a:spcPts val="500"/>
              </a:spcBef>
              <a:buFont typeface="Arial" panose="020B0604020202020204" pitchFamily="34" charset="0"/>
              <a:buChar char="•"/>
            </a:pPr>
            <a:r>
              <a:rPr lang="de-DE"/>
              <a:t>Dritte Ebene</a:t>
            </a:r>
          </a:p>
          <a:p>
            <a:pPr marL="1600200" lvl="3" indent="-228600" algn="l" defTabSz="914400" rtl="0" eaLnBrk="1" latinLnBrk="0" hangingPunct="1">
              <a:lnSpc>
                <a:spcPct val="90000"/>
              </a:lnSpc>
              <a:spcBef>
                <a:spcPts val="500"/>
              </a:spcBef>
              <a:buFont typeface="Arial" panose="020B0604020202020204" pitchFamily="34" charset="0"/>
              <a:buChar char="•"/>
            </a:pPr>
            <a:r>
              <a:rPr lang="de-DE"/>
              <a:t>Vierte Ebene</a:t>
            </a:r>
          </a:p>
          <a:p>
            <a:pPr marL="2057400" lvl="4" indent="-228600" algn="l" defTabSz="914400" rtl="0" eaLnBrk="1" latinLnBrk="0" hangingPunct="1">
              <a:lnSpc>
                <a:spcPct val="90000"/>
              </a:lnSpc>
              <a:spcBef>
                <a:spcPts val="500"/>
              </a:spcBef>
              <a:buFont typeface="Arial" panose="020B0604020202020204" pitchFamily="34" charset="0"/>
              <a:buChar char="•"/>
            </a:pPr>
            <a:r>
              <a:rPr lang="de-DE"/>
              <a:t>Fünfte Ebene</a:t>
            </a:r>
            <a:endParaRPr lang="en-GB"/>
          </a:p>
        </p:txBody>
      </p:sp>
      <p:sp>
        <p:nvSpPr>
          <p:cNvPr id="16" name="Rechteck 15">
            <a:extLst>
              <a:ext uri="{FF2B5EF4-FFF2-40B4-BE49-F238E27FC236}">
                <a16:creationId xmlns:a16="http://schemas.microsoft.com/office/drawing/2014/main" id="{1E35A5C6-0611-456B-8C7A-3AA0DB356D8E}"/>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uppieren 20">
            <a:extLst>
              <a:ext uri="{FF2B5EF4-FFF2-40B4-BE49-F238E27FC236}">
                <a16:creationId xmlns:a16="http://schemas.microsoft.com/office/drawing/2014/main" id="{D9FE544A-AA5A-4F1A-8047-2D6BBD96D393}"/>
              </a:ext>
            </a:extLst>
          </p:cNvPr>
          <p:cNvGrpSpPr/>
          <p:nvPr/>
        </p:nvGrpSpPr>
        <p:grpSpPr>
          <a:xfrm>
            <a:off x="11111002" y="214219"/>
            <a:ext cx="900000" cy="864000"/>
            <a:chOff x="5320963" y="1367710"/>
            <a:chExt cx="1526757" cy="1443246"/>
          </a:xfrm>
        </p:grpSpPr>
        <p:pic>
          <p:nvPicPr>
            <p:cNvPr id="22" name="Picture 8">
              <a:extLst>
                <a:ext uri="{FF2B5EF4-FFF2-40B4-BE49-F238E27FC236}">
                  <a16:creationId xmlns:a16="http://schemas.microsoft.com/office/drawing/2014/main" id="{44AF7EA5-F801-4ED0-AA90-510AC71E06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23" name="Oval 9">
              <a:extLst>
                <a:ext uri="{FF2B5EF4-FFF2-40B4-BE49-F238E27FC236}">
                  <a16:creationId xmlns:a16="http://schemas.microsoft.com/office/drawing/2014/main" id="{13581C26-D290-4E51-A541-33A006CD54B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itel 5">
            <a:extLst>
              <a:ext uri="{FF2B5EF4-FFF2-40B4-BE49-F238E27FC236}">
                <a16:creationId xmlns:a16="http://schemas.microsoft.com/office/drawing/2014/main" id="{A35D76E5-16FC-4539-ACF1-D0C7D43061A5}"/>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10473428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image" Target="../media/image33.jpe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theme" Target="../theme/theme2.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28B513A-5360-4034-8939-E5799E839B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B79F884D-1ECD-468B-8AF8-A5BE1F40AF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78C203CB-B5F6-4A49-82CE-3BF02F203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8478639-D7A9-4642-A392-927191D9695C}"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21/07/2020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286C205B-2162-4276-8B2E-53DC88A452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a:extLst>
              <a:ext uri="{FF2B5EF4-FFF2-40B4-BE49-F238E27FC236}">
                <a16:creationId xmlns:a16="http://schemas.microsoft.com/office/drawing/2014/main" id="{512D3551-6844-4317-83B9-DCB567930B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A96071-3FAF-4D90-93D3-B3933C5FA3F4}"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823094"/>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 id="2147484123" r:id="rId14"/>
    <p:sldLayoutId id="2147484124" r:id="rId15"/>
    <p:sldLayoutId id="2147484125" r:id="rId16"/>
    <p:sldLayoutId id="2147484126" r:id="rId17"/>
    <p:sldLayoutId id="2147484127" r:id="rId18"/>
    <p:sldLayoutId id="2147484128" r:id="rId19"/>
    <p:sldLayoutId id="2147484129" r:id="rId20"/>
    <p:sldLayoutId id="2147484130" r:id="rId21"/>
    <p:sldLayoutId id="2147484131" r:id="rId22"/>
    <p:sldLayoutId id="2147484132" r:id="rId23"/>
    <p:sldLayoutId id="2147484133" r:id="rId24"/>
    <p:sldLayoutId id="2147484134" r:id="rId25"/>
    <p:sldLayoutId id="2147484135" r:id="rId26"/>
    <p:sldLayoutId id="2147484136" r:id="rId27"/>
    <p:sldLayoutId id="2147484137" r:id="rId28"/>
    <p:sldLayoutId id="2147484138" r:id="rId29"/>
    <p:sldLayoutId id="2147484139" r:id="rId30"/>
    <p:sldLayoutId id="2147484140" r:id="rId31"/>
    <p:sldLayoutId id="2147484141" r:id="rId32"/>
  </p:sldLayoutIdLst>
  <p:txStyles>
    <p:titleStyle>
      <a:lvl1pPr algn="l" defTabSz="914400" rtl="0" eaLnBrk="1" latinLnBrk="0" hangingPunct="1">
        <a:lnSpc>
          <a:spcPct val="90000"/>
        </a:lnSpc>
        <a:spcBef>
          <a:spcPct val="0"/>
        </a:spcBef>
        <a:buNone/>
        <a:defRPr sz="50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A76D475-02D0-48B2-840C-115EF585E1D2}"/>
              </a:ext>
            </a:extLst>
          </p:cNvPr>
          <p:cNvSpPr txBox="1">
            <a:spLocks/>
          </p:cNvSpPr>
          <p:nvPr userDrawn="1"/>
        </p:nvSpPr>
        <p:spPr>
          <a:xfrm>
            <a:off x="856339" y="3473133"/>
            <a:ext cx="10515600" cy="1325563"/>
          </a:xfrm>
          <a:prstGeom prst="rect">
            <a:avLst/>
          </a:prstGeom>
        </p:spPr>
        <p:txBody>
          <a:bodyPr>
            <a:normAutofit/>
          </a:bodyPr>
          <a:lstStyle>
            <a:lvl1pPr algn="ctr" defTabSz="914400" rtl="0" eaLnBrk="1" latinLnBrk="0" hangingPunct="1">
              <a:lnSpc>
                <a:spcPct val="90000"/>
              </a:lnSpc>
              <a:spcBef>
                <a:spcPct val="0"/>
              </a:spcBef>
              <a:buNone/>
              <a:defRPr sz="6600" kern="1200">
                <a:solidFill>
                  <a:schemeClr val="bg1"/>
                </a:solidFill>
                <a:latin typeface="Local Brewery Five" panose="02000506000000020004"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a:ln>
                <a:noFill/>
              </a:ln>
              <a:solidFill>
                <a:prstClr val="white"/>
              </a:solidFill>
              <a:effectLst/>
              <a:uLnTx/>
              <a:uFillTx/>
              <a:latin typeface="Local Brewery Five" panose="02000506000000020004" pitchFamily="50" charset="0"/>
              <a:ea typeface="+mj-ea"/>
              <a:cs typeface="+mj-cs"/>
            </a:endParaRPr>
          </a:p>
        </p:txBody>
      </p:sp>
      <p:sp>
        <p:nvSpPr>
          <p:cNvPr id="8" name="Content Placeholder 9">
            <a:extLst>
              <a:ext uri="{FF2B5EF4-FFF2-40B4-BE49-F238E27FC236}">
                <a16:creationId xmlns:a16="http://schemas.microsoft.com/office/drawing/2014/main" id="{41499994-C4C0-4FEA-BF77-931CABF4EEE3}"/>
              </a:ext>
            </a:extLst>
          </p:cNvPr>
          <p:cNvSpPr txBox="1">
            <a:spLocks/>
          </p:cNvSpPr>
          <p:nvPr userDrawn="1"/>
        </p:nvSpPr>
        <p:spPr>
          <a:xfrm>
            <a:off x="856340" y="4941976"/>
            <a:ext cx="10515600" cy="369332"/>
          </a:xfrm>
          <a:prstGeom prst="rect">
            <a:avLst/>
          </a:prstGeom>
        </p:spPr>
        <p:txBody>
          <a:bodyPr vert="horz" lIns="0" tIns="0" rIns="0" bIns="0" anchor="t" anchorCtr="0">
            <a:noAutofit/>
          </a:bodyPr>
          <a:lstStyle>
            <a:lvl1pPr marL="0" indent="0" algn="ctr" defTabSz="914400" rtl="0" eaLnBrk="1" latinLnBrk="0" hangingPunct="1">
              <a:lnSpc>
                <a:spcPct val="90000"/>
              </a:lnSpc>
              <a:spcBef>
                <a:spcPts val="0"/>
              </a:spcBef>
              <a:buFont typeface="Arial" panose="020B0604020202020204" pitchFamily="34" charset="0"/>
              <a:buNone/>
              <a:defRPr sz="3600" b="1" kern="1200">
                <a:solidFill>
                  <a:schemeClr val="bg1"/>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3600" b="1" i="0" u="none" strike="noStrike" kern="1200" cap="none" spc="0" normalizeH="0" baseline="0" noProof="0">
              <a:ln>
                <a:noFill/>
              </a:ln>
              <a:solidFill>
                <a:prstClr val="white"/>
              </a:solidFill>
              <a:effectLst/>
              <a:uLnTx/>
              <a:uFillTx/>
              <a:latin typeface="Meta Offc Pro" panose="020B0504030101020102" pitchFamily="34" charset="0"/>
              <a:ea typeface="+mn-ea"/>
              <a:cs typeface="+mn-cs"/>
            </a:endParaRPr>
          </a:p>
        </p:txBody>
      </p:sp>
    </p:spTree>
    <p:extLst>
      <p:ext uri="{BB962C8B-B14F-4D97-AF65-F5344CB8AC3E}">
        <p14:creationId xmlns:p14="http://schemas.microsoft.com/office/powerpoint/2010/main" val="300025452"/>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 id="2147484099" r:id="rId14"/>
    <p:sldLayoutId id="2147484100" r:id="rId15"/>
    <p:sldLayoutId id="2147484101" r:id="rId16"/>
    <p:sldLayoutId id="2147484102" r:id="rId17"/>
    <p:sldLayoutId id="2147484103" r:id="rId18"/>
    <p:sldLayoutId id="2147484104" r:id="rId19"/>
    <p:sldLayoutId id="2147484105" r:id="rId20"/>
    <p:sldLayoutId id="2147484106" r:id="rId21"/>
    <p:sldLayoutId id="2147484107"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hyperlink" Target="http://www.msc.org/wo-kaufen/lieferantendatenbank" TargetMode="External"/><Relationship Id="rId7"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hyperlink" Target="http://cert.msc.org/supplierdirectory/VController.aspx?Path=be2ac378-2a36-484c-8016-383699e2e466" TargetMode="External"/><Relationship Id="rId4" Type="http://schemas.openxmlformats.org/officeDocument/2006/relationships/hyperlink" Target="https://www.asc-aqua.org/what-you-can-do/take-action/find-a-supplie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video" Target="https://www.youtube.com/embed/SJ_5O3-Oao4?feature=oembed" TargetMode="External"/><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channel/UCGclg1gC0vIwENOAn5WwlYA"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hyperlink" Target="https://multimedialibrary.msc.org/"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hyperlink" Target="https://www.msc.org/de/fisch-nachhaltigkeit/fischereigeschichten"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hyperlink" Target="mailto:stefanie.siebels@msc.org" TargetMode="External"/><Relationship Id="rId2" Type="http://schemas.openxmlformats.org/officeDocument/2006/relationships/notesSlide" Target="../notesSlides/notesSlide41.xml"/><Relationship Id="rId1" Type="http://schemas.openxmlformats.org/officeDocument/2006/relationships/slideLayout" Target="../slideLayouts/slideLayout30.xml"/><Relationship Id="rId4" Type="http://schemas.openxmlformats.org/officeDocument/2006/relationships/hyperlink" Target="mailto:goetz.ahrens@msc.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689DF-462C-4A0D-8B82-95B7A254DA11}"/>
              </a:ext>
            </a:extLst>
          </p:cNvPr>
          <p:cNvSpPr>
            <a:spLocks noGrp="1"/>
          </p:cNvSpPr>
          <p:nvPr>
            <p:ph type="title"/>
          </p:nvPr>
        </p:nvSpPr>
        <p:spPr>
          <a:xfrm>
            <a:off x="856340" y="3238500"/>
            <a:ext cx="10515600" cy="1325563"/>
          </a:xfrm>
        </p:spPr>
        <p:txBody>
          <a:bodyPr>
            <a:noAutofit/>
          </a:bodyPr>
          <a:lstStyle/>
          <a:p>
            <a:r>
              <a:rPr lang="en-US" sz="6400">
                <a:latin typeface="+mn-lt"/>
              </a:rPr>
              <a:t>MSC – Das Siegel </a:t>
            </a:r>
            <a:r>
              <a:rPr lang="en-US" sz="6400" err="1">
                <a:latin typeface="+mn-lt"/>
              </a:rPr>
              <a:t>für</a:t>
            </a:r>
            <a:r>
              <a:rPr lang="en-US" sz="6400">
                <a:latin typeface="+mn-lt"/>
              </a:rPr>
              <a:t> </a:t>
            </a:r>
            <a:r>
              <a:rPr lang="en-US" sz="6400" err="1">
                <a:latin typeface="+mn-lt"/>
              </a:rPr>
              <a:t>nachhaltigen</a:t>
            </a:r>
            <a:r>
              <a:rPr lang="en-US" sz="6400">
                <a:latin typeface="+mn-lt"/>
              </a:rPr>
              <a:t> </a:t>
            </a:r>
            <a:r>
              <a:rPr lang="en-US" sz="6400" err="1">
                <a:latin typeface="+mn-lt"/>
              </a:rPr>
              <a:t>Fischfang</a:t>
            </a:r>
            <a:endParaRPr lang="en-DE" sz="6400">
              <a:latin typeface="+mn-lt"/>
            </a:endParaRPr>
          </a:p>
        </p:txBody>
      </p:sp>
      <p:sp>
        <p:nvSpPr>
          <p:cNvPr id="3" name="Content Placeholder 2">
            <a:extLst>
              <a:ext uri="{FF2B5EF4-FFF2-40B4-BE49-F238E27FC236}">
                <a16:creationId xmlns:a16="http://schemas.microsoft.com/office/drawing/2014/main" id="{7844E1E7-38BB-4897-A5F8-B15B1544766A}"/>
              </a:ext>
            </a:extLst>
          </p:cNvPr>
          <p:cNvSpPr>
            <a:spLocks noGrp="1"/>
          </p:cNvSpPr>
          <p:nvPr>
            <p:ph sz="quarter" idx="12"/>
          </p:nvPr>
        </p:nvSpPr>
        <p:spPr>
          <a:xfrm>
            <a:off x="856340" y="5317112"/>
            <a:ext cx="10515600" cy="369332"/>
          </a:xfrm>
        </p:spPr>
        <p:txBody>
          <a:bodyPr/>
          <a:lstStyle/>
          <a:p>
            <a:r>
              <a:rPr lang="en-US" sz="2400">
                <a:latin typeface="+mn-lt"/>
              </a:rPr>
              <a:t>Marine Stewardship Council</a:t>
            </a:r>
            <a:endParaRPr lang="en-DE" sz="2400">
              <a:latin typeface="+mn-lt"/>
            </a:endParaRPr>
          </a:p>
        </p:txBody>
      </p:sp>
    </p:spTree>
    <p:extLst>
      <p:ext uri="{BB962C8B-B14F-4D97-AF65-F5344CB8AC3E}">
        <p14:creationId xmlns:p14="http://schemas.microsoft.com/office/powerpoint/2010/main" val="1986909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816F2F-6804-422D-9292-6BB144D7A3A0}"/>
              </a:ext>
            </a:extLst>
          </p:cNvPr>
          <p:cNvSpPr>
            <a:spLocks noGrp="1"/>
          </p:cNvSpPr>
          <p:nvPr>
            <p:ph type="title"/>
          </p:nvPr>
        </p:nvSpPr>
        <p:spPr/>
        <p:txBody>
          <a:bodyPr>
            <a:normAutofit/>
          </a:bodyPr>
          <a:lstStyle/>
          <a:p>
            <a:r>
              <a:rPr lang="en-US" sz="4000" err="1"/>
              <a:t>Zertifizierung</a:t>
            </a:r>
            <a:r>
              <a:rPr lang="en-US" sz="4000"/>
              <a:t> </a:t>
            </a:r>
            <a:r>
              <a:rPr lang="en-US" sz="4000" err="1"/>
              <a:t>mit</a:t>
            </a:r>
            <a:r>
              <a:rPr lang="en-US" sz="4000"/>
              <a:t> </a:t>
            </a:r>
            <a:r>
              <a:rPr lang="en-US" sz="4000" err="1"/>
              <a:t>Auflagen</a:t>
            </a:r>
            <a:endParaRPr lang="en-DE" sz="4000" err="1"/>
          </a:p>
        </p:txBody>
      </p:sp>
      <p:pic>
        <p:nvPicPr>
          <p:cNvPr id="9" name="Picture 9" descr="A close up of a map&#10;&#10;Description generated with high confidence">
            <a:extLst>
              <a:ext uri="{FF2B5EF4-FFF2-40B4-BE49-F238E27FC236}">
                <a16:creationId xmlns:a16="http://schemas.microsoft.com/office/drawing/2014/main" id="{031A0F5F-FDE6-440D-8370-677F3AF51D93}"/>
              </a:ext>
            </a:extLst>
          </p:cNvPr>
          <p:cNvPicPr>
            <a:picLocks noGrp="1" noChangeAspect="1"/>
          </p:cNvPicPr>
          <p:nvPr>
            <p:ph sz="quarter" idx="11"/>
          </p:nvPr>
        </p:nvPicPr>
        <p:blipFill>
          <a:blip r:embed="rId3"/>
          <a:stretch>
            <a:fillRect/>
          </a:stretch>
        </p:blipFill>
        <p:spPr>
          <a:xfrm>
            <a:off x="3202035" y="1385563"/>
            <a:ext cx="5487759" cy="5419723"/>
          </a:xfrm>
        </p:spPr>
      </p:pic>
    </p:spTree>
    <p:extLst>
      <p:ext uri="{BB962C8B-B14F-4D97-AF65-F5344CB8AC3E}">
        <p14:creationId xmlns:p14="http://schemas.microsoft.com/office/powerpoint/2010/main" val="203811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0D7C66-01C4-4C2C-85A0-05D587C022FD}"/>
              </a:ext>
            </a:extLst>
          </p:cNvPr>
          <p:cNvSpPr>
            <a:spLocks noGrp="1"/>
          </p:cNvSpPr>
          <p:nvPr>
            <p:ph type="ctrTitle"/>
          </p:nvPr>
        </p:nvSpPr>
        <p:spPr>
          <a:xfrm>
            <a:off x="0" y="0"/>
            <a:ext cx="6119813" cy="6858000"/>
          </a:xfrm>
        </p:spPr>
        <p:txBody>
          <a:bodyPr tIns="2304000" anchor="b"/>
          <a:lstStyle/>
          <a:p>
            <a:pPr marL="612000">
              <a:lnSpc>
                <a:spcPct val="150000"/>
              </a:lnSpc>
            </a:pPr>
            <a:br>
              <a:rPr lang="de-DE" sz="3200"/>
            </a:br>
            <a:br>
              <a:rPr lang="de-DE" sz="3200"/>
            </a:br>
            <a:br>
              <a:rPr lang="de-DE" sz="3200"/>
            </a:br>
            <a:br>
              <a:rPr lang="de-DE" sz="3200"/>
            </a:br>
            <a:br>
              <a:rPr lang="de-DE" sz="3200"/>
            </a:br>
            <a:br>
              <a:rPr lang="de-DE" sz="3200"/>
            </a:br>
            <a:br>
              <a:rPr lang="de-DE" sz="3200"/>
            </a:br>
            <a:br>
              <a:rPr lang="de-DE" sz="3200"/>
            </a:br>
            <a:r>
              <a:rPr lang="de-DE" sz="2800"/>
              <a:t>Module des Schulungsmaterials</a:t>
            </a:r>
            <a:br>
              <a:rPr lang="de-DE" sz="2800"/>
            </a:br>
            <a:br>
              <a:rPr lang="de-DE" sz="2000">
                <a:latin typeface="Local Brewery Five" panose="02000506000000020004" pitchFamily="50" charset="0"/>
              </a:rPr>
            </a:br>
            <a:r>
              <a:rPr lang="de-DE" sz="2000" b="0">
                <a:solidFill>
                  <a:prstClr val="white"/>
                </a:solidFill>
              </a:rPr>
              <a:t>1) 	Über den MSC</a:t>
            </a:r>
            <a:br>
              <a:rPr lang="de-DE" sz="2000"/>
            </a:br>
            <a:r>
              <a:rPr lang="de-DE" sz="2000" b="0">
                <a:solidFill>
                  <a:schemeClr val="bg1"/>
                </a:solidFill>
              </a:rPr>
              <a:t>2) 	Der MSC-Umweltstandard für nachhaltige 	Fischerei</a:t>
            </a:r>
            <a:br>
              <a:rPr lang="de-DE" sz="2000"/>
            </a:br>
            <a:r>
              <a:rPr lang="de-DE" sz="2000">
                <a:solidFill>
                  <a:srgbClr val="FFC000"/>
                </a:solidFill>
              </a:rPr>
              <a:t>3) 	Der MSC-Rückverfolgbarkeits-Standard für 	Unternehmen in der Lieferkette</a:t>
            </a:r>
            <a:br>
              <a:rPr lang="de-DE" sz="2000"/>
            </a:br>
            <a:r>
              <a:rPr lang="de-DE" sz="2000" b="0"/>
              <a:t>4) 	Das MSC-Siegel nutzen</a:t>
            </a:r>
            <a:br>
              <a:rPr lang="de-DE" sz="2000" b="0"/>
            </a:br>
            <a:r>
              <a:rPr lang="de-DE" sz="2000" b="0"/>
              <a:t>5) 	Arbeitsrechtliche Anforderungen zu Zwangs- und 	Kinderarbeit</a:t>
            </a:r>
            <a:br>
              <a:rPr lang="de-DE" sz="2000" b="0">
                <a:latin typeface="Local Brewery Five" panose="02000506000000020004" pitchFamily="50" charset="0"/>
              </a:rPr>
            </a:br>
            <a:r>
              <a:rPr lang="de-DE" sz="2000" b="0">
                <a:cs typeface="Calibri"/>
              </a:rPr>
              <a:t>6) 	 Kommunikation Ihres MSC-Engagements</a:t>
            </a:r>
            <a:br>
              <a:rPr lang="de-DE" sz="2000">
                <a:latin typeface="Calibri" panose="020F0502020204030204" pitchFamily="34" charset="0"/>
                <a:cs typeface="Calibri" panose="020F0502020204030204" pitchFamily="34" charset="0"/>
              </a:rPr>
            </a:br>
            <a:br>
              <a:rPr lang="de-DE" sz="2000"/>
            </a:br>
            <a:endParaRPr lang="en-DE" sz="2000"/>
          </a:p>
        </p:txBody>
      </p:sp>
    </p:spTree>
    <p:extLst>
      <p:ext uri="{BB962C8B-B14F-4D97-AF65-F5344CB8AC3E}">
        <p14:creationId xmlns:p14="http://schemas.microsoft.com/office/powerpoint/2010/main" val="1958555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F360A9-0ADF-40C6-A04D-A16E812D1781}"/>
              </a:ext>
            </a:extLst>
          </p:cNvPr>
          <p:cNvSpPr>
            <a:spLocks noGrp="1"/>
          </p:cNvSpPr>
          <p:nvPr>
            <p:ph type="title"/>
          </p:nvPr>
        </p:nvSpPr>
        <p:spPr>
          <a:xfrm>
            <a:off x="0" y="0"/>
            <a:ext cx="6096000" cy="6858000"/>
          </a:xfrm>
          <a:solidFill>
            <a:schemeClr val="accent5">
              <a:lumMod val="50000"/>
              <a:alpha val="84000"/>
            </a:schemeClr>
          </a:solidFill>
        </p:spPr>
        <p:txBody>
          <a:bodyPr/>
          <a:lstStyle/>
          <a:p>
            <a:pPr>
              <a:spcBef>
                <a:spcPts val="1200"/>
              </a:spcBef>
            </a:pPr>
            <a:br>
              <a:rPr lang="de-DE" sz="4000">
                <a:solidFill>
                  <a:srgbClr val="FFFFFF"/>
                </a:solidFill>
              </a:rPr>
            </a:br>
            <a:endParaRPr lang="en-DE" sz="4000"/>
          </a:p>
        </p:txBody>
      </p:sp>
      <p:sp>
        <p:nvSpPr>
          <p:cNvPr id="4" name="Content Placeholder 3">
            <a:extLst>
              <a:ext uri="{FF2B5EF4-FFF2-40B4-BE49-F238E27FC236}">
                <a16:creationId xmlns:a16="http://schemas.microsoft.com/office/drawing/2014/main" id="{201F6944-E52C-4160-8961-C595D58BBCB6}"/>
              </a:ext>
            </a:extLst>
          </p:cNvPr>
          <p:cNvSpPr txBox="1">
            <a:spLocks/>
          </p:cNvSpPr>
          <p:nvPr/>
        </p:nvSpPr>
        <p:spPr bwMode="auto">
          <a:xfrm>
            <a:off x="602694" y="326256"/>
            <a:ext cx="4890611" cy="60510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60000" rIns="0" bIns="0" numCol="1" anchor="t" anchorCtr="0" compatLnSpc="1">
            <a:prstTxWarp prst="textNoShape">
              <a:avLst/>
            </a:prstTxWarp>
          </a:bodyPr>
          <a:lstStyle>
            <a:lvl1pPr marL="0" indent="0" algn="l" defTabSz="457200" rtl="0" eaLnBrk="0" fontAlgn="base" hangingPunct="0">
              <a:spcBef>
                <a:spcPts val="0"/>
              </a:spcBef>
              <a:spcAft>
                <a:spcPct val="0"/>
              </a:spcAft>
              <a:buFont typeface="Arial" charset="0"/>
              <a:buNone/>
              <a:defRPr sz="2000" b="1" kern="1200">
                <a:solidFill>
                  <a:schemeClr val="bg1"/>
                </a:solidFill>
                <a:latin typeface="+mn-lt"/>
                <a:ea typeface="+mn-ea"/>
                <a:cs typeface="+mn-cs"/>
              </a:defRPr>
            </a:lvl1pPr>
            <a:lvl2pPr marL="270000" indent="-270000" algn="l" defTabSz="457200" rtl="0" eaLnBrk="0" fontAlgn="base" hangingPunct="0">
              <a:spcBef>
                <a:spcPct val="20000"/>
              </a:spcBef>
              <a:spcAft>
                <a:spcPct val="0"/>
              </a:spcAft>
              <a:buFont typeface="Arial" charset="0"/>
              <a:buChar char="–"/>
              <a:defRPr sz="2400" b="1" kern="1200">
                <a:solidFill>
                  <a:schemeClr val="accent6"/>
                </a:solidFill>
                <a:latin typeface="+mn-lt"/>
                <a:ea typeface="+mn-ea"/>
                <a:cs typeface="+mn-cs"/>
              </a:defRPr>
            </a:lvl2pPr>
            <a:lvl3pPr marL="270000" indent="-270000" algn="l" defTabSz="457200" rtl="0" eaLnBrk="0" fontAlgn="base" hangingPunct="0">
              <a:spcBef>
                <a:spcPct val="20000"/>
              </a:spcBef>
              <a:spcAft>
                <a:spcPct val="0"/>
              </a:spcAft>
              <a:buFont typeface="Arial" charset="0"/>
              <a:buChar char="•"/>
              <a:defRPr sz="2400" b="1" kern="1200">
                <a:solidFill>
                  <a:schemeClr val="accent6"/>
                </a:solidFill>
                <a:latin typeface="+mn-lt"/>
                <a:ea typeface="+mn-ea"/>
                <a:cs typeface="+mn-cs"/>
              </a:defRPr>
            </a:lvl3pPr>
            <a:lvl4pPr marL="270000" indent="-270000" algn="l" defTabSz="457200" rtl="0" eaLnBrk="0" fontAlgn="base" hangingPunct="0">
              <a:spcBef>
                <a:spcPct val="20000"/>
              </a:spcBef>
              <a:spcAft>
                <a:spcPct val="0"/>
              </a:spcAft>
              <a:buFont typeface="Arial" charset="0"/>
              <a:buChar char="–"/>
              <a:defRPr sz="2400" b="1" kern="1200">
                <a:solidFill>
                  <a:schemeClr val="accent6"/>
                </a:solidFill>
                <a:latin typeface="+mn-lt"/>
                <a:ea typeface="+mn-ea"/>
                <a:cs typeface="+mn-cs"/>
              </a:defRPr>
            </a:lvl4pPr>
            <a:lvl5pPr marL="270000" indent="-270000" algn="l" defTabSz="457200" rtl="0" eaLnBrk="0" fontAlgn="base" hangingPunct="0">
              <a:spcBef>
                <a:spcPct val="20000"/>
              </a:spcBef>
              <a:spcAft>
                <a:spcPct val="0"/>
              </a:spcAft>
              <a:buFont typeface="Arial" charset="0"/>
              <a:buChar char="»"/>
              <a:defRPr sz="2400" b="1" kern="1200">
                <a:solidFill>
                  <a:schemeClr val="accent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3000">
                <a:cs typeface="Calibri" pitchFamily="34" charset="0"/>
              </a:rPr>
              <a:t>Rückverfolgbare Lieferketten</a:t>
            </a:r>
          </a:p>
          <a:p>
            <a:endParaRPr lang="de-DE" sz="2200">
              <a:cs typeface="Calibri" pitchFamily="34" charset="0"/>
            </a:endParaRPr>
          </a:p>
          <a:p>
            <a:pPr marL="342900" indent="-342900">
              <a:buFont typeface="Arial" panose="020B0604020202020204" pitchFamily="34" charset="0"/>
              <a:buChar char="•"/>
            </a:pPr>
            <a:r>
              <a:rPr lang="de-DE" sz="2200" b="0">
                <a:solidFill>
                  <a:srgbClr val="FFFFFF"/>
                </a:solidFill>
              </a:rPr>
              <a:t>MSC-zertifizierter Fisch wird in der Lieferkette getrennt verarbeitet und gelagert. </a:t>
            </a:r>
          </a:p>
          <a:p>
            <a:pPr marL="342900" indent="-342900">
              <a:spcBef>
                <a:spcPts val="1200"/>
              </a:spcBef>
              <a:buFont typeface="Arial" panose="020B0604020202020204" pitchFamily="34" charset="0"/>
              <a:buChar char="•"/>
            </a:pPr>
            <a:r>
              <a:rPr lang="de-DE" sz="2200" b="0">
                <a:solidFill>
                  <a:srgbClr val="FFFFFF"/>
                </a:solidFill>
              </a:rPr>
              <a:t>Jedes Unternehmen, das diesen Fisch verarbeitet oder umpackt, muss zertifiziert sein und Nachweise darüber erbringen, dass es den MSC-Rückverfolgbarkeits-Standard einhält. </a:t>
            </a:r>
          </a:p>
          <a:p>
            <a:pPr marL="342900" indent="-342900">
              <a:spcBef>
                <a:spcPts val="1200"/>
              </a:spcBef>
              <a:buFont typeface="Arial" panose="020B0604020202020204" pitchFamily="34" charset="0"/>
              <a:buChar char="•"/>
            </a:pPr>
            <a:r>
              <a:rPr lang="de-DE" sz="2200" b="0">
                <a:solidFill>
                  <a:srgbClr val="FFFFFF"/>
                </a:solidFill>
              </a:rPr>
              <a:t>So ist der Weg des MSC-zertifizierten Fisches von einer zertifizierten Fischerei bis zum Teller des Verbrauchers zuverlässig nachvollziehbar. </a:t>
            </a:r>
          </a:p>
          <a:p>
            <a:pPr eaLnBrk="1" hangingPunct="1">
              <a:lnSpc>
                <a:spcPct val="150000"/>
              </a:lnSpc>
              <a:spcBef>
                <a:spcPct val="0"/>
              </a:spcBef>
              <a:defRPr/>
            </a:pPr>
            <a:endParaRPr lang="de-DE" altLang="de-DE">
              <a:solidFill>
                <a:sysClr val="window" lastClr="FFFFFF"/>
              </a:solidFill>
            </a:endParaRPr>
          </a:p>
        </p:txBody>
      </p:sp>
    </p:spTree>
    <p:extLst>
      <p:ext uri="{BB962C8B-B14F-4D97-AF65-F5344CB8AC3E}">
        <p14:creationId xmlns:p14="http://schemas.microsoft.com/office/powerpoint/2010/main" val="144160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7DAD69-82B9-4C06-BB6D-C59918190BC7}"/>
              </a:ext>
            </a:extLst>
          </p:cNvPr>
          <p:cNvSpPr>
            <a:spLocks noGrp="1"/>
          </p:cNvSpPr>
          <p:nvPr>
            <p:ph type="title"/>
          </p:nvPr>
        </p:nvSpPr>
        <p:spPr>
          <a:xfrm>
            <a:off x="542924" y="180071"/>
            <a:ext cx="8381157" cy="932296"/>
          </a:xfrm>
        </p:spPr>
        <p:txBody>
          <a:bodyPr>
            <a:noAutofit/>
          </a:bodyPr>
          <a:lstStyle/>
          <a:p>
            <a:r>
              <a:rPr lang="de-DE" sz="4000"/>
              <a:t>Der MSC-Rückverfolgbarkeits-Standard</a:t>
            </a:r>
          </a:p>
        </p:txBody>
      </p:sp>
      <p:grpSp>
        <p:nvGrpSpPr>
          <p:cNvPr id="4" name="Group 3">
            <a:extLst>
              <a:ext uri="{FF2B5EF4-FFF2-40B4-BE49-F238E27FC236}">
                <a16:creationId xmlns:a16="http://schemas.microsoft.com/office/drawing/2014/main" id="{EB320152-72A2-4668-BCE7-4BE33AD9B3C7}"/>
              </a:ext>
            </a:extLst>
          </p:cNvPr>
          <p:cNvGrpSpPr/>
          <p:nvPr/>
        </p:nvGrpSpPr>
        <p:grpSpPr>
          <a:xfrm>
            <a:off x="431802" y="1608881"/>
            <a:ext cx="6188917" cy="5043250"/>
            <a:chOff x="330200" y="1354688"/>
            <a:chExt cx="6670207" cy="5524765"/>
          </a:xfrm>
        </p:grpSpPr>
        <p:grpSp>
          <p:nvGrpSpPr>
            <p:cNvPr id="5" name="Group 4">
              <a:extLst>
                <a:ext uri="{FF2B5EF4-FFF2-40B4-BE49-F238E27FC236}">
                  <a16:creationId xmlns:a16="http://schemas.microsoft.com/office/drawing/2014/main" id="{D771F33A-1346-4A80-8B96-BB87FBF0814F}"/>
                </a:ext>
              </a:extLst>
            </p:cNvPr>
            <p:cNvGrpSpPr/>
            <p:nvPr/>
          </p:nvGrpSpPr>
          <p:grpSpPr>
            <a:xfrm>
              <a:off x="330200" y="1354688"/>
              <a:ext cx="6670207" cy="3277415"/>
              <a:chOff x="330200" y="1354686"/>
              <a:chExt cx="8094131" cy="3977062"/>
            </a:xfrm>
          </p:grpSpPr>
          <p:grpSp>
            <p:nvGrpSpPr>
              <p:cNvPr id="10" name="Group 9">
                <a:extLst>
                  <a:ext uri="{FF2B5EF4-FFF2-40B4-BE49-F238E27FC236}">
                    <a16:creationId xmlns:a16="http://schemas.microsoft.com/office/drawing/2014/main" id="{CEBD5E27-4D85-46A4-B9A9-3A692E72C7E1}"/>
                  </a:ext>
                </a:extLst>
              </p:cNvPr>
              <p:cNvGrpSpPr/>
              <p:nvPr/>
            </p:nvGrpSpPr>
            <p:grpSpPr>
              <a:xfrm>
                <a:off x="330200" y="1354686"/>
                <a:ext cx="8094131" cy="1283581"/>
                <a:chOff x="330200" y="1354686"/>
                <a:chExt cx="8094131" cy="1283581"/>
              </a:xfrm>
            </p:grpSpPr>
            <p:sp>
              <p:nvSpPr>
                <p:cNvPr id="17" name="Rounded Rectangle 23">
                  <a:extLst>
                    <a:ext uri="{FF2B5EF4-FFF2-40B4-BE49-F238E27FC236}">
                      <a16:creationId xmlns:a16="http://schemas.microsoft.com/office/drawing/2014/main" id="{B512722F-69F0-428A-9C09-D2870093EAAD}"/>
                    </a:ext>
                  </a:extLst>
                </p:cNvPr>
                <p:cNvSpPr/>
                <p:nvPr/>
              </p:nvSpPr>
              <p:spPr>
                <a:xfrm>
                  <a:off x="1301363" y="1504402"/>
                  <a:ext cx="7122968" cy="96094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a:r>
                    <a:rPr lang="de-DE" sz="2000" b="1">
                      <a:solidFill>
                        <a:prstClr val="white"/>
                      </a:solidFill>
                    </a:rPr>
                    <a:t>Zertifizierte Produkte werden von zertifizierten Lieferanten gekauft.</a:t>
                  </a:r>
                </a:p>
              </p:txBody>
            </p:sp>
            <p:sp>
              <p:nvSpPr>
                <p:cNvPr id="18" name="Oval 17">
                  <a:extLst>
                    <a:ext uri="{FF2B5EF4-FFF2-40B4-BE49-F238E27FC236}">
                      <a16:creationId xmlns:a16="http://schemas.microsoft.com/office/drawing/2014/main" id="{B852BF63-C9B2-43DB-9D14-F88ECEDA293D}"/>
                    </a:ext>
                  </a:extLst>
                </p:cNvPr>
                <p:cNvSpPr/>
                <p:nvPr/>
              </p:nvSpPr>
              <p:spPr>
                <a:xfrm>
                  <a:off x="330200" y="1354686"/>
                  <a:ext cx="1283581" cy="1283581"/>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0" b="1">
                      <a:solidFill>
                        <a:schemeClr val="accent5">
                          <a:lumMod val="50000"/>
                        </a:schemeClr>
                      </a:solidFill>
                    </a:rPr>
                    <a:t>1</a:t>
                  </a:r>
                </a:p>
              </p:txBody>
            </p:sp>
          </p:grpSp>
          <p:grpSp>
            <p:nvGrpSpPr>
              <p:cNvPr id="11" name="Group 10">
                <a:extLst>
                  <a:ext uri="{FF2B5EF4-FFF2-40B4-BE49-F238E27FC236}">
                    <a16:creationId xmlns:a16="http://schemas.microsoft.com/office/drawing/2014/main" id="{4F0F9E96-939A-4A6A-89C5-34011C551913}"/>
                  </a:ext>
                </a:extLst>
              </p:cNvPr>
              <p:cNvGrpSpPr/>
              <p:nvPr/>
            </p:nvGrpSpPr>
            <p:grpSpPr>
              <a:xfrm>
                <a:off x="330201" y="2708920"/>
                <a:ext cx="8094130" cy="1260374"/>
                <a:chOff x="330201" y="2708920"/>
                <a:chExt cx="8094130" cy="1260374"/>
              </a:xfrm>
            </p:grpSpPr>
            <p:sp>
              <p:nvSpPr>
                <p:cNvPr id="15" name="Rounded Rectangle 35">
                  <a:extLst>
                    <a:ext uri="{FF2B5EF4-FFF2-40B4-BE49-F238E27FC236}">
                      <a16:creationId xmlns:a16="http://schemas.microsoft.com/office/drawing/2014/main" id="{55EA730B-FF82-400B-9B2E-962941783918}"/>
                    </a:ext>
                  </a:extLst>
                </p:cNvPr>
                <p:cNvSpPr/>
                <p:nvPr/>
              </p:nvSpPr>
              <p:spPr>
                <a:xfrm>
                  <a:off x="1301363" y="2858634"/>
                  <a:ext cx="7122968" cy="96094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a:r>
                    <a:rPr lang="de-DE" sz="2000" b="1">
                      <a:solidFill>
                        <a:prstClr val="white"/>
                      </a:solidFill>
                    </a:rPr>
                    <a:t>Zertifizierte Produkte sind identifizierbar.</a:t>
                  </a:r>
                </a:p>
              </p:txBody>
            </p:sp>
            <p:sp>
              <p:nvSpPr>
                <p:cNvPr id="16" name="Oval 15">
                  <a:extLst>
                    <a:ext uri="{FF2B5EF4-FFF2-40B4-BE49-F238E27FC236}">
                      <a16:creationId xmlns:a16="http://schemas.microsoft.com/office/drawing/2014/main" id="{C11D4F27-BBAD-484C-B25D-0C16A9B197DD}"/>
                    </a:ext>
                  </a:extLst>
                </p:cNvPr>
                <p:cNvSpPr/>
                <p:nvPr/>
              </p:nvSpPr>
              <p:spPr>
                <a:xfrm>
                  <a:off x="330201" y="2708920"/>
                  <a:ext cx="1260374" cy="126037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0" b="1">
                      <a:solidFill>
                        <a:schemeClr val="accent5">
                          <a:lumMod val="50000"/>
                        </a:schemeClr>
                      </a:solidFill>
                    </a:rPr>
                    <a:t>2</a:t>
                  </a:r>
                </a:p>
              </p:txBody>
            </p:sp>
          </p:grpSp>
          <p:grpSp>
            <p:nvGrpSpPr>
              <p:cNvPr id="12" name="Group 11">
                <a:extLst>
                  <a:ext uri="{FF2B5EF4-FFF2-40B4-BE49-F238E27FC236}">
                    <a16:creationId xmlns:a16="http://schemas.microsoft.com/office/drawing/2014/main" id="{DF07E8A1-37F3-47C3-ABCE-27F8877D91A3}"/>
                  </a:ext>
                </a:extLst>
              </p:cNvPr>
              <p:cNvGrpSpPr/>
              <p:nvPr/>
            </p:nvGrpSpPr>
            <p:grpSpPr>
              <a:xfrm>
                <a:off x="330201" y="4071374"/>
                <a:ext cx="8094130" cy="1260374"/>
                <a:chOff x="330201" y="4071374"/>
                <a:chExt cx="8094130" cy="1260374"/>
              </a:xfrm>
            </p:grpSpPr>
            <p:sp>
              <p:nvSpPr>
                <p:cNvPr id="13" name="Rounded Rectangle 38">
                  <a:extLst>
                    <a:ext uri="{FF2B5EF4-FFF2-40B4-BE49-F238E27FC236}">
                      <a16:creationId xmlns:a16="http://schemas.microsoft.com/office/drawing/2014/main" id="{62EBAF24-4EA3-40F7-8144-E54434AD096D}"/>
                    </a:ext>
                  </a:extLst>
                </p:cNvPr>
                <p:cNvSpPr/>
                <p:nvPr/>
              </p:nvSpPr>
              <p:spPr>
                <a:xfrm>
                  <a:off x="1301363" y="4221088"/>
                  <a:ext cx="7122968" cy="96094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a:r>
                    <a:rPr lang="de-DE" sz="2000" b="1">
                      <a:solidFill>
                        <a:prstClr val="white"/>
                      </a:solidFill>
                    </a:rPr>
                    <a:t>Zertifizierte Produkte werden getrennt.</a:t>
                  </a:r>
                </a:p>
              </p:txBody>
            </p:sp>
            <p:sp>
              <p:nvSpPr>
                <p:cNvPr id="14" name="Oval 13">
                  <a:extLst>
                    <a:ext uri="{FF2B5EF4-FFF2-40B4-BE49-F238E27FC236}">
                      <a16:creationId xmlns:a16="http://schemas.microsoft.com/office/drawing/2014/main" id="{6C23AAD8-727D-4D43-95A1-DF32165B77D3}"/>
                    </a:ext>
                  </a:extLst>
                </p:cNvPr>
                <p:cNvSpPr/>
                <p:nvPr/>
              </p:nvSpPr>
              <p:spPr>
                <a:xfrm>
                  <a:off x="330201" y="4071374"/>
                  <a:ext cx="1260374" cy="126037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0" b="1">
                      <a:solidFill>
                        <a:schemeClr val="accent5">
                          <a:lumMod val="50000"/>
                        </a:schemeClr>
                      </a:solidFill>
                    </a:rPr>
                    <a:t>3</a:t>
                  </a:r>
                </a:p>
              </p:txBody>
            </p:sp>
          </p:grpSp>
        </p:grpSp>
        <p:sp>
          <p:nvSpPr>
            <p:cNvPr id="6" name="Rounded Rectangle 14">
              <a:extLst>
                <a:ext uri="{FF2B5EF4-FFF2-40B4-BE49-F238E27FC236}">
                  <a16:creationId xmlns:a16="http://schemas.microsoft.com/office/drawing/2014/main" id="{0AEFB216-74D3-4075-A00F-F48CAD30AE79}"/>
                </a:ext>
              </a:extLst>
            </p:cNvPr>
            <p:cNvSpPr/>
            <p:nvPr/>
          </p:nvSpPr>
          <p:spPr>
            <a:xfrm>
              <a:off x="1130516" y="4835115"/>
              <a:ext cx="5869891" cy="79189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3850"/>
              <a:r>
                <a:rPr lang="de-DE" sz="2000" b="1"/>
                <a:t>Zertifizierte Produkte sind rückverfolgbar und Mengen werden aufgezeichnet.</a:t>
              </a:r>
              <a:endParaRPr lang="en-US"/>
            </a:p>
          </p:txBody>
        </p:sp>
        <p:sp>
          <p:nvSpPr>
            <p:cNvPr id="7" name="Oval 6">
              <a:extLst>
                <a:ext uri="{FF2B5EF4-FFF2-40B4-BE49-F238E27FC236}">
                  <a16:creationId xmlns:a16="http://schemas.microsoft.com/office/drawing/2014/main" id="{83E4C680-1AFE-4568-A143-211B102C51E5}"/>
                </a:ext>
              </a:extLst>
            </p:cNvPr>
            <p:cNvSpPr/>
            <p:nvPr/>
          </p:nvSpPr>
          <p:spPr>
            <a:xfrm>
              <a:off x="339762" y="4756949"/>
              <a:ext cx="1038648" cy="1038648"/>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0" b="1">
                  <a:solidFill>
                    <a:schemeClr val="accent5">
                      <a:lumMod val="50000"/>
                    </a:schemeClr>
                  </a:solidFill>
                </a:rPr>
                <a:t>4</a:t>
              </a:r>
            </a:p>
          </p:txBody>
        </p:sp>
        <p:sp>
          <p:nvSpPr>
            <p:cNvPr id="8" name="Rounded Rectangle 18">
              <a:extLst>
                <a:ext uri="{FF2B5EF4-FFF2-40B4-BE49-F238E27FC236}">
                  <a16:creationId xmlns:a16="http://schemas.microsoft.com/office/drawing/2014/main" id="{0848F336-1FA5-43F4-A2E7-2E59459C0009}"/>
                </a:ext>
              </a:extLst>
            </p:cNvPr>
            <p:cNvSpPr/>
            <p:nvPr/>
          </p:nvSpPr>
          <p:spPr>
            <a:xfrm>
              <a:off x="1130516" y="5964181"/>
              <a:ext cx="5869891" cy="79189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a:r>
                <a:rPr lang="de-DE" sz="2000" b="1">
                  <a:solidFill>
                    <a:prstClr val="white"/>
                  </a:solidFill>
                </a:rPr>
                <a:t>Das Managementsystem des Unternehmens setzt die Anforderungen dieses Standards um.</a:t>
              </a:r>
            </a:p>
          </p:txBody>
        </p:sp>
        <p:sp>
          <p:nvSpPr>
            <p:cNvPr id="9" name="Oval 8">
              <a:extLst>
                <a:ext uri="{FF2B5EF4-FFF2-40B4-BE49-F238E27FC236}">
                  <a16:creationId xmlns:a16="http://schemas.microsoft.com/office/drawing/2014/main" id="{4CCAEABB-A462-4948-8E64-DA6F37730A05}"/>
                </a:ext>
              </a:extLst>
            </p:cNvPr>
            <p:cNvSpPr/>
            <p:nvPr/>
          </p:nvSpPr>
          <p:spPr>
            <a:xfrm>
              <a:off x="330201" y="5840805"/>
              <a:ext cx="1038648" cy="1038648"/>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0" b="1">
                  <a:solidFill>
                    <a:schemeClr val="accent5">
                      <a:lumMod val="50000"/>
                    </a:schemeClr>
                  </a:solidFill>
                </a:rPr>
                <a:t>5</a:t>
              </a:r>
            </a:p>
          </p:txBody>
        </p:sp>
      </p:grpSp>
    </p:spTree>
    <p:extLst>
      <p:ext uri="{BB962C8B-B14F-4D97-AF65-F5344CB8AC3E}">
        <p14:creationId xmlns:p14="http://schemas.microsoft.com/office/powerpoint/2010/main" val="394757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B8552E-7404-4FDA-B4CA-140C7ABE3411}"/>
              </a:ext>
            </a:extLst>
          </p:cNvPr>
          <p:cNvSpPr>
            <a:spLocks noGrp="1"/>
          </p:cNvSpPr>
          <p:nvPr>
            <p:ph type="body" sz="quarter" idx="10"/>
          </p:nvPr>
        </p:nvSpPr>
        <p:spPr>
          <a:xfrm>
            <a:off x="1226916" y="5589240"/>
            <a:ext cx="9494424" cy="708690"/>
          </a:xfrm>
        </p:spPr>
        <p:txBody>
          <a:bodyPr>
            <a:normAutofit fontScale="25000" lnSpcReduction="20000"/>
          </a:bodyPr>
          <a:lstStyle/>
          <a:p>
            <a:pPr>
              <a:lnSpc>
                <a:spcPct val="120000"/>
              </a:lnSpc>
            </a:pPr>
            <a:r>
              <a:rPr lang="de-DE" sz="8000">
                <a:solidFill>
                  <a:schemeClr val="accent5">
                    <a:lumMod val="50000"/>
                  </a:schemeClr>
                </a:solidFill>
              </a:rPr>
              <a:t>Dies bedeutet, dass Sie mit einem Audit sowohl ein MSC- als auch ASC-Zertifikat erhalten können, wenn Sie alle Regeln des MSC Rückverfolgbarkeits-Standards auch für ASC-zertifizierte Produkte einhalten. </a:t>
            </a:r>
          </a:p>
          <a:p>
            <a:endParaRPr lang="de-DE"/>
          </a:p>
        </p:txBody>
      </p:sp>
      <p:sp>
        <p:nvSpPr>
          <p:cNvPr id="4" name="Title 3">
            <a:extLst>
              <a:ext uri="{FF2B5EF4-FFF2-40B4-BE49-F238E27FC236}">
                <a16:creationId xmlns:a16="http://schemas.microsoft.com/office/drawing/2014/main" id="{93681D75-E755-4CF2-8D7B-5ED4707C9F25}"/>
              </a:ext>
            </a:extLst>
          </p:cNvPr>
          <p:cNvSpPr>
            <a:spLocks noGrp="1"/>
          </p:cNvSpPr>
          <p:nvPr>
            <p:ph type="title"/>
          </p:nvPr>
        </p:nvSpPr>
        <p:spPr/>
        <p:txBody>
          <a:bodyPr>
            <a:normAutofit/>
          </a:bodyPr>
          <a:lstStyle/>
          <a:p>
            <a:r>
              <a:rPr lang="de-DE" sz="4000"/>
              <a:t>Zusammenarbeit MSC/ASC</a:t>
            </a:r>
          </a:p>
        </p:txBody>
      </p:sp>
      <p:graphicFrame>
        <p:nvGraphicFramePr>
          <p:cNvPr id="9" name="Table 9">
            <a:extLst>
              <a:ext uri="{FF2B5EF4-FFF2-40B4-BE49-F238E27FC236}">
                <a16:creationId xmlns:a16="http://schemas.microsoft.com/office/drawing/2014/main" id="{2F7DD793-1017-47E5-851F-6E09E6500E1F}"/>
              </a:ext>
            </a:extLst>
          </p:cNvPr>
          <p:cNvGraphicFramePr>
            <a:graphicFrameLocks noGrp="1"/>
          </p:cNvGraphicFramePr>
          <p:nvPr>
            <p:ph sz="quarter" idx="11"/>
            <p:extLst>
              <p:ext uri="{D42A27DB-BD31-4B8C-83A1-F6EECF244321}">
                <p14:modId xmlns:p14="http://schemas.microsoft.com/office/powerpoint/2010/main" val="2130847654"/>
              </p:ext>
            </p:extLst>
          </p:nvPr>
        </p:nvGraphicFramePr>
        <p:xfrm>
          <a:off x="659606" y="1912849"/>
          <a:ext cx="10872788" cy="3220720"/>
        </p:xfrm>
        <a:graphic>
          <a:graphicData uri="http://schemas.openxmlformats.org/drawingml/2006/table">
            <a:tbl>
              <a:tblPr firstRow="1" bandRow="1">
                <a:tableStyleId>{5C22544A-7EE6-4342-B048-85BDC9FD1C3A}</a:tableStyleId>
              </a:tblPr>
              <a:tblGrid>
                <a:gridCol w="5436394">
                  <a:extLst>
                    <a:ext uri="{9D8B030D-6E8A-4147-A177-3AD203B41FA5}">
                      <a16:colId xmlns:a16="http://schemas.microsoft.com/office/drawing/2014/main" val="2456325681"/>
                    </a:ext>
                  </a:extLst>
                </a:gridCol>
                <a:gridCol w="5436394">
                  <a:extLst>
                    <a:ext uri="{9D8B030D-6E8A-4147-A177-3AD203B41FA5}">
                      <a16:colId xmlns:a16="http://schemas.microsoft.com/office/drawing/2014/main" val="720393437"/>
                    </a:ext>
                  </a:extLst>
                </a:gridCol>
              </a:tblGrid>
              <a:tr h="370840">
                <a:tc>
                  <a:txBody>
                    <a:bodyPr/>
                    <a:lstStyle/>
                    <a:p>
                      <a:r>
                        <a:rPr lang="en-US"/>
                        <a:t>MSC</a:t>
                      </a:r>
                      <a:endParaRPr lang="en-DE"/>
                    </a:p>
                  </a:txBody>
                  <a:tcPr>
                    <a:solidFill>
                      <a:schemeClr val="accent5">
                        <a:lumMod val="50000"/>
                      </a:schemeClr>
                    </a:solidFill>
                  </a:tcPr>
                </a:tc>
                <a:tc>
                  <a:txBody>
                    <a:bodyPr/>
                    <a:lstStyle/>
                    <a:p>
                      <a:r>
                        <a:rPr lang="en-US"/>
                        <a:t>ASC</a:t>
                      </a:r>
                      <a:endParaRPr lang="en-DE"/>
                    </a:p>
                  </a:txBody>
                  <a:tcPr>
                    <a:solidFill>
                      <a:schemeClr val="accent5">
                        <a:lumMod val="50000"/>
                      </a:schemeClr>
                    </a:solidFill>
                  </a:tcPr>
                </a:tc>
                <a:extLst>
                  <a:ext uri="{0D108BD9-81ED-4DB2-BD59-A6C34878D82A}">
                    <a16:rowId xmlns:a16="http://schemas.microsoft.com/office/drawing/2014/main" val="2517099256"/>
                  </a:ext>
                </a:extLst>
              </a:tr>
              <a:tr h="370840">
                <a:tc>
                  <a:txBody>
                    <a:bodyPr/>
                    <a:lstStyle/>
                    <a:p>
                      <a:r>
                        <a:rPr lang="de-DE" sz="1600">
                          <a:solidFill>
                            <a:schemeClr val="accent5">
                              <a:lumMod val="50000"/>
                            </a:schemeClr>
                          </a:solidFill>
                        </a:rPr>
                        <a:t>Gegründet</a:t>
                      </a:r>
                      <a:r>
                        <a:rPr lang="de-DE" sz="1600" baseline="0">
                          <a:solidFill>
                            <a:schemeClr val="accent5">
                              <a:lumMod val="50000"/>
                            </a:schemeClr>
                          </a:solidFill>
                        </a:rPr>
                        <a:t> 1997</a:t>
                      </a:r>
                      <a:endParaRPr lang="en-US" sz="1600">
                        <a:solidFill>
                          <a:schemeClr val="accent5">
                            <a:lumMod val="50000"/>
                          </a:schemeClr>
                        </a:solidFill>
                      </a:endParaRPr>
                    </a:p>
                  </a:txBody>
                  <a:tcPr/>
                </a:tc>
                <a:tc>
                  <a:txBody>
                    <a:bodyPr/>
                    <a:lstStyle/>
                    <a:p>
                      <a:r>
                        <a:rPr lang="de-DE" sz="1600">
                          <a:solidFill>
                            <a:schemeClr val="accent5">
                              <a:lumMod val="50000"/>
                            </a:schemeClr>
                          </a:solidFill>
                        </a:rPr>
                        <a:t>Gegründet 2010</a:t>
                      </a:r>
                      <a:endParaRPr lang="en-US" sz="1600">
                        <a:solidFill>
                          <a:schemeClr val="accent5">
                            <a:lumMod val="50000"/>
                          </a:schemeClr>
                        </a:solidFill>
                      </a:endParaRPr>
                    </a:p>
                  </a:txBody>
                  <a:tcPr/>
                </a:tc>
                <a:extLst>
                  <a:ext uri="{0D108BD9-81ED-4DB2-BD59-A6C34878D82A}">
                    <a16:rowId xmlns:a16="http://schemas.microsoft.com/office/drawing/2014/main" val="3698087517"/>
                  </a:ext>
                </a:extLst>
              </a:tr>
              <a:tr h="370840">
                <a:tc>
                  <a:txBody>
                    <a:bodyPr/>
                    <a:lstStyle/>
                    <a:p>
                      <a:r>
                        <a:rPr lang="de-DE" sz="1600">
                          <a:solidFill>
                            <a:schemeClr val="accent5">
                              <a:lumMod val="50000"/>
                            </a:schemeClr>
                          </a:solidFill>
                        </a:rPr>
                        <a:t>Umweltstandard für die Zertifizierung von Fischereien</a:t>
                      </a:r>
                      <a:endParaRPr lang="en-US" sz="1600">
                        <a:solidFill>
                          <a:schemeClr val="accent5">
                            <a:lumMod val="50000"/>
                          </a:schemeClr>
                        </a:solidFill>
                      </a:endParaRPr>
                    </a:p>
                  </a:txBody>
                  <a:tcPr/>
                </a:tc>
                <a:tc>
                  <a:txBody>
                    <a:bodyPr/>
                    <a:lstStyle/>
                    <a:p>
                      <a:r>
                        <a:rPr lang="de-DE" sz="1600">
                          <a:solidFill>
                            <a:schemeClr val="accent5">
                              <a:lumMod val="50000"/>
                            </a:schemeClr>
                          </a:solidFill>
                        </a:rPr>
                        <a:t>Umwelt- &amp; Sozialstandards</a:t>
                      </a:r>
                      <a:r>
                        <a:rPr lang="de-DE" sz="1600" baseline="0">
                          <a:solidFill>
                            <a:schemeClr val="accent5">
                              <a:lumMod val="50000"/>
                            </a:schemeClr>
                          </a:solidFill>
                        </a:rPr>
                        <a:t> für die </a:t>
                      </a:r>
                      <a:r>
                        <a:rPr lang="de-DE" sz="1600">
                          <a:solidFill>
                            <a:schemeClr val="accent5">
                              <a:lumMod val="50000"/>
                            </a:schemeClr>
                          </a:solidFill>
                        </a:rPr>
                        <a:t>Zertifizierung</a:t>
                      </a:r>
                      <a:r>
                        <a:rPr lang="de-DE" sz="1600" baseline="0">
                          <a:solidFill>
                            <a:schemeClr val="accent5">
                              <a:lumMod val="50000"/>
                            </a:schemeClr>
                          </a:solidFill>
                        </a:rPr>
                        <a:t> von Fischfarmen</a:t>
                      </a:r>
                      <a:endParaRPr lang="en-US" sz="1600">
                        <a:solidFill>
                          <a:schemeClr val="accent5">
                            <a:lumMod val="50000"/>
                          </a:schemeClr>
                        </a:solidFill>
                      </a:endParaRPr>
                    </a:p>
                  </a:txBody>
                  <a:tcPr/>
                </a:tc>
                <a:extLst>
                  <a:ext uri="{0D108BD9-81ED-4DB2-BD59-A6C34878D82A}">
                    <a16:rowId xmlns:a16="http://schemas.microsoft.com/office/drawing/2014/main" val="374649130"/>
                  </a:ext>
                </a:extLst>
              </a:tr>
              <a:tr h="370840">
                <a:tc>
                  <a:txBody>
                    <a:bodyPr/>
                    <a:lstStyle/>
                    <a:p>
                      <a:r>
                        <a:rPr lang="de-DE" sz="1600">
                          <a:solidFill>
                            <a:schemeClr val="accent5">
                              <a:lumMod val="50000"/>
                            </a:schemeClr>
                          </a:solidFill>
                        </a:rPr>
                        <a:t>Ein</a:t>
                      </a:r>
                      <a:r>
                        <a:rPr lang="de-DE" sz="1600" baseline="0">
                          <a:solidFill>
                            <a:schemeClr val="accent5">
                              <a:lumMod val="50000"/>
                            </a:schemeClr>
                          </a:solidFill>
                        </a:rPr>
                        <a:t> weltweit gültiger Standard für alle wildlebenden Fischarten</a:t>
                      </a:r>
                      <a:endParaRPr lang="en-US" sz="1600">
                        <a:solidFill>
                          <a:schemeClr val="accent5">
                            <a:lumMod val="50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600">
                          <a:solidFill>
                            <a:schemeClr val="accent5">
                              <a:lumMod val="50000"/>
                            </a:schemeClr>
                          </a:solidFill>
                        </a:rPr>
                        <a:t>Fischarten-spezifische</a:t>
                      </a:r>
                      <a:r>
                        <a:rPr lang="de-DE" sz="1600" baseline="0">
                          <a:solidFill>
                            <a:schemeClr val="accent5">
                              <a:lumMod val="50000"/>
                            </a:schemeClr>
                          </a:solidFill>
                        </a:rPr>
                        <a:t> Standards je nach Aufzuchtbedingungen </a:t>
                      </a:r>
                      <a:endParaRPr lang="en-US" sz="1600">
                        <a:solidFill>
                          <a:schemeClr val="accent5">
                            <a:lumMod val="50000"/>
                          </a:schemeClr>
                        </a:solidFill>
                      </a:endParaRPr>
                    </a:p>
                  </a:txBody>
                  <a:tcPr/>
                </a:tc>
                <a:extLst>
                  <a:ext uri="{0D108BD9-81ED-4DB2-BD59-A6C34878D82A}">
                    <a16:rowId xmlns:a16="http://schemas.microsoft.com/office/drawing/2014/main" val="974852887"/>
                  </a:ext>
                </a:extLst>
              </a:tr>
              <a:tr h="370840">
                <a:tc>
                  <a:txBody>
                    <a:bodyPr/>
                    <a:lstStyle/>
                    <a:p>
                      <a:r>
                        <a:rPr lang="de-DE" sz="1600">
                          <a:solidFill>
                            <a:schemeClr val="accent5">
                              <a:lumMod val="50000"/>
                            </a:schemeClr>
                          </a:solidFill>
                        </a:rPr>
                        <a:t>Rückverfolgbarkeits-Standard</a:t>
                      </a:r>
                      <a:r>
                        <a:rPr lang="de-DE" sz="1600" baseline="0">
                          <a:solidFill>
                            <a:schemeClr val="accent5">
                              <a:lumMod val="50000"/>
                            </a:schemeClr>
                          </a:solidFill>
                        </a:rPr>
                        <a:t> für die Lieferkette von Fisch und Meeresfrüchten</a:t>
                      </a:r>
                      <a:endParaRPr lang="en-US" sz="1600">
                        <a:solidFill>
                          <a:schemeClr val="accent5">
                            <a:lumMod val="50000"/>
                          </a:schemeClr>
                        </a:solidFill>
                      </a:endParaRPr>
                    </a:p>
                  </a:txBody>
                  <a:tcPr/>
                </a:tc>
                <a:tc>
                  <a:txBody>
                    <a:bodyPr/>
                    <a:lstStyle/>
                    <a:p>
                      <a:r>
                        <a:rPr lang="de-DE" sz="1600">
                          <a:solidFill>
                            <a:schemeClr val="accent5">
                              <a:lumMod val="50000"/>
                            </a:schemeClr>
                          </a:solidFill>
                        </a:rPr>
                        <a:t>Übernahme</a:t>
                      </a:r>
                      <a:r>
                        <a:rPr lang="de-DE" sz="1600" baseline="0">
                          <a:solidFill>
                            <a:schemeClr val="accent5">
                              <a:lumMod val="50000"/>
                            </a:schemeClr>
                          </a:solidFill>
                        </a:rPr>
                        <a:t> des MSC-Rückverfolgbarkeits-Standards für die Lieferkette</a:t>
                      </a:r>
                      <a:endParaRPr lang="en-US" sz="1600">
                        <a:solidFill>
                          <a:schemeClr val="accent5">
                            <a:lumMod val="50000"/>
                          </a:schemeClr>
                        </a:solidFill>
                      </a:endParaRPr>
                    </a:p>
                  </a:txBody>
                  <a:tcPr/>
                </a:tc>
                <a:extLst>
                  <a:ext uri="{0D108BD9-81ED-4DB2-BD59-A6C34878D82A}">
                    <a16:rowId xmlns:a16="http://schemas.microsoft.com/office/drawing/2014/main" val="1024116658"/>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600">
                          <a:solidFill>
                            <a:schemeClr val="accent5">
                              <a:lumMod val="50000"/>
                            </a:schemeClr>
                          </a:solidFill>
                        </a:rPr>
                        <a:t>Siegel nur anwendbar auf Fisch und Meeresfrüchten aus wildlebenden</a:t>
                      </a:r>
                      <a:r>
                        <a:rPr lang="de-DE" sz="1600" baseline="0">
                          <a:solidFill>
                            <a:schemeClr val="accent5">
                              <a:lumMod val="50000"/>
                            </a:schemeClr>
                          </a:solidFill>
                        </a:rPr>
                        <a:t> Populationen </a:t>
                      </a:r>
                      <a:r>
                        <a:rPr lang="de-DE" sz="1600">
                          <a:solidFill>
                            <a:schemeClr val="accent5">
                              <a:lumMod val="50000"/>
                            </a:schemeClr>
                          </a:solidFill>
                        </a:rPr>
                        <a:t>(Meeresfischerei)</a:t>
                      </a:r>
                      <a:endParaRPr lang="en-US" sz="1600">
                        <a:solidFill>
                          <a:schemeClr val="accent5">
                            <a:lumMod val="50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600">
                          <a:solidFill>
                            <a:schemeClr val="accent5">
                              <a:lumMod val="50000"/>
                            </a:schemeClr>
                          </a:solidFill>
                        </a:rPr>
                        <a:t>Logo nur anwendbar auf Fisch und Meeresfrüchten</a:t>
                      </a:r>
                      <a:r>
                        <a:rPr lang="de-DE" sz="1600" baseline="0">
                          <a:solidFill>
                            <a:schemeClr val="accent5">
                              <a:lumMod val="50000"/>
                            </a:schemeClr>
                          </a:solidFill>
                        </a:rPr>
                        <a:t> aus gezüchteten Populationen </a:t>
                      </a:r>
                      <a:r>
                        <a:rPr lang="de-DE" sz="1600">
                          <a:solidFill>
                            <a:schemeClr val="accent5">
                              <a:lumMod val="50000"/>
                            </a:schemeClr>
                          </a:solidFill>
                        </a:rPr>
                        <a:t>(Aquakultur)</a:t>
                      </a:r>
                      <a:endParaRPr lang="en-US" sz="1600">
                        <a:solidFill>
                          <a:schemeClr val="accent5">
                            <a:lumMod val="50000"/>
                          </a:schemeClr>
                        </a:solidFill>
                      </a:endParaRPr>
                    </a:p>
                  </a:txBody>
                  <a:tcPr/>
                </a:tc>
                <a:extLst>
                  <a:ext uri="{0D108BD9-81ED-4DB2-BD59-A6C34878D82A}">
                    <a16:rowId xmlns:a16="http://schemas.microsoft.com/office/drawing/2014/main" val="93607613"/>
                  </a:ext>
                </a:extLst>
              </a:tr>
              <a:tr h="370840">
                <a:tc>
                  <a:txBody>
                    <a:bodyPr/>
                    <a:lstStyle/>
                    <a:p>
                      <a:r>
                        <a:rPr lang="de-DE" sz="1600">
                          <a:solidFill>
                            <a:schemeClr val="accent5">
                              <a:lumMod val="50000"/>
                            </a:schemeClr>
                          </a:solidFill>
                        </a:rPr>
                        <a:t>Finanzierung durch Spenden und Lizenzgebühren</a:t>
                      </a:r>
                      <a:endParaRPr lang="en-US" sz="1600">
                        <a:solidFill>
                          <a:schemeClr val="accent5">
                            <a:lumMod val="50000"/>
                          </a:schemeClr>
                        </a:solidFill>
                      </a:endParaRPr>
                    </a:p>
                  </a:txBody>
                  <a:tcPr/>
                </a:tc>
                <a:tc>
                  <a:txBody>
                    <a:bodyPr/>
                    <a:lstStyle/>
                    <a:p>
                      <a:r>
                        <a:rPr lang="de-DE" sz="1600">
                          <a:solidFill>
                            <a:schemeClr val="accent5">
                              <a:lumMod val="50000"/>
                            </a:schemeClr>
                          </a:solidFill>
                        </a:rPr>
                        <a:t>Finanzierung durch Spenden und Lizenzgebühren</a:t>
                      </a:r>
                      <a:endParaRPr lang="en-US" sz="1600">
                        <a:solidFill>
                          <a:schemeClr val="accent5">
                            <a:lumMod val="50000"/>
                          </a:schemeClr>
                        </a:solidFill>
                      </a:endParaRPr>
                    </a:p>
                  </a:txBody>
                  <a:tcPr/>
                </a:tc>
                <a:extLst>
                  <a:ext uri="{0D108BD9-81ED-4DB2-BD59-A6C34878D82A}">
                    <a16:rowId xmlns:a16="http://schemas.microsoft.com/office/drawing/2014/main" val="2354825013"/>
                  </a:ext>
                </a:extLst>
              </a:tr>
            </a:tbl>
          </a:graphicData>
        </a:graphic>
      </p:graphicFrame>
      <p:sp>
        <p:nvSpPr>
          <p:cNvPr id="13" name="Pfeil: nach rechts 5">
            <a:extLst>
              <a:ext uri="{FF2B5EF4-FFF2-40B4-BE49-F238E27FC236}">
                <a16:creationId xmlns:a16="http://schemas.microsoft.com/office/drawing/2014/main" id="{0252592B-B1AA-4CA5-8294-1B50FB867E1D}"/>
              </a:ext>
            </a:extLst>
          </p:cNvPr>
          <p:cNvSpPr/>
          <p:nvPr/>
        </p:nvSpPr>
        <p:spPr>
          <a:xfrm>
            <a:off x="646112" y="5662117"/>
            <a:ext cx="467399" cy="333981"/>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ectangle 13">
            <a:extLst>
              <a:ext uri="{FF2B5EF4-FFF2-40B4-BE49-F238E27FC236}">
                <a16:creationId xmlns:a16="http://schemas.microsoft.com/office/drawing/2014/main" id="{ACD2A5D0-795C-49BF-AAA6-DB4BC163C8DF}"/>
              </a:ext>
            </a:extLst>
          </p:cNvPr>
          <p:cNvSpPr/>
          <p:nvPr/>
        </p:nvSpPr>
        <p:spPr>
          <a:xfrm>
            <a:off x="542924" y="4120587"/>
            <a:ext cx="11089633" cy="7292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Picture 9" descr="ASC_Logo_GER_Landscape_RGB.gif">
            <a:extLst>
              <a:ext uri="{FF2B5EF4-FFF2-40B4-BE49-F238E27FC236}">
                <a16:creationId xmlns:a16="http://schemas.microsoft.com/office/drawing/2014/main" id="{E76AEFD0-D0DA-4668-8097-035587764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6616" y="1618721"/>
            <a:ext cx="1261518" cy="604662"/>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E276478-77E5-428A-9F56-FFC2FA513CE2}"/>
              </a:ext>
            </a:extLst>
          </p:cNvPr>
          <p:cNvPicPr>
            <a:picLocks noChangeAspect="1"/>
          </p:cNvPicPr>
          <p:nvPr/>
        </p:nvPicPr>
        <p:blipFill>
          <a:blip r:embed="rId4"/>
          <a:stretch>
            <a:fillRect/>
          </a:stretch>
        </p:blipFill>
        <p:spPr>
          <a:xfrm>
            <a:off x="4343693" y="1625262"/>
            <a:ext cx="1503405" cy="575173"/>
          </a:xfrm>
          <a:prstGeom prst="rect">
            <a:avLst/>
          </a:prstGeom>
        </p:spPr>
      </p:pic>
    </p:spTree>
    <p:extLst>
      <p:ext uri="{BB962C8B-B14F-4D97-AF65-F5344CB8AC3E}">
        <p14:creationId xmlns:p14="http://schemas.microsoft.com/office/powerpoint/2010/main" val="12235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D38D2E-4356-4344-AEF2-19AD96A83DC5}"/>
              </a:ext>
            </a:extLst>
          </p:cNvPr>
          <p:cNvSpPr>
            <a:spLocks noGrp="1"/>
          </p:cNvSpPr>
          <p:nvPr>
            <p:ph type="body" sz="quarter" idx="11"/>
          </p:nvPr>
        </p:nvSpPr>
        <p:spPr>
          <a:xfrm>
            <a:off x="542924" y="1739574"/>
            <a:ext cx="11193964" cy="1689425"/>
          </a:xfrm>
        </p:spPr>
        <p:txBody>
          <a:bodyPr wrap="none" bIns="46800">
            <a:normAutofit lnSpcReduction="10000"/>
          </a:bodyPr>
          <a:lstStyle/>
          <a:p>
            <a:pPr fontAlgn="base">
              <a:spcBef>
                <a:spcPct val="20000"/>
              </a:spcBef>
              <a:spcAft>
                <a:spcPct val="0"/>
              </a:spcAft>
              <a:buNone/>
            </a:pPr>
            <a:r>
              <a:rPr lang="de-DE" altLang="en-US" sz="2200" b="1">
                <a:solidFill>
                  <a:schemeClr val="accent5">
                    <a:lumMod val="50000"/>
                  </a:schemeClr>
                </a:solidFill>
                <a:cs typeface="Arial" panose="020B0604020202020204" pitchFamily="34" charset="0"/>
              </a:rPr>
              <a:t>Ob Ihr Lieferant zertifiziert ist, können Sie hier nachprüfen:</a:t>
            </a:r>
          </a:p>
          <a:p>
            <a:pPr fontAlgn="base">
              <a:spcBef>
                <a:spcPct val="20000"/>
              </a:spcBef>
              <a:spcAft>
                <a:spcPct val="0"/>
              </a:spcAft>
              <a:buNone/>
            </a:pPr>
            <a:endParaRPr lang="de-DE" altLang="en-US" sz="2200">
              <a:solidFill>
                <a:srgbClr val="4C4C4C"/>
              </a:solidFill>
              <a:cs typeface="Arial" panose="020B0604020202020204" pitchFamily="34" charset="0"/>
            </a:endParaRPr>
          </a:p>
          <a:p>
            <a:pPr fontAlgn="base">
              <a:spcBef>
                <a:spcPct val="20000"/>
              </a:spcBef>
              <a:spcAft>
                <a:spcPct val="0"/>
              </a:spcAft>
              <a:buNone/>
            </a:pPr>
            <a:endParaRPr lang="de-DE" altLang="en-US" sz="2200">
              <a:solidFill>
                <a:srgbClr val="4C4C4C"/>
              </a:solidFill>
              <a:cs typeface="Arial" panose="020B0604020202020204" pitchFamily="34" charset="0"/>
            </a:endParaRPr>
          </a:p>
          <a:p>
            <a:pPr fontAlgn="base">
              <a:spcBef>
                <a:spcPct val="20000"/>
              </a:spcBef>
              <a:spcAft>
                <a:spcPct val="0"/>
              </a:spcAft>
              <a:buNone/>
            </a:pPr>
            <a:r>
              <a:rPr lang="de-DE" altLang="en-US" sz="2200">
                <a:solidFill>
                  <a:schemeClr val="accent5">
                    <a:lumMod val="50000"/>
                  </a:schemeClr>
                </a:solidFill>
              </a:rPr>
              <a:t>MSC-Lieferantendatenbank:			          ASC-Lieferantendatenbank:</a:t>
            </a:r>
          </a:p>
          <a:p>
            <a:pPr fontAlgn="base">
              <a:spcBef>
                <a:spcPct val="20000"/>
              </a:spcBef>
              <a:spcAft>
                <a:spcPct val="0"/>
              </a:spcAft>
              <a:buNone/>
            </a:pPr>
            <a:r>
              <a:rPr lang="de-DE" altLang="en-US" sz="1600">
                <a:solidFill>
                  <a:srgbClr val="4C4C4C"/>
                </a:solidFill>
                <a:cs typeface="Arial" panose="020B0604020202020204" pitchFamily="34" charset="0"/>
                <a:hlinkClick r:id="rId3"/>
              </a:rPr>
              <a:t>www.msc.org/wo-kaufen/lieferantendatenbank</a:t>
            </a:r>
            <a:r>
              <a:rPr lang="de-DE" altLang="en-US" sz="1600">
                <a:solidFill>
                  <a:srgbClr val="4C4C4C"/>
                </a:solidFill>
                <a:cs typeface="Arial" panose="020B0604020202020204" pitchFamily="34" charset="0"/>
              </a:rPr>
              <a:t> 		              </a:t>
            </a:r>
            <a:r>
              <a:rPr lang="de-DE" sz="1300">
                <a:cs typeface="Arial" panose="020B0604020202020204" pitchFamily="34" charset="0"/>
                <a:hlinkClick r:id="rId4"/>
              </a:rPr>
              <a:t>https://www.asc-aqua.org/what-you-can-do/take-action/find-a-supplier/</a:t>
            </a:r>
            <a:r>
              <a:rPr lang="de-DE" altLang="en-US" sz="1300">
                <a:solidFill>
                  <a:srgbClr val="4C4C4C"/>
                </a:solidFill>
                <a:cs typeface="Arial" panose="020B0604020202020204" pitchFamily="34" charset="0"/>
              </a:rPr>
              <a:t> </a:t>
            </a:r>
            <a:endParaRPr lang="de-DE" altLang="en-US" sz="1600">
              <a:solidFill>
                <a:srgbClr val="4C4C4C"/>
              </a:solidFill>
              <a:cs typeface="Arial" panose="020B0604020202020204" pitchFamily="34" charset="0"/>
            </a:endParaRPr>
          </a:p>
          <a:p>
            <a:pPr fontAlgn="base">
              <a:spcBef>
                <a:spcPct val="20000"/>
              </a:spcBef>
              <a:spcAft>
                <a:spcPct val="0"/>
              </a:spcAft>
              <a:buNone/>
            </a:pPr>
            <a:endParaRPr lang="de-DE" altLang="en-US" sz="2600">
              <a:solidFill>
                <a:srgbClr val="4C4C4C"/>
              </a:solidFill>
              <a:cs typeface="Arial" panose="020B0604020202020204" pitchFamily="34" charset="0"/>
            </a:endParaRPr>
          </a:p>
          <a:p>
            <a:pPr fontAlgn="base">
              <a:spcBef>
                <a:spcPct val="20000"/>
              </a:spcBef>
              <a:spcAft>
                <a:spcPct val="0"/>
              </a:spcAft>
              <a:buNone/>
            </a:pPr>
            <a:endParaRPr lang="de-DE" altLang="en-US" sz="2600">
              <a:solidFill>
                <a:srgbClr val="4C4C4C"/>
              </a:solidFill>
              <a:cs typeface="Arial" panose="020B0604020202020204" pitchFamily="34" charset="0"/>
            </a:endParaRPr>
          </a:p>
        </p:txBody>
      </p:sp>
      <p:sp>
        <p:nvSpPr>
          <p:cNvPr id="4" name="Title 3">
            <a:extLst>
              <a:ext uri="{FF2B5EF4-FFF2-40B4-BE49-F238E27FC236}">
                <a16:creationId xmlns:a16="http://schemas.microsoft.com/office/drawing/2014/main" id="{4A53CEB7-F05A-4119-8218-4852EFE8ABDF}"/>
              </a:ext>
            </a:extLst>
          </p:cNvPr>
          <p:cNvSpPr>
            <a:spLocks noGrp="1"/>
          </p:cNvSpPr>
          <p:nvPr>
            <p:ph type="title"/>
          </p:nvPr>
        </p:nvSpPr>
        <p:spPr>
          <a:xfrm>
            <a:off x="542924" y="180071"/>
            <a:ext cx="9770119" cy="932296"/>
          </a:xfrm>
        </p:spPr>
        <p:txBody>
          <a:bodyPr>
            <a:noAutofit/>
          </a:bodyPr>
          <a:lstStyle/>
          <a:p>
            <a:r>
              <a:rPr lang="en-US" sz="4000" err="1"/>
              <a:t>Prinzip</a:t>
            </a:r>
            <a:r>
              <a:rPr lang="en-US" sz="4000"/>
              <a:t> 1: </a:t>
            </a:r>
            <a:r>
              <a:rPr lang="en-US" sz="4000" err="1"/>
              <a:t>Einkauf</a:t>
            </a:r>
            <a:r>
              <a:rPr lang="en-US" sz="4000"/>
              <a:t> von </a:t>
            </a:r>
            <a:r>
              <a:rPr lang="en-US" sz="4000" err="1"/>
              <a:t>zertifizierten</a:t>
            </a:r>
            <a:r>
              <a:rPr lang="en-US" sz="4000"/>
              <a:t> </a:t>
            </a:r>
            <a:r>
              <a:rPr lang="en-US" sz="4000" err="1"/>
              <a:t>Lieferanten</a:t>
            </a:r>
            <a:endParaRPr lang="en-DE" sz="4000"/>
          </a:p>
        </p:txBody>
      </p:sp>
      <p:pic>
        <p:nvPicPr>
          <p:cNvPr id="6" name="Picture 5">
            <a:hlinkClick r:id="rId5"/>
            <a:extLst>
              <a:ext uri="{FF2B5EF4-FFF2-40B4-BE49-F238E27FC236}">
                <a16:creationId xmlns:a16="http://schemas.microsoft.com/office/drawing/2014/main" id="{70E1AC0D-E151-4D6E-8FC9-71E1A6D2ADA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2923" y="3658575"/>
            <a:ext cx="5553077" cy="2904773"/>
          </a:xfrm>
          <a:prstGeom prst="rect">
            <a:avLst/>
          </a:prstGeom>
        </p:spPr>
      </p:pic>
      <p:pic>
        <p:nvPicPr>
          <p:cNvPr id="5" name="Grafik 6">
            <a:extLst>
              <a:ext uri="{FF2B5EF4-FFF2-40B4-BE49-F238E27FC236}">
                <a16:creationId xmlns:a16="http://schemas.microsoft.com/office/drawing/2014/main" id="{29495295-85FB-4635-9F49-826F370484DB}"/>
              </a:ext>
            </a:extLst>
          </p:cNvPr>
          <p:cNvPicPr>
            <a:picLocks noChangeAspect="1"/>
          </p:cNvPicPr>
          <p:nvPr/>
        </p:nvPicPr>
        <p:blipFill>
          <a:blip r:embed="rId7"/>
          <a:stretch>
            <a:fillRect/>
          </a:stretch>
        </p:blipFill>
        <p:spPr>
          <a:xfrm>
            <a:off x="6680940" y="3777828"/>
            <a:ext cx="5172855" cy="2900101"/>
          </a:xfrm>
          <a:prstGeom prst="rect">
            <a:avLst/>
          </a:prstGeom>
        </p:spPr>
      </p:pic>
      <p:sp>
        <p:nvSpPr>
          <p:cNvPr id="2" name="Oval 1">
            <a:extLst>
              <a:ext uri="{FF2B5EF4-FFF2-40B4-BE49-F238E27FC236}">
                <a16:creationId xmlns:a16="http://schemas.microsoft.com/office/drawing/2014/main" id="{71C07BE9-EC3A-480B-96A0-FC3BFF8B8BDC}"/>
              </a:ext>
            </a:extLst>
          </p:cNvPr>
          <p:cNvSpPr/>
          <p:nvPr/>
        </p:nvSpPr>
        <p:spPr>
          <a:xfrm>
            <a:off x="3018774" y="5219959"/>
            <a:ext cx="1202498" cy="52609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305370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57341F-0D70-467A-A797-47520DC3732A}"/>
              </a:ext>
            </a:extLst>
          </p:cNvPr>
          <p:cNvSpPr>
            <a:spLocks noGrp="1"/>
          </p:cNvSpPr>
          <p:nvPr>
            <p:ph type="body" sz="quarter" idx="11"/>
          </p:nvPr>
        </p:nvSpPr>
        <p:spPr>
          <a:xfrm>
            <a:off x="444600" y="1499397"/>
            <a:ext cx="7099341" cy="4941159"/>
          </a:xfrm>
        </p:spPr>
        <p:txBody>
          <a:bodyPr>
            <a:noAutofit/>
          </a:bodyPr>
          <a:lstStyle/>
          <a:p>
            <a:pPr marL="0" indent="0" fontAlgn="base">
              <a:buNone/>
            </a:pPr>
            <a:r>
              <a:rPr lang="de-DE" sz="2200" b="1">
                <a:solidFill>
                  <a:schemeClr val="accent5">
                    <a:lumMod val="50000"/>
                  </a:schemeClr>
                </a:solidFill>
              </a:rPr>
              <a:t>Kennzeichnung:</a:t>
            </a:r>
            <a:r>
              <a:rPr lang="en-US" sz="2200">
                <a:solidFill>
                  <a:schemeClr val="accent5">
                    <a:lumMod val="50000"/>
                  </a:schemeClr>
                </a:solidFill>
              </a:rPr>
              <a:t>​</a:t>
            </a:r>
          </a:p>
          <a:p>
            <a:pPr fontAlgn="base"/>
            <a:r>
              <a:rPr lang="de-DE" sz="2200">
                <a:solidFill>
                  <a:schemeClr val="accent5">
                    <a:lumMod val="50000"/>
                  </a:schemeClr>
                </a:solidFill>
              </a:rPr>
              <a:t>Produkte, die MSC-zertifizierte Rohware enthalten, müssen zu jeder Zeit als zertifiziert identifizierbar sein</a:t>
            </a:r>
            <a:r>
              <a:rPr lang="en-US" sz="2200">
                <a:solidFill>
                  <a:schemeClr val="accent5">
                    <a:lumMod val="50000"/>
                  </a:schemeClr>
                </a:solidFill>
              </a:rPr>
              <a:t>​ </a:t>
            </a:r>
            <a:r>
              <a:rPr lang="de-DE" altLang="de-DE" sz="2200">
                <a:solidFill>
                  <a:schemeClr val="accent5">
                    <a:lumMod val="50000"/>
                  </a:schemeClr>
                </a:solidFill>
                <a:cs typeface="Arial" panose="020B0604020202020204" pitchFamily="34" charset="0"/>
              </a:rPr>
              <a:t>(z.B. durch den Zusatz „MSC“, das Abdrucken Ihrer Zertifizierungsnummer oder einen internen Code für MSC-Ware).</a:t>
            </a:r>
            <a:endParaRPr lang="en-US" sz="2200">
              <a:solidFill>
                <a:schemeClr val="accent5">
                  <a:lumMod val="50000"/>
                </a:schemeClr>
              </a:solidFill>
            </a:endParaRPr>
          </a:p>
          <a:p>
            <a:pPr fontAlgn="base"/>
            <a:r>
              <a:rPr lang="de-DE" sz="2200">
                <a:solidFill>
                  <a:schemeClr val="accent5">
                    <a:lumMod val="50000"/>
                  </a:schemeClr>
                </a:solidFill>
              </a:rPr>
              <a:t>Davon ausgenommen sind Verkaufsrechnungen an Endverbraucher</a:t>
            </a:r>
            <a:r>
              <a:rPr lang="en-US" sz="2200">
                <a:solidFill>
                  <a:schemeClr val="accent5">
                    <a:lumMod val="50000"/>
                  </a:schemeClr>
                </a:solidFill>
              </a:rPr>
              <a:t>​</a:t>
            </a:r>
          </a:p>
          <a:p>
            <a:pPr fontAlgn="base"/>
            <a:r>
              <a:rPr lang="de-DE" sz="2200">
                <a:solidFill>
                  <a:schemeClr val="accent5">
                    <a:lumMod val="50000"/>
                  </a:schemeClr>
                </a:solidFill>
              </a:rPr>
              <a:t>Stellen Sie sicher, dass ausschließlich zertifizierte Produkte mit einer entsprechenden Kennzeichnung versehen werden</a:t>
            </a:r>
            <a:r>
              <a:rPr lang="en-US" sz="2200">
                <a:solidFill>
                  <a:schemeClr val="accent5">
                    <a:lumMod val="50000"/>
                  </a:schemeClr>
                </a:solidFill>
              </a:rPr>
              <a:t>​</a:t>
            </a:r>
          </a:p>
          <a:p>
            <a:pPr fontAlgn="base"/>
            <a:r>
              <a:rPr lang="de-DE" sz="2200">
                <a:solidFill>
                  <a:schemeClr val="accent5">
                    <a:lumMod val="50000"/>
                  </a:schemeClr>
                </a:solidFill>
              </a:rPr>
              <a:t>Achten Sie auf die korrekte Ausweisung der Fischart und, sofern angegeben, des Fanggebietes</a:t>
            </a:r>
            <a:r>
              <a:rPr lang="en-US" sz="2200">
                <a:solidFill>
                  <a:schemeClr val="accent5">
                    <a:lumMod val="50000"/>
                  </a:schemeClr>
                </a:solidFill>
              </a:rPr>
              <a:t>​</a:t>
            </a:r>
          </a:p>
        </p:txBody>
      </p:sp>
      <p:sp>
        <p:nvSpPr>
          <p:cNvPr id="4" name="Title 3">
            <a:extLst>
              <a:ext uri="{FF2B5EF4-FFF2-40B4-BE49-F238E27FC236}">
                <a16:creationId xmlns:a16="http://schemas.microsoft.com/office/drawing/2014/main" id="{17B7E4A0-C5C1-4227-9D9E-0575D5871EEC}"/>
              </a:ext>
            </a:extLst>
          </p:cNvPr>
          <p:cNvSpPr>
            <a:spLocks noGrp="1"/>
          </p:cNvSpPr>
          <p:nvPr>
            <p:ph type="title"/>
          </p:nvPr>
        </p:nvSpPr>
        <p:spPr>
          <a:xfrm>
            <a:off x="542924" y="180071"/>
            <a:ext cx="9658351" cy="932296"/>
          </a:xfrm>
        </p:spPr>
        <p:txBody>
          <a:bodyPr>
            <a:normAutofit fontScale="90000"/>
          </a:bodyPr>
          <a:lstStyle/>
          <a:p>
            <a:r>
              <a:rPr lang="en-US" sz="4000" err="1"/>
              <a:t>Prinzip</a:t>
            </a:r>
            <a:r>
              <a:rPr lang="en-US" sz="4000"/>
              <a:t> 2: </a:t>
            </a:r>
            <a:r>
              <a:rPr lang="en-US" sz="4000" err="1"/>
              <a:t>Zertifizierte</a:t>
            </a:r>
            <a:r>
              <a:rPr lang="en-US" sz="4000"/>
              <a:t> </a:t>
            </a:r>
            <a:r>
              <a:rPr lang="en-US" sz="4000" err="1"/>
              <a:t>Produkte</a:t>
            </a:r>
            <a:r>
              <a:rPr lang="en-US" sz="4000"/>
              <a:t> </a:t>
            </a:r>
            <a:r>
              <a:rPr lang="en-US" sz="4000" err="1"/>
              <a:t>sind</a:t>
            </a:r>
            <a:r>
              <a:rPr lang="en-US" sz="4000"/>
              <a:t> </a:t>
            </a:r>
            <a:r>
              <a:rPr lang="en-US" sz="4000" err="1"/>
              <a:t>identifizierbar</a:t>
            </a:r>
            <a:endParaRPr lang="en-DE" sz="4000">
              <a:cs typeface="Calibri" panose="020F0502020204030204"/>
            </a:endParaRPr>
          </a:p>
        </p:txBody>
      </p:sp>
      <p:pic>
        <p:nvPicPr>
          <p:cNvPr id="6" name="Picture 6" descr="A person standing on a cart&#10;&#10;Description generated with very high confidence">
            <a:extLst>
              <a:ext uri="{FF2B5EF4-FFF2-40B4-BE49-F238E27FC236}">
                <a16:creationId xmlns:a16="http://schemas.microsoft.com/office/drawing/2014/main" id="{5A6BC1EB-E56E-4703-BCDF-D0A2281A4725}"/>
              </a:ext>
            </a:extLst>
          </p:cNvPr>
          <p:cNvPicPr>
            <a:picLocks noChangeAspect="1"/>
          </p:cNvPicPr>
          <p:nvPr/>
        </p:nvPicPr>
        <p:blipFill rotWithShape="1">
          <a:blip r:embed="rId3"/>
          <a:srcRect l="15708"/>
          <a:stretch/>
        </p:blipFill>
        <p:spPr>
          <a:xfrm>
            <a:off x="7561139" y="4530436"/>
            <a:ext cx="3302961" cy="2227514"/>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65EEB03E-BE33-4FC7-BB60-D465D0B71046}"/>
              </a:ext>
            </a:extLst>
          </p:cNvPr>
          <p:cNvPicPr>
            <a:picLocks noChangeAspect="1"/>
          </p:cNvPicPr>
          <p:nvPr/>
        </p:nvPicPr>
        <p:blipFill>
          <a:blip r:embed="rId4"/>
          <a:stretch>
            <a:fillRect/>
          </a:stretch>
        </p:blipFill>
        <p:spPr>
          <a:xfrm>
            <a:off x="9637174" y="1382826"/>
            <a:ext cx="2453853" cy="3314987"/>
          </a:xfrm>
          <a:prstGeom prst="rect">
            <a:avLst/>
          </a:prstGeom>
        </p:spPr>
      </p:pic>
    </p:spTree>
    <p:extLst>
      <p:ext uri="{BB962C8B-B14F-4D97-AF65-F5344CB8AC3E}">
        <p14:creationId xmlns:p14="http://schemas.microsoft.com/office/powerpoint/2010/main" val="1809218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57341F-0D70-467A-A797-47520DC3732A}"/>
              </a:ext>
            </a:extLst>
          </p:cNvPr>
          <p:cNvSpPr>
            <a:spLocks noGrp="1"/>
          </p:cNvSpPr>
          <p:nvPr>
            <p:ph type="body" sz="quarter" idx="11"/>
          </p:nvPr>
        </p:nvSpPr>
        <p:spPr>
          <a:xfrm>
            <a:off x="444600" y="1499399"/>
            <a:ext cx="5520547" cy="4949930"/>
          </a:xfrm>
        </p:spPr>
        <p:txBody>
          <a:bodyPr>
            <a:normAutofit/>
          </a:bodyPr>
          <a:lstStyle/>
          <a:p>
            <a:pPr marL="0" lvl="1" indent="0">
              <a:spcBef>
                <a:spcPts val="0"/>
              </a:spcBef>
              <a:spcAft>
                <a:spcPts val="1200"/>
              </a:spcAft>
              <a:buClr>
                <a:srgbClr val="595959"/>
              </a:buClr>
              <a:buNone/>
              <a:defRPr/>
            </a:pPr>
            <a:r>
              <a:rPr lang="de-DE" altLang="de-DE" sz="2200" b="1">
                <a:cs typeface="Arial" pitchFamily="34" charset="0"/>
              </a:rPr>
              <a:t>Wareneingang:</a:t>
            </a:r>
          </a:p>
          <a:p>
            <a:pPr marL="342900" lvl="1" indent="-342900">
              <a:spcBef>
                <a:spcPts val="0"/>
              </a:spcBef>
              <a:spcAft>
                <a:spcPts val="1200"/>
              </a:spcAft>
              <a:buClr>
                <a:srgbClr val="595959"/>
              </a:buClr>
              <a:defRPr/>
            </a:pPr>
            <a:r>
              <a:rPr lang="de-DE" altLang="de-DE" sz="2200">
                <a:cs typeface="Arial" pitchFamily="34" charset="0"/>
              </a:rPr>
              <a:t>Prüfen, ob bestellte MSC-zertifizierte Ware tatsächlich geliefert wurde (kein Ersatz durch konventionelle Ware)</a:t>
            </a:r>
          </a:p>
          <a:p>
            <a:pPr marL="342900" lvl="1" indent="-342900">
              <a:spcBef>
                <a:spcPts val="0"/>
              </a:spcBef>
              <a:spcAft>
                <a:spcPts val="1200"/>
              </a:spcAft>
              <a:buClr>
                <a:srgbClr val="595959"/>
              </a:buClr>
              <a:defRPr/>
            </a:pPr>
            <a:r>
              <a:rPr lang="de-DE" altLang="de-DE" sz="2200">
                <a:cs typeface="Arial" pitchFamily="34" charset="0"/>
              </a:rPr>
              <a:t>Prüfen, ob die MSC-zertifizierte Ware separat verpackt und als MSC-zertifiziert ausgewiesen ist</a:t>
            </a:r>
          </a:p>
          <a:p>
            <a:pPr marL="342900" lvl="1" indent="-342900">
              <a:spcBef>
                <a:spcPts val="0"/>
              </a:spcBef>
              <a:spcAft>
                <a:spcPts val="1200"/>
              </a:spcAft>
              <a:buClr>
                <a:srgbClr val="595959"/>
              </a:buClr>
              <a:defRPr/>
            </a:pPr>
            <a:r>
              <a:rPr lang="de-DE" altLang="de-DE" sz="2200">
                <a:cs typeface="Arial" pitchFamily="34" charset="0"/>
              </a:rPr>
              <a:t>Prüfen, ob Menge der Lieferung mit Menge auf dem Lieferschein übereinstimmt</a:t>
            </a:r>
          </a:p>
          <a:p>
            <a:pPr marL="342900" lvl="1" indent="-342900">
              <a:spcBef>
                <a:spcPts val="600"/>
              </a:spcBef>
              <a:buClr>
                <a:srgbClr val="595959"/>
              </a:buClr>
              <a:defRPr/>
            </a:pPr>
            <a:r>
              <a:rPr lang="de-DE" altLang="de-DE" sz="2200">
                <a:cs typeface="Arial" pitchFamily="34" charset="0"/>
              </a:rPr>
              <a:t>Lieferdokumente nach der Wareneingangsprüfung aufbewahren</a:t>
            </a:r>
          </a:p>
          <a:p>
            <a:endParaRPr lang="en-DE"/>
          </a:p>
        </p:txBody>
      </p:sp>
      <p:sp>
        <p:nvSpPr>
          <p:cNvPr id="4" name="Title 3">
            <a:extLst>
              <a:ext uri="{FF2B5EF4-FFF2-40B4-BE49-F238E27FC236}">
                <a16:creationId xmlns:a16="http://schemas.microsoft.com/office/drawing/2014/main" id="{17B7E4A0-C5C1-4227-9D9E-0575D5871EEC}"/>
              </a:ext>
            </a:extLst>
          </p:cNvPr>
          <p:cNvSpPr>
            <a:spLocks noGrp="1"/>
          </p:cNvSpPr>
          <p:nvPr>
            <p:ph type="title"/>
          </p:nvPr>
        </p:nvSpPr>
        <p:spPr>
          <a:xfrm>
            <a:off x="542924" y="180071"/>
            <a:ext cx="9658351" cy="932296"/>
          </a:xfrm>
        </p:spPr>
        <p:txBody>
          <a:bodyPr>
            <a:normAutofit fontScale="90000"/>
          </a:bodyPr>
          <a:lstStyle/>
          <a:p>
            <a:r>
              <a:rPr lang="en-US" sz="4000" err="1"/>
              <a:t>Prinzip</a:t>
            </a:r>
            <a:r>
              <a:rPr lang="en-US" sz="4000"/>
              <a:t> 2: </a:t>
            </a:r>
            <a:r>
              <a:rPr lang="en-US" sz="4000" err="1"/>
              <a:t>Zertifizierte</a:t>
            </a:r>
            <a:r>
              <a:rPr lang="en-US" sz="4000"/>
              <a:t> Produkte </a:t>
            </a:r>
            <a:r>
              <a:rPr lang="en-US" sz="4000" err="1"/>
              <a:t>sind</a:t>
            </a:r>
            <a:r>
              <a:rPr lang="en-US" sz="4000"/>
              <a:t> </a:t>
            </a:r>
            <a:r>
              <a:rPr lang="en-US" sz="4000" err="1"/>
              <a:t>identifizierbar</a:t>
            </a:r>
            <a:endParaRPr lang="en-DE" sz="4000">
              <a:cs typeface="Calibri" panose="020F0502020204030204"/>
            </a:endParaRPr>
          </a:p>
        </p:txBody>
      </p:sp>
      <p:pic>
        <p:nvPicPr>
          <p:cNvPr id="7" name="Picture 6" descr="A screenshot of a cell phone&#10;&#10;Description automatically generated">
            <a:extLst>
              <a:ext uri="{FF2B5EF4-FFF2-40B4-BE49-F238E27FC236}">
                <a16:creationId xmlns:a16="http://schemas.microsoft.com/office/drawing/2014/main" id="{E0FE8A85-77DB-4CF2-B43B-762DA7AF3CD5}"/>
              </a:ext>
            </a:extLst>
          </p:cNvPr>
          <p:cNvPicPr>
            <a:picLocks noChangeAspect="1"/>
          </p:cNvPicPr>
          <p:nvPr/>
        </p:nvPicPr>
        <p:blipFill>
          <a:blip r:embed="rId3"/>
          <a:stretch>
            <a:fillRect/>
          </a:stretch>
        </p:blipFill>
        <p:spPr>
          <a:xfrm>
            <a:off x="6469845" y="2371151"/>
            <a:ext cx="5520547" cy="3475063"/>
          </a:xfrm>
          <a:prstGeom prst="rect">
            <a:avLst/>
          </a:prstGeom>
        </p:spPr>
      </p:pic>
    </p:spTree>
    <p:extLst>
      <p:ext uri="{BB962C8B-B14F-4D97-AF65-F5344CB8AC3E}">
        <p14:creationId xmlns:p14="http://schemas.microsoft.com/office/powerpoint/2010/main" val="2339741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C94E80-AC78-495C-BEBE-7BB271484E97}"/>
              </a:ext>
            </a:extLst>
          </p:cNvPr>
          <p:cNvSpPr>
            <a:spLocks noGrp="1"/>
          </p:cNvSpPr>
          <p:nvPr>
            <p:ph type="body" sz="quarter" idx="11"/>
          </p:nvPr>
        </p:nvSpPr>
        <p:spPr>
          <a:xfrm>
            <a:off x="444600" y="1499400"/>
            <a:ext cx="7873900" cy="5130000"/>
          </a:xfrm>
        </p:spPr>
        <p:txBody>
          <a:bodyPr>
            <a:noAutofit/>
          </a:bodyPr>
          <a:lstStyle/>
          <a:p>
            <a:pPr marL="0" indent="0">
              <a:lnSpc>
                <a:spcPct val="110000"/>
              </a:lnSpc>
              <a:spcBef>
                <a:spcPts val="0"/>
              </a:spcBef>
              <a:spcAft>
                <a:spcPts val="600"/>
              </a:spcAft>
              <a:buClr>
                <a:srgbClr val="000000"/>
              </a:buClr>
              <a:buNone/>
              <a:defRPr/>
            </a:pPr>
            <a:r>
              <a:rPr lang="de-DE" altLang="de-DE" sz="2000" b="1">
                <a:solidFill>
                  <a:schemeClr val="accent5">
                    <a:lumMod val="50000"/>
                  </a:schemeClr>
                </a:solidFill>
                <a:cs typeface="Arial" pitchFamily="34" charset="0"/>
              </a:rPr>
              <a:t>Lagerung:</a:t>
            </a:r>
          </a:p>
          <a:p>
            <a:pPr marL="0" indent="0">
              <a:lnSpc>
                <a:spcPct val="110000"/>
              </a:lnSpc>
              <a:spcBef>
                <a:spcPts val="0"/>
              </a:spcBef>
              <a:spcAft>
                <a:spcPts val="600"/>
              </a:spcAft>
              <a:buClr>
                <a:srgbClr val="000000"/>
              </a:buClr>
              <a:buNone/>
              <a:defRPr/>
            </a:pPr>
            <a:r>
              <a:rPr lang="de-DE" altLang="de-DE" sz="1800">
                <a:solidFill>
                  <a:schemeClr val="accent5">
                    <a:lumMod val="50000"/>
                  </a:schemeClr>
                </a:solidFill>
                <a:cs typeface="Arial" pitchFamily="34" charset="0"/>
              </a:rPr>
              <a:t>Wie wird sichergestellt, dass MSC-Ware vom Wareneingang bis zum Warenausgang bzw. Abverkauf nicht mit nicht-zertifizierter Ware vermengt oder vertauscht wird?</a:t>
            </a:r>
          </a:p>
          <a:p>
            <a:pPr marL="342900" lvl="1" indent="-342900">
              <a:lnSpc>
                <a:spcPct val="110000"/>
              </a:lnSpc>
              <a:spcBef>
                <a:spcPts val="0"/>
              </a:spcBef>
              <a:spcAft>
                <a:spcPts val="600"/>
              </a:spcAft>
              <a:buClr>
                <a:srgbClr val="595959"/>
              </a:buClr>
              <a:defRPr/>
            </a:pPr>
            <a:r>
              <a:rPr lang="de-DE" altLang="de-DE" sz="1800">
                <a:solidFill>
                  <a:schemeClr val="accent5">
                    <a:lumMod val="50000"/>
                  </a:schemeClr>
                </a:solidFill>
                <a:cs typeface="Arial" pitchFamily="34" charset="0"/>
              </a:rPr>
              <a:t>Es gibt einen separaten und klar gekennzeichneten Bereich für MSC-zertifizierten Fisch im </a:t>
            </a:r>
            <a:r>
              <a:rPr lang="de-DE" sz="1800">
                <a:solidFill>
                  <a:schemeClr val="accent5">
                    <a:lumMod val="50000"/>
                  </a:schemeClr>
                </a:solidFill>
                <a:cs typeface="Arial" pitchFamily="34" charset="0"/>
              </a:rPr>
              <a:t>Lager, Behälter oder Kühlfach.</a:t>
            </a:r>
            <a:endParaRPr lang="de-DE" altLang="de-DE" sz="1800">
              <a:solidFill>
                <a:schemeClr val="accent5">
                  <a:lumMod val="50000"/>
                </a:schemeClr>
              </a:solidFill>
              <a:cs typeface="Arial" pitchFamily="34" charset="0"/>
            </a:endParaRPr>
          </a:p>
          <a:p>
            <a:pPr marL="342900" lvl="1" indent="-342900">
              <a:lnSpc>
                <a:spcPct val="110000"/>
              </a:lnSpc>
              <a:spcBef>
                <a:spcPts val="0"/>
              </a:spcBef>
              <a:spcAft>
                <a:spcPts val="600"/>
              </a:spcAft>
              <a:buClr>
                <a:srgbClr val="595959"/>
              </a:buClr>
              <a:defRPr/>
            </a:pPr>
            <a:r>
              <a:rPr lang="de-DE" sz="1800">
                <a:solidFill>
                  <a:schemeClr val="accent5">
                    <a:lumMod val="50000"/>
                  </a:schemeClr>
                </a:solidFill>
                <a:cs typeface="Arial" pitchFamily="34" charset="0"/>
              </a:rPr>
              <a:t>Kennzeichnen Sie die Ware eindeutig als MSC-zertifiziert.</a:t>
            </a:r>
          </a:p>
          <a:p>
            <a:pPr marL="342900" lvl="1" indent="-342900">
              <a:lnSpc>
                <a:spcPct val="110000"/>
              </a:lnSpc>
              <a:spcBef>
                <a:spcPts val="0"/>
              </a:spcBef>
              <a:spcAft>
                <a:spcPts val="600"/>
              </a:spcAft>
              <a:buClr>
                <a:srgbClr val="595959"/>
              </a:buClr>
              <a:defRPr/>
            </a:pPr>
            <a:r>
              <a:rPr lang="en-US" altLang="de-DE" sz="1800" err="1">
                <a:solidFill>
                  <a:schemeClr val="accent5">
                    <a:lumMod val="50000"/>
                  </a:schemeClr>
                </a:solidFill>
                <a:cs typeface="Arial" pitchFamily="34" charset="0"/>
              </a:rPr>
              <a:t>Produkte</a:t>
            </a:r>
            <a:r>
              <a:rPr lang="en-US" altLang="de-DE" sz="1800">
                <a:solidFill>
                  <a:schemeClr val="accent5">
                    <a:lumMod val="50000"/>
                  </a:schemeClr>
                </a:solidFill>
                <a:cs typeface="Arial" pitchFamily="34" charset="0"/>
              </a:rPr>
              <a:t>, die </a:t>
            </a:r>
            <a:r>
              <a:rPr lang="de-DE" altLang="de-DE" sz="1800">
                <a:solidFill>
                  <a:schemeClr val="accent5">
                    <a:lumMod val="50000"/>
                  </a:schemeClr>
                </a:solidFill>
                <a:cs typeface="Arial" pitchFamily="34" charset="0"/>
              </a:rPr>
              <a:t>nach unterschiedlichen Zertifizierungsprogrammen zertifiziert sind, dürfen nicht miteinander vermengt werden, wenn sie jeweils als zertifiziert verkauft werden sollen*</a:t>
            </a:r>
          </a:p>
          <a:p>
            <a:pPr marL="342900" lvl="1" indent="-342900">
              <a:lnSpc>
                <a:spcPct val="110000"/>
              </a:lnSpc>
              <a:spcBef>
                <a:spcPts val="0"/>
              </a:spcBef>
              <a:spcAft>
                <a:spcPts val="600"/>
              </a:spcAft>
              <a:buClr>
                <a:srgbClr val="595959"/>
              </a:buClr>
              <a:defRPr/>
            </a:pPr>
            <a:r>
              <a:rPr lang="de-DE" sz="1800">
                <a:solidFill>
                  <a:schemeClr val="accent5">
                    <a:lumMod val="50000"/>
                  </a:schemeClr>
                </a:solidFill>
              </a:rPr>
              <a:t>Für die Verarbeitung von MSC-zertifizierter Ware und nicht-zertifizierter Ware müssen die vorgeschriebenen Mengenanteile eingehalten werden </a:t>
            </a:r>
            <a:r>
              <a:rPr lang="en-US" altLang="de-DE" sz="1800">
                <a:solidFill>
                  <a:schemeClr val="accent5">
                    <a:lumMod val="50000"/>
                  </a:schemeClr>
                </a:solidFill>
                <a:cs typeface="Arial" pitchFamily="34" charset="0"/>
              </a:rPr>
              <a:t>**</a:t>
            </a:r>
            <a:endParaRPr lang="de-DE" altLang="de-DE" sz="1800">
              <a:solidFill>
                <a:schemeClr val="accent5">
                  <a:lumMod val="50000"/>
                </a:schemeClr>
              </a:solidFill>
              <a:cs typeface="Arial" pitchFamily="34" charset="0"/>
            </a:endParaRPr>
          </a:p>
          <a:p>
            <a:pPr marL="342900" lvl="1" indent="-342900">
              <a:lnSpc>
                <a:spcPct val="110000"/>
              </a:lnSpc>
              <a:spcBef>
                <a:spcPts val="0"/>
              </a:spcBef>
              <a:spcAft>
                <a:spcPts val="600"/>
              </a:spcAft>
              <a:buClr>
                <a:srgbClr val="595959"/>
              </a:buClr>
              <a:defRPr/>
            </a:pPr>
            <a:r>
              <a:rPr lang="de-DE" altLang="de-DE" sz="1800">
                <a:solidFill>
                  <a:schemeClr val="accent5">
                    <a:lumMod val="50000"/>
                  </a:schemeClr>
                </a:solidFill>
                <a:cs typeface="Arial" pitchFamily="34" charset="0"/>
              </a:rPr>
              <a:t>Wird ausschließlich MSC-zertifizierte Ware gekauft, besteht keine Gefahr der Verwechselung</a:t>
            </a:r>
          </a:p>
          <a:p>
            <a:pPr marL="342900" lvl="1" indent="-342900">
              <a:lnSpc>
                <a:spcPct val="110000"/>
              </a:lnSpc>
              <a:spcBef>
                <a:spcPts val="0"/>
              </a:spcBef>
              <a:spcAft>
                <a:spcPts val="600"/>
              </a:spcAft>
              <a:buClr>
                <a:srgbClr val="595959"/>
              </a:buClr>
              <a:defRPr/>
            </a:pPr>
            <a:endParaRPr lang="en-US" altLang="de-DE" sz="1800">
              <a:cs typeface="Arial" pitchFamily="34" charset="0"/>
            </a:endParaRPr>
          </a:p>
        </p:txBody>
      </p:sp>
      <p:sp>
        <p:nvSpPr>
          <p:cNvPr id="15" name="Title 3">
            <a:extLst>
              <a:ext uri="{FF2B5EF4-FFF2-40B4-BE49-F238E27FC236}">
                <a16:creationId xmlns:a16="http://schemas.microsoft.com/office/drawing/2014/main" id="{817DDF29-B93E-4827-AD81-18B220D4958B}"/>
              </a:ext>
            </a:extLst>
          </p:cNvPr>
          <p:cNvSpPr txBox="1">
            <a:spLocks/>
          </p:cNvSpPr>
          <p:nvPr/>
        </p:nvSpPr>
        <p:spPr>
          <a:xfrm>
            <a:off x="542924" y="180071"/>
            <a:ext cx="9658351" cy="932296"/>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5000" kern="1200">
                <a:solidFill>
                  <a:schemeClr val="bg1"/>
                </a:solidFill>
                <a:latin typeface="+mn-lt"/>
                <a:ea typeface="+mj-ea"/>
                <a:cs typeface="+mj-cs"/>
              </a:defRPr>
            </a:lvl1pPr>
          </a:lstStyle>
          <a:p>
            <a:r>
              <a:rPr lang="en-US" sz="4000" err="1"/>
              <a:t>Prinzip</a:t>
            </a:r>
            <a:r>
              <a:rPr lang="en-US" sz="4000"/>
              <a:t> 3: </a:t>
            </a:r>
            <a:r>
              <a:rPr lang="en-US" sz="4000" err="1"/>
              <a:t>Zertifizierte</a:t>
            </a:r>
            <a:r>
              <a:rPr lang="en-US" sz="4000"/>
              <a:t> Produkte </a:t>
            </a:r>
            <a:r>
              <a:rPr lang="en-US" sz="4000" err="1"/>
              <a:t>werden</a:t>
            </a:r>
            <a:r>
              <a:rPr lang="en-US" sz="4000"/>
              <a:t> </a:t>
            </a:r>
            <a:r>
              <a:rPr lang="en-US" sz="4000" err="1"/>
              <a:t>getrennt</a:t>
            </a:r>
            <a:endParaRPr lang="en-DE" sz="4000"/>
          </a:p>
        </p:txBody>
      </p:sp>
      <p:pic>
        <p:nvPicPr>
          <p:cNvPr id="2" name="Picture 1">
            <a:extLst>
              <a:ext uri="{FF2B5EF4-FFF2-40B4-BE49-F238E27FC236}">
                <a16:creationId xmlns:a16="http://schemas.microsoft.com/office/drawing/2014/main" id="{2E8DDC4B-0F99-45C0-9CFD-FBA8E1EDA34A}"/>
              </a:ext>
            </a:extLst>
          </p:cNvPr>
          <p:cNvPicPr>
            <a:picLocks noChangeAspect="1"/>
          </p:cNvPicPr>
          <p:nvPr/>
        </p:nvPicPr>
        <p:blipFill>
          <a:blip r:embed="rId3"/>
          <a:stretch>
            <a:fillRect/>
          </a:stretch>
        </p:blipFill>
        <p:spPr>
          <a:xfrm>
            <a:off x="8699500" y="2006599"/>
            <a:ext cx="3289300" cy="3910373"/>
          </a:xfrm>
          <a:prstGeom prst="rect">
            <a:avLst/>
          </a:prstGeom>
        </p:spPr>
      </p:pic>
    </p:spTree>
    <p:extLst>
      <p:ext uri="{BB962C8B-B14F-4D97-AF65-F5344CB8AC3E}">
        <p14:creationId xmlns:p14="http://schemas.microsoft.com/office/powerpoint/2010/main" val="3453639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90E606-CB28-44E6-ACF6-4DAA2B80A220}"/>
              </a:ext>
            </a:extLst>
          </p:cNvPr>
          <p:cNvSpPr>
            <a:spLocks noGrp="1"/>
          </p:cNvSpPr>
          <p:nvPr>
            <p:ph type="body" sz="quarter" idx="11"/>
          </p:nvPr>
        </p:nvSpPr>
        <p:spPr>
          <a:xfrm>
            <a:off x="493585" y="1624939"/>
            <a:ext cx="7368859" cy="5358600"/>
          </a:xfrm>
        </p:spPr>
        <p:txBody>
          <a:bodyPr>
            <a:noAutofit/>
          </a:bodyPr>
          <a:lstStyle/>
          <a:p>
            <a:pPr marL="0" indent="0" fontAlgn="base">
              <a:buNone/>
            </a:pPr>
            <a:r>
              <a:rPr lang="de-DE" sz="2200" b="1">
                <a:solidFill>
                  <a:schemeClr val="accent5">
                    <a:lumMod val="50000"/>
                  </a:schemeClr>
                </a:solidFill>
              </a:rPr>
              <a:t>Anforderungen und Dokumentation für das Audit</a:t>
            </a:r>
            <a:r>
              <a:rPr lang="de-DE" sz="2200">
                <a:solidFill>
                  <a:schemeClr val="accent5">
                    <a:lumMod val="50000"/>
                  </a:schemeClr>
                </a:solidFill>
              </a:rPr>
              <a:t>​:</a:t>
            </a:r>
          </a:p>
          <a:p>
            <a:pPr fontAlgn="base"/>
            <a:r>
              <a:rPr lang="de-DE" sz="2200">
                <a:solidFill>
                  <a:schemeClr val="accent5">
                    <a:lumMod val="50000"/>
                  </a:schemeClr>
                </a:solidFill>
              </a:rPr>
              <a:t>Rückverfolgungssystem, anhand dessen jedes als zertifiziert verkaufte Produkt zu jedem Zeitpunkt vom Verkaufsort zu einem zertifizierten Lieferanten zurückverfolgt werden kann, inkl. möglicher Zwischenschritte und Transfers</a:t>
            </a:r>
            <a:r>
              <a:rPr lang="en-US" sz="2200">
                <a:solidFill>
                  <a:schemeClr val="accent5">
                    <a:lumMod val="50000"/>
                  </a:schemeClr>
                </a:solidFill>
              </a:rPr>
              <a:t>​</a:t>
            </a:r>
          </a:p>
          <a:p>
            <a:pPr fontAlgn="base"/>
            <a:r>
              <a:rPr lang="de-DE" sz="2200">
                <a:solidFill>
                  <a:schemeClr val="accent5">
                    <a:lumMod val="50000"/>
                  </a:schemeClr>
                </a:solidFill>
              </a:rPr>
              <a:t>Aufzeichnungen führen, um eine Mengenberechnung von zertifizierten Produkten zu ermöglichen</a:t>
            </a:r>
            <a:r>
              <a:rPr lang="en-US" sz="2200">
                <a:solidFill>
                  <a:schemeClr val="accent5">
                    <a:lumMod val="50000"/>
                  </a:schemeClr>
                </a:solidFill>
              </a:rPr>
              <a:t>​</a:t>
            </a:r>
          </a:p>
          <a:p>
            <a:pPr fontAlgn="base"/>
            <a:r>
              <a:rPr lang="de-DE" sz="2200">
                <a:solidFill>
                  <a:schemeClr val="accent5">
                    <a:lumMod val="50000"/>
                  </a:schemeClr>
                </a:solidFill>
              </a:rPr>
              <a:t>Nachweis durch Lieferscheine u. Rechnungen, sowie bei internen Transfers durch interne Belege oder Übergabescheine zur Ermöglichung eines Mengenabgleichs</a:t>
            </a:r>
            <a:r>
              <a:rPr lang="en-US" sz="2200">
                <a:solidFill>
                  <a:schemeClr val="accent5">
                    <a:lumMod val="50000"/>
                  </a:schemeClr>
                </a:solidFill>
              </a:rPr>
              <a:t>​</a:t>
            </a:r>
          </a:p>
          <a:p>
            <a:pPr fontAlgn="base"/>
            <a:r>
              <a:rPr lang="de-DE" sz="2200">
                <a:solidFill>
                  <a:schemeClr val="accent5">
                    <a:lumMod val="50000"/>
                  </a:schemeClr>
                </a:solidFill>
              </a:rPr>
              <a:t>Werden relevante Aufzeichnungen verändert, ist dies deutlich zu dokumentieren (Zeitpunkt, Name/Initialen)</a:t>
            </a:r>
            <a:r>
              <a:rPr lang="en-US" sz="2200">
                <a:solidFill>
                  <a:schemeClr val="accent5">
                    <a:lumMod val="50000"/>
                  </a:schemeClr>
                </a:solidFill>
              </a:rPr>
              <a:t>​</a:t>
            </a:r>
          </a:p>
        </p:txBody>
      </p:sp>
      <p:sp>
        <p:nvSpPr>
          <p:cNvPr id="5" name="Title 3">
            <a:extLst>
              <a:ext uri="{FF2B5EF4-FFF2-40B4-BE49-F238E27FC236}">
                <a16:creationId xmlns:a16="http://schemas.microsoft.com/office/drawing/2014/main" id="{5B0563CD-CCC9-4810-83D1-3E6EAECB7FED}"/>
              </a:ext>
            </a:extLst>
          </p:cNvPr>
          <p:cNvSpPr>
            <a:spLocks noGrp="1"/>
          </p:cNvSpPr>
          <p:nvPr>
            <p:ph type="title"/>
          </p:nvPr>
        </p:nvSpPr>
        <p:spPr>
          <a:xfrm>
            <a:off x="542924" y="180071"/>
            <a:ext cx="9715892" cy="932296"/>
          </a:xfrm>
        </p:spPr>
        <p:txBody>
          <a:bodyPr>
            <a:noAutofit/>
          </a:bodyPr>
          <a:lstStyle/>
          <a:p>
            <a:r>
              <a:rPr lang="en-US" sz="3200" err="1"/>
              <a:t>Prinzip</a:t>
            </a:r>
            <a:r>
              <a:rPr lang="en-US" sz="3200"/>
              <a:t> 4: </a:t>
            </a:r>
            <a:r>
              <a:rPr lang="en-US" sz="3200" err="1"/>
              <a:t>Zertifizierte</a:t>
            </a:r>
            <a:r>
              <a:rPr lang="en-US" sz="3200"/>
              <a:t> </a:t>
            </a:r>
            <a:r>
              <a:rPr lang="en-US" sz="3200" err="1"/>
              <a:t>Produkte</a:t>
            </a:r>
            <a:r>
              <a:rPr lang="en-US" sz="3200"/>
              <a:t> </a:t>
            </a:r>
            <a:r>
              <a:rPr lang="en-US" sz="3200" err="1"/>
              <a:t>sind</a:t>
            </a:r>
            <a:r>
              <a:rPr lang="en-US" sz="3200"/>
              <a:t> </a:t>
            </a:r>
            <a:r>
              <a:rPr lang="en-US" sz="3200" err="1"/>
              <a:t>rückverfolgbar</a:t>
            </a:r>
            <a:r>
              <a:rPr lang="en-US" sz="3200"/>
              <a:t> und</a:t>
            </a:r>
            <a:br>
              <a:rPr lang="en-US" sz="3200"/>
            </a:br>
            <a:r>
              <a:rPr lang="en-US" sz="3200"/>
              <a:t>                 Mengen </a:t>
            </a:r>
            <a:r>
              <a:rPr lang="en-US" sz="3200" err="1"/>
              <a:t>werden</a:t>
            </a:r>
            <a:r>
              <a:rPr lang="en-US" sz="3200"/>
              <a:t> </a:t>
            </a:r>
            <a:r>
              <a:rPr lang="en-US" sz="3200" err="1"/>
              <a:t>aufgezeichnet</a:t>
            </a:r>
            <a:endParaRPr lang="en-DE" sz="3200"/>
          </a:p>
        </p:txBody>
      </p:sp>
      <p:pic>
        <p:nvPicPr>
          <p:cNvPr id="7" name="Picture 6">
            <a:extLst>
              <a:ext uri="{FF2B5EF4-FFF2-40B4-BE49-F238E27FC236}">
                <a16:creationId xmlns:a16="http://schemas.microsoft.com/office/drawing/2014/main" id="{C61F0544-623C-4A1E-B786-ADBDEEEC8D42}"/>
              </a:ext>
            </a:extLst>
          </p:cNvPr>
          <p:cNvPicPr>
            <a:picLocks noChangeAspect="1"/>
          </p:cNvPicPr>
          <p:nvPr/>
        </p:nvPicPr>
        <p:blipFill>
          <a:blip r:embed="rId3"/>
          <a:stretch>
            <a:fillRect/>
          </a:stretch>
        </p:blipFill>
        <p:spPr>
          <a:xfrm>
            <a:off x="9898319" y="3494316"/>
            <a:ext cx="2284402" cy="3352799"/>
          </a:xfrm>
          <a:prstGeom prst="rect">
            <a:avLst/>
          </a:prstGeom>
        </p:spPr>
      </p:pic>
      <p:pic>
        <p:nvPicPr>
          <p:cNvPr id="6" name="Picture Placeholder 2">
            <a:extLst>
              <a:ext uri="{FF2B5EF4-FFF2-40B4-BE49-F238E27FC236}">
                <a16:creationId xmlns:a16="http://schemas.microsoft.com/office/drawing/2014/main" id="{1A42D682-4A4F-4CE1-86E9-C08ECEF714A3}"/>
              </a:ext>
            </a:extLst>
          </p:cNvPr>
          <p:cNvPicPr>
            <a:picLocks noChangeAspect="1"/>
          </p:cNvPicPr>
          <p:nvPr/>
        </p:nvPicPr>
        <p:blipFill rotWithShape="1">
          <a:blip r:embed="rId4">
            <a:extLst>
              <a:ext uri="{28A0092B-C50C-407E-A947-70E740481C1C}">
                <a14:useLocalDpi xmlns:a14="http://schemas.microsoft.com/office/drawing/2010/main"/>
              </a:ext>
            </a:extLst>
          </a:blip>
          <a:srcRect b="1737"/>
          <a:stretch/>
        </p:blipFill>
        <p:spPr bwMode="auto">
          <a:xfrm>
            <a:off x="7862444" y="1279042"/>
            <a:ext cx="2579860" cy="3788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388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9002211-FA87-4F2D-B8E2-710386EB6DD1}"/>
              </a:ext>
            </a:extLst>
          </p:cNvPr>
          <p:cNvSpPr>
            <a:spLocks noGrp="1"/>
          </p:cNvSpPr>
          <p:nvPr>
            <p:ph type="ctrTitle"/>
          </p:nvPr>
        </p:nvSpPr>
        <p:spPr>
          <a:xfrm>
            <a:off x="0" y="0"/>
            <a:ext cx="6119813" cy="6858000"/>
          </a:xfrm>
        </p:spPr>
        <p:txBody>
          <a:bodyPr tIns="2304000" anchor="b"/>
          <a:lstStyle/>
          <a:p>
            <a:pPr marL="611505">
              <a:lnSpc>
                <a:spcPct val="150000"/>
              </a:lnSpc>
            </a:pPr>
            <a:r>
              <a:rPr lang="de-DE" sz="2800"/>
              <a:t>Module des Schulungsmaterials</a:t>
            </a:r>
            <a:br>
              <a:rPr lang="de-DE" sz="2800"/>
            </a:br>
            <a:br>
              <a:rPr lang="de-DE" sz="2000">
                <a:latin typeface="Local Brewery Five" panose="02000506000000020004" pitchFamily="50" charset="0"/>
              </a:rPr>
            </a:br>
            <a:r>
              <a:rPr lang="de-DE" sz="2000">
                <a:solidFill>
                  <a:srgbClr val="FFC000"/>
                </a:solidFill>
              </a:rPr>
              <a:t>1) 	Über den MSC</a:t>
            </a:r>
            <a:br>
              <a:rPr lang="de-DE" sz="2000"/>
            </a:br>
            <a:r>
              <a:rPr lang="de-DE" sz="2000" b="0"/>
              <a:t>2) 	Der MSC-Umweltstandard für nachhaltige 	Fischerei</a:t>
            </a:r>
            <a:br>
              <a:rPr lang="de-DE" sz="2000" b="0"/>
            </a:br>
            <a:r>
              <a:rPr lang="de-DE" sz="2000" b="0"/>
              <a:t>3) 	Der MSC-Rückverfolgbarkeits-Standard für 	Unternehmen in der Lieferkette</a:t>
            </a:r>
            <a:br>
              <a:rPr lang="de-DE" sz="2000" b="0"/>
            </a:br>
            <a:r>
              <a:rPr lang="de-DE" sz="2000" b="0"/>
              <a:t>4) 	Das MSC-Siegel nutzen</a:t>
            </a:r>
            <a:br>
              <a:rPr lang="de-DE" sz="2000" b="0"/>
            </a:br>
            <a:r>
              <a:rPr lang="de-DE" sz="2000" b="0"/>
              <a:t>5) 	Arbeitsrechtliche Anforderungen zu Zwangs- und 	Kinderarbeit</a:t>
            </a:r>
            <a:br>
              <a:rPr lang="de-DE" sz="2000" b="0">
                <a:latin typeface="Local Brewery Five" panose="02000506000000020004" pitchFamily="50" charset="0"/>
              </a:rPr>
            </a:br>
            <a:r>
              <a:rPr lang="de-DE" sz="2000" b="0">
                <a:latin typeface="Calibri"/>
                <a:cs typeface="Calibri"/>
              </a:rPr>
              <a:t>6) 	</a:t>
            </a:r>
            <a:r>
              <a:rPr lang="de-DE" sz="2000" b="0">
                <a:cs typeface="Calibri"/>
              </a:rPr>
              <a:t> Kommunikation Ihres MSC-Engagements</a:t>
            </a:r>
            <a:br>
              <a:rPr lang="de-DE" sz="2000">
                <a:latin typeface="Calibri" panose="020F0502020204030204" pitchFamily="34" charset="0"/>
                <a:cs typeface="Calibri" panose="020F0502020204030204" pitchFamily="34" charset="0"/>
              </a:rPr>
            </a:br>
            <a:br>
              <a:rPr lang="de-DE" sz="2000"/>
            </a:br>
            <a:endParaRPr lang="en-DE" sz="2000">
              <a:cs typeface="Calibri" panose="020F0502020204030204"/>
            </a:endParaRPr>
          </a:p>
        </p:txBody>
      </p:sp>
    </p:spTree>
    <p:extLst>
      <p:ext uri="{BB962C8B-B14F-4D97-AF65-F5344CB8AC3E}">
        <p14:creationId xmlns:p14="http://schemas.microsoft.com/office/powerpoint/2010/main" val="267918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1CD09B-0502-4320-BF45-98952FD0B9E3}"/>
              </a:ext>
            </a:extLst>
          </p:cNvPr>
          <p:cNvSpPr>
            <a:spLocks noGrp="1"/>
          </p:cNvSpPr>
          <p:nvPr>
            <p:ph type="body" sz="quarter" idx="11"/>
          </p:nvPr>
        </p:nvSpPr>
        <p:spPr>
          <a:xfrm>
            <a:off x="444600" y="1499399"/>
            <a:ext cx="6400354" cy="5130001"/>
          </a:xfrm>
        </p:spPr>
        <p:txBody>
          <a:bodyPr>
            <a:normAutofit/>
          </a:bodyPr>
          <a:lstStyle/>
          <a:p>
            <a:pPr marL="687" indent="0">
              <a:lnSpc>
                <a:spcPct val="110000"/>
              </a:lnSpc>
              <a:spcBef>
                <a:spcPts val="0"/>
              </a:spcBef>
              <a:spcAft>
                <a:spcPts val="600"/>
              </a:spcAft>
              <a:buClr>
                <a:srgbClr val="595959"/>
              </a:buClr>
              <a:buNone/>
              <a:defRPr/>
            </a:pPr>
            <a:r>
              <a:rPr lang="de-DE" altLang="de-DE" sz="2400" b="1" err="1">
                <a:solidFill>
                  <a:schemeClr val="accent5">
                    <a:lumMod val="50000"/>
                  </a:schemeClr>
                </a:solidFill>
                <a:cs typeface="Arial" pitchFamily="34" charset="0"/>
              </a:rPr>
              <a:t>Umverpacken</a:t>
            </a:r>
            <a:r>
              <a:rPr lang="de-DE" altLang="de-DE" sz="2400" b="1">
                <a:solidFill>
                  <a:schemeClr val="accent5">
                    <a:lumMod val="50000"/>
                  </a:schemeClr>
                </a:solidFill>
                <a:cs typeface="Arial" pitchFamily="34" charset="0"/>
              </a:rPr>
              <a:t> und Verarbeitung:</a:t>
            </a:r>
          </a:p>
          <a:p>
            <a:pPr marL="342000" indent="-341313">
              <a:lnSpc>
                <a:spcPct val="110000"/>
              </a:lnSpc>
              <a:spcBef>
                <a:spcPts val="0"/>
              </a:spcBef>
              <a:spcAft>
                <a:spcPts val="600"/>
              </a:spcAft>
              <a:buClr>
                <a:srgbClr val="595959"/>
              </a:buClr>
              <a:defRPr/>
            </a:pPr>
            <a:r>
              <a:rPr lang="de-DE" altLang="de-DE" sz="2200">
                <a:solidFill>
                  <a:schemeClr val="accent5">
                    <a:lumMod val="50000"/>
                  </a:schemeClr>
                </a:solidFill>
                <a:cs typeface="Arial" pitchFamily="34" charset="0"/>
              </a:rPr>
              <a:t>Zertifizierte Ware darf nicht durch nicht-zertifizierte Ware substituiert werden. Daher sollte MSC-Ware während des </a:t>
            </a:r>
            <a:r>
              <a:rPr lang="de-DE" altLang="de-DE" sz="2200" err="1">
                <a:solidFill>
                  <a:schemeClr val="accent5">
                    <a:lumMod val="50000"/>
                  </a:schemeClr>
                </a:solidFill>
                <a:cs typeface="Arial" pitchFamily="34" charset="0"/>
              </a:rPr>
              <a:t>Umverpackens</a:t>
            </a:r>
            <a:r>
              <a:rPr lang="de-DE" altLang="de-DE" sz="2200">
                <a:solidFill>
                  <a:schemeClr val="accent5">
                    <a:lumMod val="50000"/>
                  </a:schemeClr>
                </a:solidFill>
                <a:cs typeface="Arial" pitchFamily="34" charset="0"/>
              </a:rPr>
              <a:t> bzw. der Verarbeitung als solche gekennzeichnet sein.</a:t>
            </a:r>
          </a:p>
          <a:p>
            <a:pPr marL="342000" indent="-341313" defTabSz="457200">
              <a:lnSpc>
                <a:spcPct val="110000"/>
              </a:lnSpc>
              <a:spcBef>
                <a:spcPts val="0"/>
              </a:spcBef>
              <a:spcAft>
                <a:spcPts val="600"/>
              </a:spcAft>
              <a:buClr>
                <a:srgbClr val="595959"/>
              </a:buClr>
              <a:defRPr/>
            </a:pPr>
            <a:r>
              <a:rPr lang="de-DE" altLang="de-DE" sz="2200">
                <a:solidFill>
                  <a:schemeClr val="accent5">
                    <a:lumMod val="50000"/>
                  </a:schemeClr>
                </a:solidFill>
                <a:cs typeface="Arial" pitchFamily="34" charset="0"/>
              </a:rPr>
              <a:t>Umwandlungsraten für Verarbeitung zertifizierter Produkte müssen nachvollziehbar und richtig sein. Notieren Sie diese Daten für einen späteren Auditnachweis:</a:t>
            </a:r>
          </a:p>
          <a:p>
            <a:pPr marL="616320" lvl="2" indent="-341313" defTabSz="457200">
              <a:lnSpc>
                <a:spcPct val="110000"/>
              </a:lnSpc>
              <a:spcBef>
                <a:spcPts val="0"/>
              </a:spcBef>
              <a:spcAft>
                <a:spcPts val="600"/>
              </a:spcAft>
              <a:buClr>
                <a:srgbClr val="595959"/>
              </a:buClr>
              <a:buFont typeface="Arial"/>
              <a:buChar char="•"/>
              <a:defRPr/>
            </a:pPr>
            <a:r>
              <a:rPr lang="de-DE" altLang="de-DE" sz="2200">
                <a:solidFill>
                  <a:schemeClr val="accent5">
                    <a:lumMod val="50000"/>
                  </a:schemeClr>
                </a:solidFill>
                <a:cs typeface="Arial" pitchFamily="34" charset="0"/>
              </a:rPr>
              <a:t>Gewicht VOR und NACH Verarbeitung der Ware</a:t>
            </a:r>
          </a:p>
          <a:p>
            <a:pPr marL="616320" lvl="2" indent="-341313" defTabSz="457200">
              <a:lnSpc>
                <a:spcPct val="110000"/>
              </a:lnSpc>
              <a:spcBef>
                <a:spcPts val="0"/>
              </a:spcBef>
              <a:spcAft>
                <a:spcPts val="600"/>
              </a:spcAft>
              <a:buClr>
                <a:srgbClr val="595959"/>
              </a:buClr>
              <a:buFont typeface="Arial"/>
              <a:buChar char="•"/>
              <a:defRPr/>
            </a:pPr>
            <a:r>
              <a:rPr lang="de-DE" altLang="de-DE" sz="2200">
                <a:solidFill>
                  <a:schemeClr val="accent5">
                    <a:lumMod val="50000"/>
                  </a:schemeClr>
                </a:solidFill>
                <a:cs typeface="Arial" pitchFamily="34" charset="0"/>
              </a:rPr>
              <a:t>Rezepturen für Menge des verarbeiteten Fischs, z. B. in Salaten oder panierter Ware</a:t>
            </a:r>
          </a:p>
        </p:txBody>
      </p:sp>
      <p:pic>
        <p:nvPicPr>
          <p:cNvPr id="5" name="Picture 4">
            <a:extLst>
              <a:ext uri="{FF2B5EF4-FFF2-40B4-BE49-F238E27FC236}">
                <a16:creationId xmlns:a16="http://schemas.microsoft.com/office/drawing/2014/main" id="{3278880D-1DFA-4950-A685-10FB2327ED34}"/>
              </a:ext>
            </a:extLst>
          </p:cNvPr>
          <p:cNvPicPr>
            <a:picLocks noChangeAspect="1"/>
          </p:cNvPicPr>
          <p:nvPr/>
        </p:nvPicPr>
        <p:blipFill>
          <a:blip r:embed="rId3"/>
          <a:stretch>
            <a:fillRect/>
          </a:stretch>
        </p:blipFill>
        <p:spPr>
          <a:xfrm>
            <a:off x="6844954" y="2235207"/>
            <a:ext cx="5243506" cy="3494082"/>
          </a:xfrm>
          <a:prstGeom prst="rect">
            <a:avLst/>
          </a:prstGeom>
        </p:spPr>
      </p:pic>
      <p:sp>
        <p:nvSpPr>
          <p:cNvPr id="6" name="Title 3">
            <a:extLst>
              <a:ext uri="{FF2B5EF4-FFF2-40B4-BE49-F238E27FC236}">
                <a16:creationId xmlns:a16="http://schemas.microsoft.com/office/drawing/2014/main" id="{C8760A8D-7480-4D07-B6A8-4C7B30B9C48E}"/>
              </a:ext>
            </a:extLst>
          </p:cNvPr>
          <p:cNvSpPr>
            <a:spLocks noGrp="1"/>
          </p:cNvSpPr>
          <p:nvPr>
            <p:ph type="title"/>
          </p:nvPr>
        </p:nvSpPr>
        <p:spPr>
          <a:xfrm>
            <a:off x="542924" y="180071"/>
            <a:ext cx="9715892" cy="932296"/>
          </a:xfrm>
        </p:spPr>
        <p:txBody>
          <a:bodyPr>
            <a:noAutofit/>
          </a:bodyPr>
          <a:lstStyle/>
          <a:p>
            <a:r>
              <a:rPr lang="en-US" sz="3200" err="1"/>
              <a:t>Prinzip</a:t>
            </a:r>
            <a:r>
              <a:rPr lang="en-US" sz="3200"/>
              <a:t> 4: </a:t>
            </a:r>
            <a:r>
              <a:rPr lang="en-US" sz="3200" err="1"/>
              <a:t>Zertifizierte</a:t>
            </a:r>
            <a:r>
              <a:rPr lang="en-US" sz="3200"/>
              <a:t> </a:t>
            </a:r>
            <a:r>
              <a:rPr lang="en-US" sz="3200" err="1"/>
              <a:t>Produkte</a:t>
            </a:r>
            <a:r>
              <a:rPr lang="en-US" sz="3200"/>
              <a:t> </a:t>
            </a:r>
            <a:r>
              <a:rPr lang="en-US" sz="3200" err="1"/>
              <a:t>sind</a:t>
            </a:r>
            <a:r>
              <a:rPr lang="en-US" sz="3200"/>
              <a:t> </a:t>
            </a:r>
            <a:r>
              <a:rPr lang="en-US" sz="3200" err="1"/>
              <a:t>rückverfolgbar</a:t>
            </a:r>
            <a:r>
              <a:rPr lang="en-US" sz="3200"/>
              <a:t> und</a:t>
            </a:r>
            <a:br>
              <a:rPr lang="en-US" sz="3200"/>
            </a:br>
            <a:r>
              <a:rPr lang="en-US" sz="3200"/>
              <a:t>                 Mengen </a:t>
            </a:r>
            <a:r>
              <a:rPr lang="en-US" sz="3200" err="1"/>
              <a:t>werden</a:t>
            </a:r>
            <a:r>
              <a:rPr lang="en-US" sz="3200"/>
              <a:t> </a:t>
            </a:r>
            <a:r>
              <a:rPr lang="en-US" sz="3200" err="1"/>
              <a:t>aufgezeichnet</a:t>
            </a:r>
            <a:endParaRPr lang="en-DE" sz="3200"/>
          </a:p>
        </p:txBody>
      </p:sp>
    </p:spTree>
    <p:extLst>
      <p:ext uri="{BB962C8B-B14F-4D97-AF65-F5344CB8AC3E}">
        <p14:creationId xmlns:p14="http://schemas.microsoft.com/office/powerpoint/2010/main" val="1559995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A667D260-23E9-4CB6-A37C-4AB7EF4F4EF5}"/>
              </a:ext>
            </a:extLst>
          </p:cNvPr>
          <p:cNvGraphicFramePr>
            <a:graphicFrameLocks noGrp="1"/>
          </p:cNvGraphicFramePr>
          <p:nvPr>
            <p:extLst>
              <p:ext uri="{D42A27DB-BD31-4B8C-83A1-F6EECF244321}">
                <p14:modId xmlns:p14="http://schemas.microsoft.com/office/powerpoint/2010/main" val="3721123113"/>
              </p:ext>
            </p:extLst>
          </p:nvPr>
        </p:nvGraphicFramePr>
        <p:xfrm>
          <a:off x="761319" y="3144202"/>
          <a:ext cx="10669362" cy="3252507"/>
        </p:xfrm>
        <a:graphic>
          <a:graphicData uri="http://schemas.openxmlformats.org/drawingml/2006/table">
            <a:tbl>
              <a:tblPr firstRow="1" bandRow="1">
                <a:tableStyleId>{5C22544A-7EE6-4342-B048-85BDC9FD1C3A}</a:tableStyleId>
              </a:tblPr>
              <a:tblGrid>
                <a:gridCol w="1598421">
                  <a:extLst>
                    <a:ext uri="{9D8B030D-6E8A-4147-A177-3AD203B41FA5}">
                      <a16:colId xmlns:a16="http://schemas.microsoft.com/office/drawing/2014/main" val="2713738146"/>
                    </a:ext>
                  </a:extLst>
                </a:gridCol>
                <a:gridCol w="9070941">
                  <a:extLst>
                    <a:ext uri="{9D8B030D-6E8A-4147-A177-3AD203B41FA5}">
                      <a16:colId xmlns:a16="http://schemas.microsoft.com/office/drawing/2014/main" val="793654604"/>
                    </a:ext>
                  </a:extLst>
                </a:gridCol>
              </a:tblGrid>
              <a:tr h="598525">
                <a:tc>
                  <a:txBody>
                    <a:bodyPr/>
                    <a:lstStyle/>
                    <a:p>
                      <a:pPr algn="ctr"/>
                      <a:r>
                        <a:rPr lang="en-US" sz="2000"/>
                        <a:t>Problem</a:t>
                      </a:r>
                      <a:endParaRPr lang="en-DE"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noProof="0">
                          <a:solidFill>
                            <a:schemeClr val="accent5">
                              <a:lumMod val="50000"/>
                            </a:schemeClr>
                          </a:solidFill>
                        </a:rPr>
                        <a:t>Eine Fehlkennzeichnung wird entdeckt</a:t>
                      </a:r>
                      <a:r>
                        <a:rPr lang="de-DE" b="0" noProof="0">
                          <a:solidFill>
                            <a:schemeClr val="accent5">
                              <a:lumMod val="50000"/>
                            </a:schemeClr>
                          </a:solidFill>
                        </a:rPr>
                        <a:t>, d.h. ein nicht MSC-zertifiziertes Produkt ist fälschlicherweise als MSC gekennzeichnet (z.B. mit dem MSC-Siegel auf der Verpackung)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9961472"/>
                  </a:ext>
                </a:extLst>
              </a:tr>
              <a:tr h="646467">
                <a:tc>
                  <a:txBody>
                    <a:bodyPr/>
                    <a:lstStyle/>
                    <a:p>
                      <a:pPr algn="ctr"/>
                      <a:r>
                        <a:rPr lang="en-US" sz="2000" b="1">
                          <a:solidFill>
                            <a:schemeClr val="bg1"/>
                          </a:solidFill>
                        </a:rPr>
                        <a:t>Was tun?</a:t>
                      </a:r>
                      <a:endParaRPr lang="en-DE" sz="2000" b="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noProof="0">
                          <a:solidFill>
                            <a:schemeClr val="accent5">
                              <a:lumMod val="50000"/>
                            </a:schemeClr>
                          </a:solidFill>
                        </a:rPr>
                        <a:t>Mitarbeiter: </a:t>
                      </a:r>
                      <a:r>
                        <a:rPr lang="de-DE" b="0" noProof="0">
                          <a:solidFill>
                            <a:schemeClr val="accent5">
                              <a:lumMod val="50000"/>
                            </a:schemeClr>
                          </a:solidFill>
                        </a:rPr>
                        <a:t>Unmittelbare Benachrichtigung des Zertifizierungsbeauftragten, damit dieser entsprechende Korrekturschritte einleiten kann</a:t>
                      </a:r>
                      <a:endParaRPr lang="de-DE" noProof="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263093"/>
                  </a:ext>
                </a:extLst>
              </a:tr>
              <a:tr h="1838328">
                <a:tc>
                  <a:txBody>
                    <a:bodyPr/>
                    <a:lstStyle/>
                    <a:p>
                      <a:pPr algn="ctr"/>
                      <a:r>
                        <a:rPr lang="en-US" sz="2000" b="1">
                          <a:solidFill>
                            <a:schemeClr val="bg1"/>
                          </a:solidFill>
                        </a:rPr>
                        <a:t>Nächste Schritte</a:t>
                      </a:r>
                      <a:endParaRPr lang="en-DE" sz="2000" b="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285750" indent="-285750">
                        <a:spcBef>
                          <a:spcPts val="300"/>
                        </a:spcBef>
                        <a:spcAft>
                          <a:spcPts val="300"/>
                        </a:spcAft>
                        <a:buFont typeface="Arial" panose="020B0604020202020204" pitchFamily="34" charset="0"/>
                        <a:buChar char="•"/>
                      </a:pPr>
                      <a:r>
                        <a:rPr lang="de-DE" b="1" noProof="0">
                          <a:solidFill>
                            <a:schemeClr val="accent5">
                              <a:lumMod val="50000"/>
                            </a:schemeClr>
                          </a:solidFill>
                        </a:rPr>
                        <a:t>Verkauf </a:t>
                      </a:r>
                      <a:r>
                        <a:rPr lang="de-DE" b="0" noProof="0">
                          <a:solidFill>
                            <a:schemeClr val="accent5">
                              <a:lumMod val="50000"/>
                            </a:schemeClr>
                          </a:solidFill>
                        </a:rPr>
                        <a:t>des falsch gekennzeichneten Produkts </a:t>
                      </a:r>
                      <a:r>
                        <a:rPr lang="de-DE" b="1" noProof="0">
                          <a:solidFill>
                            <a:schemeClr val="accent5">
                              <a:lumMod val="50000"/>
                            </a:schemeClr>
                          </a:solidFill>
                        </a:rPr>
                        <a:t>sofort einstellen</a:t>
                      </a:r>
                    </a:p>
                    <a:p>
                      <a:pPr marL="285750" indent="-285750">
                        <a:spcBef>
                          <a:spcPts val="300"/>
                        </a:spcBef>
                        <a:spcAft>
                          <a:spcPts val="300"/>
                        </a:spcAft>
                        <a:buFont typeface="Arial" panose="020B0604020202020204" pitchFamily="34" charset="0"/>
                        <a:buChar char="•"/>
                      </a:pPr>
                      <a:r>
                        <a:rPr lang="de-DE" noProof="0">
                          <a:solidFill>
                            <a:schemeClr val="accent5">
                              <a:lumMod val="50000"/>
                            </a:schemeClr>
                          </a:solidFill>
                        </a:rPr>
                        <a:t>Innerhalb von </a:t>
                      </a:r>
                      <a:r>
                        <a:rPr lang="de-DE" b="1" noProof="0">
                          <a:solidFill>
                            <a:schemeClr val="accent5">
                              <a:lumMod val="50000"/>
                            </a:schemeClr>
                          </a:solidFill>
                        </a:rPr>
                        <a:t>2 Tagen </a:t>
                      </a:r>
                      <a:r>
                        <a:rPr lang="de-DE" noProof="0">
                          <a:solidFill>
                            <a:schemeClr val="accent5">
                              <a:lumMod val="50000"/>
                            </a:schemeClr>
                          </a:solidFill>
                        </a:rPr>
                        <a:t>Ihren zuständigen Zertifizierer benachrichtigen </a:t>
                      </a:r>
                    </a:p>
                    <a:p>
                      <a:pPr marL="285750" indent="-285750">
                        <a:spcBef>
                          <a:spcPts val="300"/>
                        </a:spcBef>
                        <a:spcAft>
                          <a:spcPts val="300"/>
                        </a:spcAft>
                        <a:buFont typeface="Arial" panose="020B0604020202020204" pitchFamily="34" charset="0"/>
                        <a:buChar char="•"/>
                      </a:pPr>
                      <a:r>
                        <a:rPr lang="de-DE" b="1" noProof="0">
                          <a:solidFill>
                            <a:schemeClr val="accent5">
                              <a:lumMod val="50000"/>
                            </a:schemeClr>
                          </a:solidFill>
                        </a:rPr>
                        <a:t>Ursache</a:t>
                      </a:r>
                      <a:r>
                        <a:rPr lang="de-DE" noProof="0">
                          <a:solidFill>
                            <a:schemeClr val="accent5">
                              <a:lumMod val="50000"/>
                            </a:schemeClr>
                          </a:solidFill>
                        </a:rPr>
                        <a:t> für Fehlkennzeichnung feststellen: Wo ist sie aufgetreten, in welchen Verantwortungsbereich fiel sie? Maßnahmen umsetzen, um Wiederholung zu vermeiden</a:t>
                      </a:r>
                      <a:endParaRPr lang="de-DE" baseline="0" noProof="0">
                        <a:solidFill>
                          <a:schemeClr val="accent5">
                            <a:lumMod val="50000"/>
                          </a:schemeClr>
                        </a:solidFill>
                      </a:endParaRPr>
                    </a:p>
                    <a:p>
                      <a:pPr marL="285750" indent="-285750">
                        <a:spcBef>
                          <a:spcPts val="300"/>
                        </a:spcBef>
                        <a:spcAft>
                          <a:spcPts val="300"/>
                        </a:spcAft>
                        <a:buFont typeface="Arial" panose="020B0604020202020204" pitchFamily="34" charset="0"/>
                        <a:buChar char="•"/>
                      </a:pPr>
                      <a:r>
                        <a:rPr lang="de-DE" baseline="0" noProof="0">
                          <a:solidFill>
                            <a:schemeClr val="accent5">
                              <a:lumMod val="50000"/>
                            </a:schemeClr>
                          </a:solidFill>
                        </a:rPr>
                        <a:t>Sicherstellen, dass die falsch gekennzeichneten Produkte </a:t>
                      </a:r>
                      <a:r>
                        <a:rPr lang="de-DE" b="1" baseline="0" noProof="0">
                          <a:solidFill>
                            <a:schemeClr val="accent5">
                              <a:lumMod val="50000"/>
                            </a:schemeClr>
                          </a:solidFill>
                        </a:rPr>
                        <a:t>nicht als MSC-zertifiziert verkauft werden </a:t>
                      </a:r>
                      <a:r>
                        <a:rPr lang="de-DE" baseline="0" noProof="0">
                          <a:solidFill>
                            <a:schemeClr val="accent5">
                              <a:lumMod val="50000"/>
                            </a:schemeClr>
                          </a:solidFill>
                        </a:rPr>
                        <a:t>(z.B. durch Entfernen des MSC-Siegels, Umetikettieren/Umpacken)</a:t>
                      </a:r>
                      <a:endParaRPr lang="de-DE" noProof="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8891197"/>
                  </a:ext>
                </a:extLst>
              </a:tr>
            </a:tbl>
          </a:graphicData>
        </a:graphic>
      </p:graphicFrame>
      <p:sp>
        <p:nvSpPr>
          <p:cNvPr id="4" name="Inhaltsplatzhalter 1">
            <a:extLst>
              <a:ext uri="{FF2B5EF4-FFF2-40B4-BE49-F238E27FC236}">
                <a16:creationId xmlns:a16="http://schemas.microsoft.com/office/drawing/2014/main" id="{5CB9A9AC-0C20-4E2B-B945-BDB0A7CE6B22}"/>
              </a:ext>
            </a:extLst>
          </p:cNvPr>
          <p:cNvSpPr txBox="1">
            <a:spLocks/>
          </p:cNvSpPr>
          <p:nvPr/>
        </p:nvSpPr>
        <p:spPr>
          <a:xfrm>
            <a:off x="444499" y="1636868"/>
            <a:ext cx="11660415" cy="50396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defRPr/>
            </a:pPr>
            <a:r>
              <a:rPr lang="de-DE" sz="2200">
                <a:solidFill>
                  <a:schemeClr val="accent5">
                    <a:lumMod val="50000"/>
                  </a:schemeClr>
                </a:solidFill>
              </a:rPr>
              <a:t>Prinzip 5 befasst sich mit den Strukturen und Verfahrensweisen, die erforderlich sind, um die Einhaltung des Standards zu jeder Zeit zu gewährleisten.</a:t>
            </a:r>
          </a:p>
          <a:p>
            <a:pPr marL="0" indent="0">
              <a:lnSpc>
                <a:spcPct val="100000"/>
              </a:lnSpc>
              <a:spcBef>
                <a:spcPts val="0"/>
              </a:spcBef>
              <a:spcAft>
                <a:spcPts val="600"/>
              </a:spcAft>
              <a:buFont typeface="Arial" panose="020B0604020202020204" pitchFamily="34" charset="0"/>
              <a:buNone/>
              <a:defRPr/>
            </a:pPr>
            <a:r>
              <a:rPr lang="de-DE" sz="2200">
                <a:solidFill>
                  <a:schemeClr val="accent5">
                    <a:lumMod val="50000"/>
                  </a:schemeClr>
                </a:solidFill>
              </a:rPr>
              <a:t>Relevant im verarbeitenden Vertrieb ist insbesondere der </a:t>
            </a:r>
            <a:r>
              <a:rPr lang="de-DE" sz="2200" b="1">
                <a:solidFill>
                  <a:schemeClr val="accent5">
                    <a:lumMod val="50000"/>
                  </a:schemeClr>
                </a:solidFill>
              </a:rPr>
              <a:t>Umgang mit nicht konformen Produkten</a:t>
            </a:r>
          </a:p>
        </p:txBody>
      </p:sp>
      <p:sp>
        <p:nvSpPr>
          <p:cNvPr id="7" name="Title 3">
            <a:extLst>
              <a:ext uri="{FF2B5EF4-FFF2-40B4-BE49-F238E27FC236}">
                <a16:creationId xmlns:a16="http://schemas.microsoft.com/office/drawing/2014/main" id="{165CAAD1-EBF8-4DD5-A045-920557E095FC}"/>
              </a:ext>
            </a:extLst>
          </p:cNvPr>
          <p:cNvSpPr>
            <a:spLocks noGrp="1"/>
          </p:cNvSpPr>
          <p:nvPr>
            <p:ph type="title"/>
          </p:nvPr>
        </p:nvSpPr>
        <p:spPr>
          <a:xfrm>
            <a:off x="542924" y="180071"/>
            <a:ext cx="9961246" cy="932296"/>
          </a:xfrm>
        </p:spPr>
        <p:txBody>
          <a:bodyPr>
            <a:noAutofit/>
          </a:bodyPr>
          <a:lstStyle/>
          <a:p>
            <a:r>
              <a:rPr lang="en-US" sz="3200" err="1"/>
              <a:t>Prinzip</a:t>
            </a:r>
            <a:r>
              <a:rPr lang="en-US" sz="3200"/>
              <a:t> 5: </a:t>
            </a:r>
            <a:r>
              <a:rPr lang="de-DE" sz="3200">
                <a:cs typeface="Arial" panose="020B0604020202020204" pitchFamily="34" charset="0"/>
              </a:rPr>
              <a:t>Das Managementsystem des Unternehmens</a:t>
            </a:r>
            <a:br>
              <a:rPr lang="de-DE" sz="3200">
                <a:cs typeface="Arial" panose="020B0604020202020204" pitchFamily="34" charset="0"/>
              </a:rPr>
            </a:br>
            <a:r>
              <a:rPr lang="de-DE" sz="3200">
                <a:cs typeface="Arial" panose="020B0604020202020204" pitchFamily="34" charset="0"/>
              </a:rPr>
              <a:t>                  setzt die Anforderungen dieses Standards um</a:t>
            </a:r>
            <a:endParaRPr lang="en-DE" sz="3200"/>
          </a:p>
        </p:txBody>
      </p:sp>
    </p:spTree>
    <p:extLst>
      <p:ext uri="{BB962C8B-B14F-4D97-AF65-F5344CB8AC3E}">
        <p14:creationId xmlns:p14="http://schemas.microsoft.com/office/powerpoint/2010/main" val="1709529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1">
            <a:extLst>
              <a:ext uri="{FF2B5EF4-FFF2-40B4-BE49-F238E27FC236}">
                <a16:creationId xmlns:a16="http://schemas.microsoft.com/office/drawing/2014/main" id="{3436BED3-089B-4CFB-ABA0-B17ECA0A8F4C}"/>
              </a:ext>
            </a:extLst>
          </p:cNvPr>
          <p:cNvSpPr>
            <a:spLocks noGrp="1"/>
          </p:cNvSpPr>
          <p:nvPr>
            <p:ph type="body" sz="quarter" idx="11"/>
          </p:nvPr>
        </p:nvSpPr>
        <p:spPr>
          <a:xfrm>
            <a:off x="444500" y="2767490"/>
            <a:ext cx="6616700" cy="5039629"/>
          </a:xfrm>
        </p:spPr>
        <p:txBody>
          <a:bodyPr>
            <a:normAutofit/>
          </a:bodyPr>
          <a:lstStyle/>
          <a:p>
            <a:pPr marL="0" indent="0">
              <a:lnSpc>
                <a:spcPct val="100000"/>
              </a:lnSpc>
              <a:spcBef>
                <a:spcPts val="0"/>
              </a:spcBef>
              <a:spcAft>
                <a:spcPts val="600"/>
              </a:spcAft>
              <a:buNone/>
              <a:defRPr/>
            </a:pPr>
            <a:r>
              <a:rPr lang="de-DE" sz="2200">
                <a:solidFill>
                  <a:schemeClr val="accent5">
                    <a:lumMod val="50000"/>
                  </a:schemeClr>
                </a:solidFill>
              </a:rPr>
              <a:t>1) Fischarten</a:t>
            </a:r>
            <a:r>
              <a:rPr lang="de-DE" sz="2200" b="0">
                <a:solidFill>
                  <a:schemeClr val="accent5">
                    <a:lumMod val="50000"/>
                  </a:schemeClr>
                </a:solidFill>
              </a:rPr>
              <a:t>, die als zertifiziert angeboten werden</a:t>
            </a:r>
          </a:p>
          <a:p>
            <a:pPr marL="0" indent="0">
              <a:lnSpc>
                <a:spcPct val="100000"/>
              </a:lnSpc>
              <a:spcBef>
                <a:spcPts val="0"/>
              </a:spcBef>
              <a:spcAft>
                <a:spcPts val="600"/>
              </a:spcAft>
              <a:buNone/>
              <a:defRPr/>
            </a:pPr>
            <a:r>
              <a:rPr lang="de-DE" sz="2200">
                <a:solidFill>
                  <a:schemeClr val="accent5">
                    <a:lumMod val="50000"/>
                  </a:schemeClr>
                </a:solidFill>
              </a:rPr>
              <a:t>2) Ausgeführte Aktivitäten</a:t>
            </a:r>
          </a:p>
          <a:p>
            <a:pPr marL="0" indent="0">
              <a:spcBef>
                <a:spcPts val="0"/>
              </a:spcBef>
              <a:buNone/>
              <a:defRPr/>
            </a:pPr>
            <a:endParaRPr lang="de-DE" sz="2200">
              <a:solidFill>
                <a:schemeClr val="accent5">
                  <a:lumMod val="50000"/>
                </a:schemeClr>
              </a:solidFill>
            </a:endParaRPr>
          </a:p>
          <a:p>
            <a:pPr marL="0" indent="0">
              <a:spcBef>
                <a:spcPts val="0"/>
              </a:spcBef>
              <a:buNone/>
              <a:defRPr/>
            </a:pPr>
            <a:endParaRPr lang="de-DE" sz="2200">
              <a:solidFill>
                <a:schemeClr val="accent5">
                  <a:lumMod val="50000"/>
                </a:schemeClr>
              </a:solidFill>
            </a:endParaRPr>
          </a:p>
          <a:p>
            <a:pPr marL="0" indent="0">
              <a:spcBef>
                <a:spcPts val="0"/>
              </a:spcBef>
              <a:buNone/>
              <a:defRPr/>
            </a:pPr>
            <a:endParaRPr lang="de-DE" sz="2200">
              <a:solidFill>
                <a:schemeClr val="accent5">
                  <a:lumMod val="50000"/>
                </a:schemeClr>
              </a:solidFill>
            </a:endParaRPr>
          </a:p>
          <a:p>
            <a:pPr marL="0" indent="0">
              <a:spcBef>
                <a:spcPts val="0"/>
              </a:spcBef>
              <a:buNone/>
              <a:defRPr/>
            </a:pPr>
            <a:endParaRPr lang="de-DE" sz="2200">
              <a:solidFill>
                <a:schemeClr val="accent5">
                  <a:lumMod val="50000"/>
                </a:schemeClr>
              </a:solidFill>
            </a:endParaRPr>
          </a:p>
          <a:p>
            <a:pPr marL="0" indent="0">
              <a:spcBef>
                <a:spcPts val="0"/>
              </a:spcBef>
              <a:buNone/>
              <a:defRPr/>
            </a:pPr>
            <a:endParaRPr lang="de-DE" sz="2200">
              <a:solidFill>
                <a:schemeClr val="accent5">
                  <a:lumMod val="50000"/>
                </a:schemeClr>
              </a:solidFill>
            </a:endParaRPr>
          </a:p>
          <a:p>
            <a:pPr marL="0" indent="0">
              <a:spcBef>
                <a:spcPts val="0"/>
              </a:spcBef>
              <a:buNone/>
              <a:defRPr/>
            </a:pPr>
            <a:endParaRPr lang="de-DE" sz="2200">
              <a:solidFill>
                <a:schemeClr val="accent5">
                  <a:lumMod val="50000"/>
                </a:schemeClr>
              </a:solidFill>
            </a:endParaRPr>
          </a:p>
          <a:p>
            <a:pPr marL="0" indent="0">
              <a:spcBef>
                <a:spcPts val="0"/>
              </a:spcBef>
              <a:buNone/>
              <a:defRPr/>
            </a:pPr>
            <a:endParaRPr lang="de-DE" sz="2200">
              <a:solidFill>
                <a:schemeClr val="accent5">
                  <a:lumMod val="50000"/>
                </a:schemeClr>
              </a:solidFill>
            </a:endParaRPr>
          </a:p>
          <a:p>
            <a:pPr marL="0" indent="0">
              <a:spcBef>
                <a:spcPts val="0"/>
              </a:spcBef>
              <a:buNone/>
              <a:defRPr/>
            </a:pPr>
            <a:endParaRPr lang="de-DE" sz="2200">
              <a:solidFill>
                <a:schemeClr val="accent5">
                  <a:lumMod val="50000"/>
                </a:schemeClr>
              </a:solidFill>
            </a:endParaRPr>
          </a:p>
          <a:p>
            <a:pPr marL="0" indent="0">
              <a:spcBef>
                <a:spcPts val="0"/>
              </a:spcBef>
              <a:buNone/>
              <a:defRPr/>
            </a:pPr>
            <a:r>
              <a:rPr lang="de-DE" sz="2200">
                <a:solidFill>
                  <a:schemeClr val="accent5">
                    <a:lumMod val="50000"/>
                  </a:schemeClr>
                </a:solidFill>
              </a:rPr>
              <a:t>3) Genutzte Zertifizierungsprogramme</a:t>
            </a:r>
            <a:r>
              <a:rPr lang="de-DE" sz="2200" b="0">
                <a:solidFill>
                  <a:schemeClr val="accent5">
                    <a:lumMod val="50000"/>
                  </a:schemeClr>
                </a:solidFill>
              </a:rPr>
              <a:t> </a:t>
            </a:r>
          </a:p>
          <a:p>
            <a:pPr marL="617220" lvl="2" indent="-342900">
              <a:spcBef>
                <a:spcPts val="0"/>
              </a:spcBef>
              <a:defRPr/>
            </a:pPr>
            <a:r>
              <a:rPr lang="de-DE" sz="2200">
                <a:solidFill>
                  <a:schemeClr val="accent5">
                    <a:lumMod val="50000"/>
                  </a:schemeClr>
                </a:solidFill>
              </a:rPr>
              <a:t>MSC, ASC</a:t>
            </a:r>
          </a:p>
          <a:p>
            <a:pPr>
              <a:spcBef>
                <a:spcPts val="0"/>
              </a:spcBef>
              <a:defRPr/>
            </a:pPr>
            <a:endParaRPr lang="de-DE"/>
          </a:p>
        </p:txBody>
      </p:sp>
      <p:pic>
        <p:nvPicPr>
          <p:cNvPr id="6" name="Picture 5">
            <a:extLst>
              <a:ext uri="{FF2B5EF4-FFF2-40B4-BE49-F238E27FC236}">
                <a16:creationId xmlns:a16="http://schemas.microsoft.com/office/drawing/2014/main" id="{D296D384-7538-473A-9163-75C22D9FAC2E}"/>
              </a:ext>
            </a:extLst>
          </p:cNvPr>
          <p:cNvPicPr>
            <a:picLocks noChangeAspect="1"/>
          </p:cNvPicPr>
          <p:nvPr/>
        </p:nvPicPr>
        <p:blipFill>
          <a:blip r:embed="rId3"/>
          <a:stretch>
            <a:fillRect/>
          </a:stretch>
        </p:blipFill>
        <p:spPr>
          <a:xfrm>
            <a:off x="8383993" y="1257301"/>
            <a:ext cx="3808007" cy="5600700"/>
          </a:xfrm>
          <a:prstGeom prst="rect">
            <a:avLst/>
          </a:prstGeom>
        </p:spPr>
      </p:pic>
      <p:graphicFrame>
        <p:nvGraphicFramePr>
          <p:cNvPr id="2" name="Tabelle 2">
            <a:extLst>
              <a:ext uri="{FF2B5EF4-FFF2-40B4-BE49-F238E27FC236}">
                <a16:creationId xmlns:a16="http://schemas.microsoft.com/office/drawing/2014/main" id="{3B2F461E-098B-4B51-8D35-13DAC14B2F55}"/>
              </a:ext>
            </a:extLst>
          </p:cNvPr>
          <p:cNvGraphicFramePr>
            <a:graphicFrameLocks noGrp="1"/>
          </p:cNvGraphicFramePr>
          <p:nvPr/>
        </p:nvGraphicFramePr>
        <p:xfrm>
          <a:off x="542924" y="3607431"/>
          <a:ext cx="7336075" cy="2194560"/>
        </p:xfrm>
        <a:graphic>
          <a:graphicData uri="http://schemas.openxmlformats.org/drawingml/2006/table">
            <a:tbl>
              <a:tblPr firstRow="1" bandRow="1">
                <a:tableStyleId>{2D5ABB26-0587-4C30-8999-92F81FD0307C}</a:tableStyleId>
              </a:tblPr>
              <a:tblGrid>
                <a:gridCol w="4053614">
                  <a:extLst>
                    <a:ext uri="{9D8B030D-6E8A-4147-A177-3AD203B41FA5}">
                      <a16:colId xmlns:a16="http://schemas.microsoft.com/office/drawing/2014/main" val="464532338"/>
                    </a:ext>
                  </a:extLst>
                </a:gridCol>
                <a:gridCol w="3282461">
                  <a:extLst>
                    <a:ext uri="{9D8B030D-6E8A-4147-A177-3AD203B41FA5}">
                      <a16:colId xmlns:a16="http://schemas.microsoft.com/office/drawing/2014/main" val="3576754715"/>
                    </a:ext>
                  </a:extLst>
                </a:gridCol>
              </a:tblGrid>
              <a:tr h="0">
                <a:tc>
                  <a:txBody>
                    <a:bodyPr/>
                    <a:lstStyle/>
                    <a:p>
                      <a:pPr marL="285750" indent="-285750">
                        <a:buFont typeface="Arial" panose="020B0604020202020204" pitchFamily="34" charset="0"/>
                        <a:buChar char="•"/>
                      </a:pPr>
                      <a:r>
                        <a:rPr lang="en-US" sz="1800" kern="1200">
                          <a:solidFill>
                            <a:schemeClr val="accent5">
                              <a:lumMod val="50000"/>
                            </a:schemeClr>
                          </a:solidFill>
                          <a:latin typeface="+mn-lt"/>
                          <a:ea typeface="+mn-ea"/>
                          <a:cs typeface="Arial" panose="020B0604020202020204" pitchFamily="34" charset="0"/>
                        </a:rPr>
                        <a:t>Restaurant/Essen </a:t>
                      </a:r>
                      <a:r>
                        <a:rPr lang="en-US" sz="1800" kern="1200" err="1">
                          <a:solidFill>
                            <a:schemeClr val="accent5">
                              <a:lumMod val="50000"/>
                            </a:schemeClr>
                          </a:solidFill>
                          <a:latin typeface="+mn-lt"/>
                          <a:ea typeface="+mn-ea"/>
                          <a:cs typeface="Arial" panose="020B0604020202020204" pitchFamily="34" charset="0"/>
                        </a:rPr>
                        <a:t>zum</a:t>
                      </a:r>
                      <a:r>
                        <a:rPr lang="en-US" sz="1800" kern="1200">
                          <a:solidFill>
                            <a:schemeClr val="accent5">
                              <a:lumMod val="50000"/>
                            </a:schemeClr>
                          </a:solidFill>
                          <a:latin typeface="+mn-lt"/>
                          <a:ea typeface="+mn-ea"/>
                          <a:cs typeface="Arial" panose="020B0604020202020204" pitchFamily="34" charset="0"/>
                        </a:rPr>
                        <a:t> </a:t>
                      </a:r>
                      <a:r>
                        <a:rPr lang="en-US" sz="1800" kern="1200" err="1">
                          <a:solidFill>
                            <a:schemeClr val="accent5">
                              <a:lumMod val="50000"/>
                            </a:schemeClr>
                          </a:solidFill>
                          <a:latin typeface="+mn-lt"/>
                          <a:ea typeface="+mn-ea"/>
                          <a:cs typeface="Arial" panose="020B0604020202020204" pitchFamily="34" charset="0"/>
                        </a:rPr>
                        <a:t>Mitnehmen</a:t>
                      </a:r>
                      <a:endParaRPr lang="en-DE" sz="1800" kern="1200">
                        <a:solidFill>
                          <a:schemeClr val="accent5">
                            <a:lumMod val="50000"/>
                          </a:schemeClr>
                        </a:solidFill>
                        <a:latin typeface="+mn-lt"/>
                        <a:ea typeface="+mn-ea"/>
                        <a:cs typeface="Arial" panose="020B0604020202020204" pitchFamily="34"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a:solidFill>
                            <a:schemeClr val="accent5">
                              <a:lumMod val="50000"/>
                            </a:schemeClr>
                          </a:solidFill>
                          <a:cs typeface="Arial" panose="020B0604020202020204" pitchFamily="34" charset="0"/>
                        </a:rPr>
                        <a:t>Verpacken oder Umpacken</a:t>
                      </a:r>
                    </a:p>
                  </a:txBody>
                  <a:tcPr/>
                </a:tc>
                <a:extLst>
                  <a:ext uri="{0D108BD9-81ED-4DB2-BD59-A6C34878D82A}">
                    <a16:rowId xmlns:a16="http://schemas.microsoft.com/office/drawing/2014/main" val="2771238167"/>
                  </a:ext>
                </a:extLst>
              </a:tr>
              <a:tr h="0">
                <a:tc>
                  <a:txBody>
                    <a:bodyPr/>
                    <a:lstStyle/>
                    <a:p>
                      <a:pPr marL="285750" indent="-285750">
                        <a:buFont typeface="Arial" panose="020B0604020202020204" pitchFamily="34" charset="0"/>
                        <a:buChar char="•"/>
                      </a:pPr>
                      <a:r>
                        <a:rPr lang="en-US" sz="1800" kern="1200">
                          <a:solidFill>
                            <a:schemeClr val="accent5">
                              <a:lumMod val="50000"/>
                            </a:schemeClr>
                          </a:solidFill>
                          <a:latin typeface="+mn-lt"/>
                          <a:ea typeface="+mn-ea"/>
                          <a:cs typeface="Arial" panose="020B0604020202020204" pitchFamily="34" charset="0"/>
                        </a:rPr>
                        <a:t>Einzelhandel an Verbraucher</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a:solidFill>
                            <a:schemeClr val="accent5">
                              <a:lumMod val="50000"/>
                            </a:schemeClr>
                          </a:solidFill>
                          <a:cs typeface="Arial" panose="020B0604020202020204" pitchFamily="34" charset="0"/>
                        </a:rPr>
                        <a:t>Erstverarbeitung</a:t>
                      </a:r>
                    </a:p>
                  </a:txBody>
                  <a:tcPr/>
                </a:tc>
                <a:extLst>
                  <a:ext uri="{0D108BD9-81ED-4DB2-BD59-A6C34878D82A}">
                    <a16:rowId xmlns:a16="http://schemas.microsoft.com/office/drawing/2014/main" val="664032082"/>
                  </a:ext>
                </a:extLst>
              </a:tr>
              <a:tr h="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a:solidFill>
                            <a:schemeClr val="accent5">
                              <a:lumMod val="50000"/>
                            </a:schemeClr>
                          </a:solidFill>
                          <a:cs typeface="Arial" panose="020B0604020202020204" pitchFamily="34" charset="0"/>
                        </a:rPr>
                        <a:t>Lagerung</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kern="1200">
                          <a:solidFill>
                            <a:schemeClr val="accent5">
                              <a:lumMod val="50000"/>
                            </a:schemeClr>
                          </a:solidFill>
                          <a:latin typeface="+mn-lt"/>
                          <a:ea typeface="+mn-ea"/>
                          <a:cs typeface="Arial" panose="020B0604020202020204" pitchFamily="34" charset="0"/>
                        </a:rPr>
                        <a:t>Vertrieb</a:t>
                      </a:r>
                    </a:p>
                  </a:txBody>
                  <a:tcPr/>
                </a:tc>
                <a:extLst>
                  <a:ext uri="{0D108BD9-81ED-4DB2-BD59-A6C34878D82A}">
                    <a16:rowId xmlns:a16="http://schemas.microsoft.com/office/drawing/2014/main" val="439325708"/>
                  </a:ext>
                </a:extLst>
              </a:tr>
              <a:tr h="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a:solidFill>
                            <a:schemeClr val="accent5">
                              <a:lumMod val="50000"/>
                            </a:schemeClr>
                          </a:solidFill>
                          <a:cs typeface="Arial" panose="020B0604020202020204" pitchFamily="34" charset="0"/>
                        </a:rPr>
                        <a:t>Transport</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a:solidFill>
                            <a:schemeClr val="accent5">
                              <a:lumMod val="50000"/>
                            </a:schemeClr>
                          </a:solidFill>
                          <a:cs typeface="Arial" panose="020B0604020202020204" pitchFamily="34" charset="0"/>
                        </a:rPr>
                        <a:t>Großhandel</a:t>
                      </a:r>
                    </a:p>
                  </a:txBody>
                  <a:tcPr/>
                </a:tc>
                <a:extLst>
                  <a:ext uri="{0D108BD9-81ED-4DB2-BD59-A6C34878D82A}">
                    <a16:rowId xmlns:a16="http://schemas.microsoft.com/office/drawing/2014/main" val="1379007681"/>
                  </a:ext>
                </a:extLst>
              </a:tr>
              <a:tr h="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a:solidFill>
                            <a:schemeClr val="accent5">
                              <a:lumMod val="50000"/>
                            </a:schemeClr>
                          </a:solidFill>
                          <a:cs typeface="Arial" panose="020B0604020202020204" pitchFamily="34" charset="0"/>
                        </a:rPr>
                        <a:t>Handel mit Fischöl/Fischmehl</a:t>
                      </a:r>
                    </a:p>
                  </a:txBody>
                  <a:tcPr/>
                </a:tc>
                <a:tc>
                  <a:txBody>
                    <a:bodyPr/>
                    <a:lstStyle/>
                    <a:p>
                      <a:pPr marL="285750" indent="-285750">
                        <a:buFont typeface="Arial" panose="020B0604020202020204" pitchFamily="34" charset="0"/>
                        <a:buChar char="•"/>
                      </a:pPr>
                      <a:r>
                        <a:rPr lang="en-US" sz="1800" kern="1200" err="1">
                          <a:solidFill>
                            <a:schemeClr val="accent5">
                              <a:lumMod val="50000"/>
                            </a:schemeClr>
                          </a:solidFill>
                          <a:latin typeface="+mn-lt"/>
                          <a:ea typeface="+mn-ea"/>
                          <a:cs typeface="Arial" panose="020B0604020202020204" pitchFamily="34" charset="0"/>
                        </a:rPr>
                        <a:t>Manuelle</a:t>
                      </a:r>
                      <a:r>
                        <a:rPr lang="en-US" sz="1800" kern="1200">
                          <a:solidFill>
                            <a:schemeClr val="accent5">
                              <a:lumMod val="50000"/>
                            </a:schemeClr>
                          </a:solidFill>
                          <a:latin typeface="+mn-lt"/>
                          <a:ea typeface="+mn-ea"/>
                          <a:cs typeface="Arial" panose="020B0604020202020204" pitchFamily="34" charset="0"/>
                        </a:rPr>
                        <a:t> </a:t>
                      </a:r>
                      <a:r>
                        <a:rPr lang="en-US" sz="1800" kern="1200" err="1">
                          <a:solidFill>
                            <a:schemeClr val="accent5">
                              <a:lumMod val="50000"/>
                            </a:schemeClr>
                          </a:solidFill>
                          <a:latin typeface="+mn-lt"/>
                          <a:ea typeface="+mn-ea"/>
                          <a:cs typeface="Arial" panose="020B0604020202020204" pitchFamily="34" charset="0"/>
                        </a:rPr>
                        <a:t>Entladung</a:t>
                      </a:r>
                      <a:endParaRPr lang="en-US" sz="1800" kern="1200">
                        <a:solidFill>
                          <a:schemeClr val="accent5">
                            <a:lumMod val="50000"/>
                          </a:schemeClr>
                        </a:solidFill>
                        <a:latin typeface="+mn-lt"/>
                        <a:ea typeface="+mn-ea"/>
                        <a:cs typeface="Arial" panose="020B0604020202020204" pitchFamily="34" charset="0"/>
                      </a:endParaRPr>
                    </a:p>
                  </a:txBody>
                  <a:tcPr/>
                </a:tc>
                <a:extLst>
                  <a:ext uri="{0D108BD9-81ED-4DB2-BD59-A6C34878D82A}">
                    <a16:rowId xmlns:a16="http://schemas.microsoft.com/office/drawing/2014/main" val="2608965020"/>
                  </a:ext>
                </a:extLst>
              </a:tr>
              <a:tr h="0">
                <a:tc>
                  <a:txBody>
                    <a:bodyPr/>
                    <a:lstStyle/>
                    <a:p>
                      <a:pPr marL="285750" indent="-285750">
                        <a:buFont typeface="Arial" panose="020B0604020202020204" pitchFamily="34" charset="0"/>
                        <a:buChar char="•"/>
                      </a:pPr>
                      <a:r>
                        <a:rPr lang="en-US" sz="1800" kern="1200" err="1">
                          <a:solidFill>
                            <a:schemeClr val="accent5">
                              <a:lumMod val="50000"/>
                            </a:schemeClr>
                          </a:solidFill>
                          <a:latin typeface="+mn-lt"/>
                          <a:ea typeface="+mn-ea"/>
                          <a:cs typeface="Arial" panose="020B0604020202020204" pitchFamily="34" charset="0"/>
                        </a:rPr>
                        <a:t>Auftragsverarbeitung</a:t>
                      </a:r>
                      <a:r>
                        <a:rPr lang="en-US" sz="1800" kern="1200">
                          <a:solidFill>
                            <a:schemeClr val="accent5">
                              <a:lumMod val="50000"/>
                            </a:schemeClr>
                          </a:solidFill>
                          <a:latin typeface="+mn-lt"/>
                          <a:ea typeface="+mn-ea"/>
                          <a:cs typeface="Arial" panose="020B0604020202020204" pitchFamily="34" charset="0"/>
                        </a:rPr>
                        <a:t>/</a:t>
                      </a:r>
                      <a:r>
                        <a:rPr lang="en-US" sz="1800" kern="1200" err="1">
                          <a:solidFill>
                            <a:schemeClr val="accent5">
                              <a:lumMod val="50000"/>
                            </a:schemeClr>
                          </a:solidFill>
                          <a:latin typeface="+mn-lt"/>
                          <a:ea typeface="+mn-ea"/>
                          <a:cs typeface="Arial" panose="020B0604020202020204" pitchFamily="34" charset="0"/>
                        </a:rPr>
                        <a:t>Lohnherstellung</a:t>
                      </a:r>
                      <a:r>
                        <a:rPr lang="en-US" sz="1800" kern="1200">
                          <a:solidFill>
                            <a:schemeClr val="accent5">
                              <a:lumMod val="50000"/>
                            </a:schemeClr>
                          </a:solidFill>
                          <a:latin typeface="+mn-lt"/>
                          <a:ea typeface="+mn-ea"/>
                          <a:cs typeface="Arial" panose="020B0604020202020204" pitchFamily="34" charset="0"/>
                        </a:rPr>
                        <a:t> </a:t>
                      </a:r>
                    </a:p>
                  </a:txBody>
                  <a:tcPr/>
                </a:tc>
                <a:tc>
                  <a:txBody>
                    <a:bodyPr/>
                    <a:lstStyle/>
                    <a:p>
                      <a:pPr marL="285750" indent="-285750">
                        <a:buFont typeface="Arial" panose="020B0604020202020204" pitchFamily="34" charset="0"/>
                        <a:buChar char="•"/>
                      </a:pPr>
                      <a:r>
                        <a:rPr lang="en-US" sz="1800" kern="1200">
                          <a:solidFill>
                            <a:schemeClr val="accent5">
                              <a:lumMod val="50000"/>
                            </a:schemeClr>
                          </a:solidFill>
                          <a:latin typeface="+mn-lt"/>
                          <a:ea typeface="+mn-ea"/>
                          <a:cs typeface="Arial" panose="020B0604020202020204" pitchFamily="34" charset="0"/>
                        </a:rPr>
                        <a:t>MSC </a:t>
                      </a:r>
                      <a:r>
                        <a:rPr lang="en-US" sz="1800" kern="1200" err="1">
                          <a:solidFill>
                            <a:schemeClr val="accent5">
                              <a:lumMod val="50000"/>
                            </a:schemeClr>
                          </a:solidFill>
                          <a:latin typeface="+mn-lt"/>
                          <a:ea typeface="+mn-ea"/>
                          <a:cs typeface="Arial" panose="020B0604020202020204" pitchFamily="34" charset="0"/>
                        </a:rPr>
                        <a:t>Fischfang</a:t>
                      </a:r>
                      <a:r>
                        <a:rPr lang="en-US" sz="1800" kern="1200">
                          <a:solidFill>
                            <a:schemeClr val="accent5">
                              <a:lumMod val="50000"/>
                            </a:schemeClr>
                          </a:solidFill>
                          <a:latin typeface="+mn-lt"/>
                          <a:ea typeface="+mn-ea"/>
                          <a:cs typeface="Arial" panose="020B0604020202020204" pitchFamily="34" charset="0"/>
                        </a:rPr>
                        <a:t>/</a:t>
                      </a:r>
                      <a:r>
                        <a:rPr lang="en-US" sz="1800" kern="1200" err="1">
                          <a:solidFill>
                            <a:schemeClr val="accent5">
                              <a:lumMod val="50000"/>
                            </a:schemeClr>
                          </a:solidFill>
                          <a:latin typeface="+mn-lt"/>
                          <a:ea typeface="+mn-ea"/>
                          <a:cs typeface="Arial" panose="020B0604020202020204" pitchFamily="34" charset="0"/>
                        </a:rPr>
                        <a:t>Entnahme</a:t>
                      </a:r>
                      <a:endParaRPr lang="en-US" sz="1800" kern="1200">
                        <a:solidFill>
                          <a:schemeClr val="accent5">
                            <a:lumMod val="50000"/>
                          </a:schemeClr>
                        </a:solidFill>
                        <a:latin typeface="+mn-lt"/>
                        <a:ea typeface="+mn-ea"/>
                        <a:cs typeface="Arial" panose="020B0604020202020204" pitchFamily="34" charset="0"/>
                      </a:endParaRPr>
                    </a:p>
                  </a:txBody>
                  <a:tcPr/>
                </a:tc>
                <a:extLst>
                  <a:ext uri="{0D108BD9-81ED-4DB2-BD59-A6C34878D82A}">
                    <a16:rowId xmlns:a16="http://schemas.microsoft.com/office/drawing/2014/main" val="762858676"/>
                  </a:ext>
                </a:extLst>
              </a:tr>
            </a:tbl>
          </a:graphicData>
        </a:graphic>
      </p:graphicFrame>
      <p:sp>
        <p:nvSpPr>
          <p:cNvPr id="9" name="Title 3">
            <a:extLst>
              <a:ext uri="{FF2B5EF4-FFF2-40B4-BE49-F238E27FC236}">
                <a16:creationId xmlns:a16="http://schemas.microsoft.com/office/drawing/2014/main" id="{5EA20A11-1F05-49CE-AC3A-57D2944D2FFD}"/>
              </a:ext>
            </a:extLst>
          </p:cNvPr>
          <p:cNvSpPr>
            <a:spLocks noGrp="1"/>
          </p:cNvSpPr>
          <p:nvPr>
            <p:ph type="title"/>
          </p:nvPr>
        </p:nvSpPr>
        <p:spPr>
          <a:xfrm>
            <a:off x="542924" y="180071"/>
            <a:ext cx="9961246" cy="932296"/>
          </a:xfrm>
        </p:spPr>
        <p:txBody>
          <a:bodyPr>
            <a:noAutofit/>
          </a:bodyPr>
          <a:lstStyle/>
          <a:p>
            <a:r>
              <a:rPr lang="en-US" sz="3200" err="1"/>
              <a:t>Prinzip</a:t>
            </a:r>
            <a:r>
              <a:rPr lang="en-US" sz="3200"/>
              <a:t> 5: </a:t>
            </a:r>
            <a:r>
              <a:rPr lang="de-DE" sz="3200">
                <a:cs typeface="Arial" panose="020B0604020202020204" pitchFamily="34" charset="0"/>
              </a:rPr>
              <a:t>Das Managementsystem des Unternehmens</a:t>
            </a:r>
            <a:br>
              <a:rPr lang="de-DE" sz="3200">
                <a:cs typeface="Arial" panose="020B0604020202020204" pitchFamily="34" charset="0"/>
              </a:rPr>
            </a:br>
            <a:r>
              <a:rPr lang="de-DE" sz="3200">
                <a:cs typeface="Arial" panose="020B0604020202020204" pitchFamily="34" charset="0"/>
              </a:rPr>
              <a:t>                  setzt die Anforderungen dieses Standards um</a:t>
            </a:r>
            <a:endParaRPr lang="en-DE" sz="3200"/>
          </a:p>
        </p:txBody>
      </p:sp>
      <p:sp>
        <p:nvSpPr>
          <p:cNvPr id="12" name="Text Placeholder 2">
            <a:extLst>
              <a:ext uri="{FF2B5EF4-FFF2-40B4-BE49-F238E27FC236}">
                <a16:creationId xmlns:a16="http://schemas.microsoft.com/office/drawing/2014/main" id="{F9CA9FA0-EC6A-42A4-92F7-31DC0973BEFF}"/>
              </a:ext>
            </a:extLst>
          </p:cNvPr>
          <p:cNvSpPr txBox="1">
            <a:spLocks/>
          </p:cNvSpPr>
          <p:nvPr/>
        </p:nvSpPr>
        <p:spPr>
          <a:xfrm>
            <a:off x="444600" y="1499399"/>
            <a:ext cx="6400354" cy="13690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7" indent="0">
              <a:lnSpc>
                <a:spcPct val="110000"/>
              </a:lnSpc>
              <a:spcBef>
                <a:spcPts val="0"/>
              </a:spcBef>
              <a:spcAft>
                <a:spcPts val="600"/>
              </a:spcAft>
              <a:buClr>
                <a:srgbClr val="595959"/>
              </a:buClr>
              <a:buFont typeface="Arial" panose="020B0604020202020204" pitchFamily="34" charset="0"/>
              <a:buNone/>
              <a:defRPr/>
            </a:pPr>
            <a:r>
              <a:rPr lang="de-DE" altLang="de-DE" sz="2200" b="1">
                <a:solidFill>
                  <a:schemeClr val="accent5">
                    <a:lumMod val="50000"/>
                  </a:schemeClr>
                </a:solidFill>
                <a:cs typeface="Arial" pitchFamily="34" charset="0"/>
              </a:rPr>
              <a:t>Auch der Zertifikatsumfang und Mitteilungen im Falle von Änderungen fallen unter Prinzip 5. </a:t>
            </a:r>
          </a:p>
          <a:p>
            <a:pPr marL="687" indent="0">
              <a:lnSpc>
                <a:spcPct val="110000"/>
              </a:lnSpc>
              <a:spcBef>
                <a:spcPts val="0"/>
              </a:spcBef>
              <a:spcAft>
                <a:spcPts val="600"/>
              </a:spcAft>
              <a:buClr>
                <a:srgbClr val="595959"/>
              </a:buClr>
              <a:buFont typeface="Arial" panose="020B0604020202020204" pitchFamily="34" charset="0"/>
              <a:buNone/>
              <a:defRPr/>
            </a:pPr>
            <a:r>
              <a:rPr lang="de-DE" altLang="de-DE" sz="2200" b="1">
                <a:solidFill>
                  <a:schemeClr val="accent5">
                    <a:lumMod val="50000"/>
                  </a:schemeClr>
                </a:solidFill>
                <a:cs typeface="Arial" pitchFamily="34" charset="0"/>
              </a:rPr>
              <a:t>Zum Zertifikatsumfang gehören:</a:t>
            </a:r>
            <a:endParaRPr lang="de-DE" altLang="de-DE" sz="2200">
              <a:solidFill>
                <a:schemeClr val="accent5">
                  <a:lumMod val="50000"/>
                </a:schemeClr>
              </a:solidFill>
              <a:cs typeface="Arial" pitchFamily="34" charset="0"/>
            </a:endParaRPr>
          </a:p>
        </p:txBody>
      </p:sp>
    </p:spTree>
    <p:extLst>
      <p:ext uri="{BB962C8B-B14F-4D97-AF65-F5344CB8AC3E}">
        <p14:creationId xmlns:p14="http://schemas.microsoft.com/office/powerpoint/2010/main" val="570515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2DFECD-E823-4DFF-8D2E-1C93317ECF25}"/>
              </a:ext>
            </a:extLst>
          </p:cNvPr>
          <p:cNvSpPr>
            <a:spLocks noGrp="1"/>
          </p:cNvSpPr>
          <p:nvPr>
            <p:ph type="body" sz="quarter" idx="11"/>
          </p:nvPr>
        </p:nvSpPr>
        <p:spPr>
          <a:xfrm>
            <a:off x="433169" y="1346147"/>
            <a:ext cx="8025029" cy="5005137"/>
          </a:xfrm>
        </p:spPr>
        <p:txBody>
          <a:bodyPr>
            <a:noAutofit/>
          </a:bodyPr>
          <a:lstStyle/>
          <a:p>
            <a:pPr marL="0" indent="0">
              <a:lnSpc>
                <a:spcPct val="100000"/>
              </a:lnSpc>
              <a:spcBef>
                <a:spcPts val="0"/>
              </a:spcBef>
              <a:buNone/>
            </a:pPr>
            <a:r>
              <a:rPr lang="en-US" sz="2200" b="1" err="1">
                <a:solidFill>
                  <a:schemeClr val="accent5">
                    <a:lumMod val="50000"/>
                  </a:schemeClr>
                </a:solidFill>
              </a:rPr>
              <a:t>Welche</a:t>
            </a:r>
            <a:r>
              <a:rPr lang="en-US" sz="2200" b="1">
                <a:solidFill>
                  <a:schemeClr val="accent5">
                    <a:lumMod val="50000"/>
                  </a:schemeClr>
                </a:solidFill>
              </a:rPr>
              <a:t> </a:t>
            </a:r>
            <a:r>
              <a:rPr lang="en-US" sz="2200" b="1" err="1">
                <a:solidFill>
                  <a:schemeClr val="accent5">
                    <a:lumMod val="50000"/>
                  </a:schemeClr>
                </a:solidFill>
              </a:rPr>
              <a:t>Änderungen</a:t>
            </a:r>
            <a:r>
              <a:rPr lang="en-US" sz="2200" b="1">
                <a:solidFill>
                  <a:schemeClr val="accent5">
                    <a:lumMod val="50000"/>
                  </a:schemeClr>
                </a:solidFill>
              </a:rPr>
              <a:t> </a:t>
            </a:r>
            <a:r>
              <a:rPr lang="en-US" sz="2200" b="1" err="1">
                <a:solidFill>
                  <a:schemeClr val="accent5">
                    <a:lumMod val="50000"/>
                  </a:schemeClr>
                </a:solidFill>
              </a:rPr>
              <a:t>müssen</a:t>
            </a:r>
            <a:r>
              <a:rPr lang="en-US" sz="2200" b="1">
                <a:solidFill>
                  <a:schemeClr val="accent5">
                    <a:lumMod val="50000"/>
                  </a:schemeClr>
                </a:solidFill>
              </a:rPr>
              <a:t> der </a:t>
            </a:r>
            <a:r>
              <a:rPr lang="en-US" sz="2200" b="1" err="1">
                <a:solidFill>
                  <a:schemeClr val="accent5">
                    <a:lumMod val="50000"/>
                  </a:schemeClr>
                </a:solidFill>
              </a:rPr>
              <a:t>Zertifizierungsstelle</a:t>
            </a:r>
            <a:r>
              <a:rPr lang="en-US" sz="2200" b="1">
                <a:solidFill>
                  <a:schemeClr val="accent5">
                    <a:lumMod val="50000"/>
                  </a:schemeClr>
                </a:solidFill>
              </a:rPr>
              <a:t> </a:t>
            </a:r>
            <a:r>
              <a:rPr lang="en-US" sz="2200" b="1" err="1">
                <a:solidFill>
                  <a:schemeClr val="accent5">
                    <a:lumMod val="50000"/>
                  </a:schemeClr>
                </a:solidFill>
              </a:rPr>
              <a:t>vom</a:t>
            </a:r>
            <a:r>
              <a:rPr lang="en-US" sz="2200" b="1">
                <a:solidFill>
                  <a:schemeClr val="accent5">
                    <a:lumMod val="50000"/>
                  </a:schemeClr>
                </a:solidFill>
              </a:rPr>
              <a:t> </a:t>
            </a:r>
            <a:r>
              <a:rPr lang="en-US" sz="2200" b="1" err="1">
                <a:solidFill>
                  <a:schemeClr val="accent5">
                    <a:lumMod val="50000"/>
                  </a:schemeClr>
                </a:solidFill>
              </a:rPr>
              <a:t>Zertifizierungsbeauftragten</a:t>
            </a:r>
            <a:r>
              <a:rPr lang="en-US" sz="2200" b="1">
                <a:solidFill>
                  <a:schemeClr val="accent5">
                    <a:lumMod val="50000"/>
                  </a:schemeClr>
                </a:solidFill>
              </a:rPr>
              <a:t> </a:t>
            </a:r>
            <a:r>
              <a:rPr lang="en-US" sz="2200" b="1" err="1">
                <a:solidFill>
                  <a:schemeClr val="accent5">
                    <a:lumMod val="50000"/>
                  </a:schemeClr>
                </a:solidFill>
              </a:rPr>
              <a:t>gemeldet</a:t>
            </a:r>
            <a:r>
              <a:rPr lang="en-US" sz="2200" b="1">
                <a:solidFill>
                  <a:schemeClr val="accent5">
                    <a:lumMod val="50000"/>
                  </a:schemeClr>
                </a:solidFill>
              </a:rPr>
              <a:t> </a:t>
            </a:r>
            <a:r>
              <a:rPr lang="en-US" sz="2200" b="1" err="1">
                <a:solidFill>
                  <a:schemeClr val="accent5">
                    <a:lumMod val="50000"/>
                  </a:schemeClr>
                </a:solidFill>
              </a:rPr>
              <a:t>werden</a:t>
            </a:r>
            <a:r>
              <a:rPr lang="en-US" sz="2200" b="1">
                <a:solidFill>
                  <a:schemeClr val="accent5">
                    <a:lumMod val="50000"/>
                  </a:schemeClr>
                </a:solidFill>
              </a:rPr>
              <a:t> und </a:t>
            </a:r>
            <a:r>
              <a:rPr lang="en-US" sz="2200" b="1" err="1">
                <a:solidFill>
                  <a:schemeClr val="accent5">
                    <a:lumMod val="50000"/>
                  </a:schemeClr>
                </a:solidFill>
              </a:rPr>
              <a:t>wann</a:t>
            </a:r>
            <a:r>
              <a:rPr lang="en-US" sz="2200" b="1">
                <a:solidFill>
                  <a:schemeClr val="accent5">
                    <a:lumMod val="50000"/>
                  </a:schemeClr>
                </a:solidFill>
              </a:rPr>
              <a:t>?</a:t>
            </a:r>
          </a:p>
          <a:p>
            <a:pPr marL="0" indent="0">
              <a:lnSpc>
                <a:spcPct val="100000"/>
              </a:lnSpc>
              <a:spcBef>
                <a:spcPts val="0"/>
              </a:spcBef>
              <a:buNone/>
            </a:pPr>
            <a:endParaRPr lang="de-DE" sz="2200" b="1">
              <a:solidFill>
                <a:schemeClr val="accent5">
                  <a:lumMod val="50000"/>
                </a:schemeClr>
              </a:solidFill>
            </a:endParaRPr>
          </a:p>
          <a:p>
            <a:pPr marL="0" indent="0">
              <a:lnSpc>
                <a:spcPct val="100000"/>
              </a:lnSpc>
              <a:spcBef>
                <a:spcPts val="0"/>
              </a:spcBef>
              <a:buNone/>
            </a:pPr>
            <a:r>
              <a:rPr lang="de-DE" sz="2200" b="1">
                <a:solidFill>
                  <a:schemeClr val="accent5">
                    <a:lumMod val="50000"/>
                  </a:schemeClr>
                </a:solidFill>
              </a:rPr>
              <a:t>Schriftlich, innerhalb von 10 Tagen</a:t>
            </a:r>
            <a:endParaRPr lang="de-DE" sz="2200">
              <a:solidFill>
                <a:schemeClr val="accent5">
                  <a:lumMod val="50000"/>
                </a:schemeClr>
              </a:solidFill>
            </a:endParaRPr>
          </a:p>
          <a:p>
            <a:pPr marL="285750" indent="-285750">
              <a:lnSpc>
                <a:spcPct val="100000"/>
              </a:lnSpc>
              <a:spcBef>
                <a:spcPts val="0"/>
              </a:spcBef>
            </a:pPr>
            <a:r>
              <a:rPr lang="de-DE" sz="2000">
                <a:solidFill>
                  <a:schemeClr val="accent5">
                    <a:lumMod val="50000"/>
                  </a:schemeClr>
                </a:solidFill>
              </a:rPr>
              <a:t>Neuer Zertifizierungsbeauftragter</a:t>
            </a:r>
          </a:p>
          <a:p>
            <a:pPr marL="285750" indent="-285750">
              <a:lnSpc>
                <a:spcPct val="100000"/>
              </a:lnSpc>
              <a:spcBef>
                <a:spcPts val="0"/>
              </a:spcBef>
            </a:pPr>
            <a:r>
              <a:rPr lang="de-DE" sz="2000">
                <a:solidFill>
                  <a:schemeClr val="accent5">
                    <a:lumMod val="50000"/>
                  </a:schemeClr>
                </a:solidFill>
              </a:rPr>
              <a:t>Neue zertifizierte Lieferanten</a:t>
            </a:r>
          </a:p>
          <a:p>
            <a:pPr marL="285750" indent="-285750">
              <a:lnSpc>
                <a:spcPct val="100000"/>
              </a:lnSpc>
              <a:spcBef>
                <a:spcPts val="0"/>
              </a:spcBef>
            </a:pPr>
            <a:r>
              <a:rPr lang="de-DE" sz="2000">
                <a:solidFill>
                  <a:schemeClr val="accent5">
                    <a:lumMod val="50000"/>
                  </a:schemeClr>
                </a:solidFill>
              </a:rPr>
              <a:t>Neue zertifizierte Fischarten</a:t>
            </a:r>
          </a:p>
          <a:p>
            <a:pPr marL="0" indent="0">
              <a:lnSpc>
                <a:spcPct val="100000"/>
              </a:lnSpc>
              <a:spcBef>
                <a:spcPts val="0"/>
              </a:spcBef>
              <a:buNone/>
            </a:pPr>
            <a:endParaRPr lang="de-DE" sz="2200">
              <a:solidFill>
                <a:schemeClr val="accent5">
                  <a:lumMod val="50000"/>
                </a:schemeClr>
              </a:solidFill>
            </a:endParaRPr>
          </a:p>
          <a:p>
            <a:pPr marL="0" indent="0">
              <a:lnSpc>
                <a:spcPct val="100000"/>
              </a:lnSpc>
              <a:spcBef>
                <a:spcPts val="0"/>
              </a:spcBef>
              <a:buNone/>
            </a:pPr>
            <a:r>
              <a:rPr lang="de-DE" sz="2200" b="1">
                <a:solidFill>
                  <a:schemeClr val="accent5">
                    <a:lumMod val="50000"/>
                  </a:schemeClr>
                </a:solidFill>
              </a:rPr>
              <a:t>Schriftlich, vorab</a:t>
            </a:r>
            <a:endParaRPr lang="de-DE" sz="2200">
              <a:solidFill>
                <a:schemeClr val="accent5">
                  <a:lumMod val="50000"/>
                </a:schemeClr>
              </a:solidFill>
            </a:endParaRPr>
          </a:p>
          <a:p>
            <a:pPr marL="285750" indent="-285750">
              <a:lnSpc>
                <a:spcPct val="100000"/>
              </a:lnSpc>
              <a:spcBef>
                <a:spcPts val="0"/>
              </a:spcBef>
            </a:pPr>
            <a:r>
              <a:rPr lang="de-DE" sz="2000">
                <a:solidFill>
                  <a:schemeClr val="accent5">
                    <a:lumMod val="50000"/>
                  </a:schemeClr>
                </a:solidFill>
              </a:rPr>
              <a:t>Neue Aktivität/Tätigkeit</a:t>
            </a:r>
          </a:p>
          <a:p>
            <a:pPr marL="285750" indent="-285750">
              <a:lnSpc>
                <a:spcPct val="100000"/>
              </a:lnSpc>
              <a:spcBef>
                <a:spcPts val="0"/>
              </a:spcBef>
            </a:pPr>
            <a:r>
              <a:rPr lang="de-DE" sz="2000">
                <a:solidFill>
                  <a:schemeClr val="accent5">
                    <a:lumMod val="50000"/>
                  </a:schemeClr>
                </a:solidFill>
              </a:rPr>
              <a:t>Weitere Zertifizierungsprogramme</a:t>
            </a:r>
          </a:p>
          <a:p>
            <a:pPr marL="285750" indent="-285750">
              <a:lnSpc>
                <a:spcPct val="100000"/>
              </a:lnSpc>
              <a:spcBef>
                <a:spcPts val="0"/>
              </a:spcBef>
            </a:pPr>
            <a:r>
              <a:rPr lang="de-DE" sz="2000">
                <a:solidFill>
                  <a:schemeClr val="accent5">
                    <a:lumMod val="50000"/>
                  </a:schemeClr>
                </a:solidFill>
              </a:rPr>
              <a:t>Beauftragung von neuen Subunternehmen, die in Lohnverarbeitung oder Umverpackung tätig sind</a:t>
            </a:r>
          </a:p>
          <a:p>
            <a:pPr marL="0" indent="0">
              <a:lnSpc>
                <a:spcPct val="100000"/>
              </a:lnSpc>
              <a:spcBef>
                <a:spcPts val="0"/>
              </a:spcBef>
              <a:buNone/>
            </a:pPr>
            <a:endParaRPr lang="de-DE" sz="2200" b="1">
              <a:solidFill>
                <a:schemeClr val="accent5">
                  <a:lumMod val="50000"/>
                </a:schemeClr>
              </a:solidFill>
            </a:endParaRPr>
          </a:p>
          <a:p>
            <a:pPr marL="0" indent="0">
              <a:lnSpc>
                <a:spcPct val="100000"/>
              </a:lnSpc>
              <a:spcBef>
                <a:spcPts val="0"/>
              </a:spcBef>
              <a:buNone/>
            </a:pPr>
            <a:r>
              <a:rPr lang="de-DE" sz="2200" b="1">
                <a:solidFill>
                  <a:schemeClr val="accent5">
                    <a:lumMod val="50000"/>
                  </a:schemeClr>
                </a:solidFill>
              </a:rPr>
              <a:t>Bei nächstem Audit</a:t>
            </a:r>
            <a:endParaRPr lang="de-DE" sz="2200">
              <a:solidFill>
                <a:schemeClr val="accent5">
                  <a:lumMod val="50000"/>
                </a:schemeClr>
              </a:solidFill>
            </a:endParaRPr>
          </a:p>
          <a:p>
            <a:pPr marL="285750" indent="-285750">
              <a:lnSpc>
                <a:spcPct val="100000"/>
              </a:lnSpc>
              <a:spcBef>
                <a:spcPts val="0"/>
              </a:spcBef>
            </a:pPr>
            <a:r>
              <a:rPr lang="de-DE" sz="2000">
                <a:solidFill>
                  <a:schemeClr val="accent5">
                    <a:lumMod val="50000"/>
                  </a:schemeClr>
                </a:solidFill>
              </a:rPr>
              <a:t>Beauftragung von neuen Subunternehmen für Lagerung oder Transport</a:t>
            </a:r>
            <a:endParaRPr lang="en-DE" sz="2000">
              <a:solidFill>
                <a:schemeClr val="accent5">
                  <a:lumMod val="50000"/>
                </a:schemeClr>
              </a:solidFill>
            </a:endParaRPr>
          </a:p>
        </p:txBody>
      </p:sp>
      <p:pic>
        <p:nvPicPr>
          <p:cNvPr id="9" name="Picture 8" descr="A picture containing indoor, food, table, sitting&#10;&#10;Description automatically generated">
            <a:extLst>
              <a:ext uri="{FF2B5EF4-FFF2-40B4-BE49-F238E27FC236}">
                <a16:creationId xmlns:a16="http://schemas.microsoft.com/office/drawing/2014/main" id="{95F6362D-FEDD-4B04-883B-BE439D076365}"/>
              </a:ext>
            </a:extLst>
          </p:cNvPr>
          <p:cNvPicPr>
            <a:picLocks noChangeAspect="1"/>
          </p:cNvPicPr>
          <p:nvPr/>
        </p:nvPicPr>
        <p:blipFill>
          <a:blip r:embed="rId3"/>
          <a:stretch>
            <a:fillRect/>
          </a:stretch>
        </p:blipFill>
        <p:spPr>
          <a:xfrm>
            <a:off x="8458199" y="1264291"/>
            <a:ext cx="3733801" cy="5593709"/>
          </a:xfrm>
          <a:prstGeom prst="rect">
            <a:avLst/>
          </a:prstGeom>
        </p:spPr>
      </p:pic>
      <p:sp>
        <p:nvSpPr>
          <p:cNvPr id="10" name="Title 3">
            <a:extLst>
              <a:ext uri="{FF2B5EF4-FFF2-40B4-BE49-F238E27FC236}">
                <a16:creationId xmlns:a16="http://schemas.microsoft.com/office/drawing/2014/main" id="{D3DFE578-BC4A-4A3D-9781-3149FF11C66F}"/>
              </a:ext>
            </a:extLst>
          </p:cNvPr>
          <p:cNvSpPr>
            <a:spLocks noGrp="1"/>
          </p:cNvSpPr>
          <p:nvPr>
            <p:ph type="title"/>
          </p:nvPr>
        </p:nvSpPr>
        <p:spPr>
          <a:xfrm>
            <a:off x="542924" y="180071"/>
            <a:ext cx="9961246" cy="932296"/>
          </a:xfrm>
        </p:spPr>
        <p:txBody>
          <a:bodyPr>
            <a:noAutofit/>
          </a:bodyPr>
          <a:lstStyle/>
          <a:p>
            <a:r>
              <a:rPr lang="en-US" sz="3200" err="1"/>
              <a:t>Prinzip</a:t>
            </a:r>
            <a:r>
              <a:rPr lang="en-US" sz="3200"/>
              <a:t> 5: </a:t>
            </a:r>
            <a:r>
              <a:rPr lang="de-DE" sz="3200">
                <a:cs typeface="Arial" panose="020B0604020202020204" pitchFamily="34" charset="0"/>
              </a:rPr>
              <a:t>Das Managementsystem des Unternehmens</a:t>
            </a:r>
            <a:br>
              <a:rPr lang="de-DE" sz="3200">
                <a:cs typeface="Arial" panose="020B0604020202020204" pitchFamily="34" charset="0"/>
              </a:rPr>
            </a:br>
            <a:r>
              <a:rPr lang="de-DE" sz="3200">
                <a:cs typeface="Arial" panose="020B0604020202020204" pitchFamily="34" charset="0"/>
              </a:rPr>
              <a:t>                  setzt die Anforderungen dieses Standards um</a:t>
            </a:r>
            <a:endParaRPr lang="en-DE" sz="3200"/>
          </a:p>
        </p:txBody>
      </p:sp>
    </p:spTree>
    <p:extLst>
      <p:ext uri="{BB962C8B-B14F-4D97-AF65-F5344CB8AC3E}">
        <p14:creationId xmlns:p14="http://schemas.microsoft.com/office/powerpoint/2010/main" val="2036616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118318-7446-4868-A312-B4346D1ED639}"/>
              </a:ext>
            </a:extLst>
          </p:cNvPr>
          <p:cNvSpPr>
            <a:spLocks noGrp="1"/>
          </p:cNvSpPr>
          <p:nvPr>
            <p:ph type="body" sz="quarter" idx="11"/>
          </p:nvPr>
        </p:nvSpPr>
        <p:spPr>
          <a:xfrm>
            <a:off x="444600" y="1613700"/>
            <a:ext cx="6694488" cy="4572000"/>
          </a:xfrm>
        </p:spPr>
        <p:txBody>
          <a:bodyPr vert="horz" lIns="91440" tIns="45720" rIns="91440" bIns="45720" rtlCol="0" anchor="t">
            <a:normAutofit/>
          </a:bodyPr>
          <a:lstStyle/>
          <a:p>
            <a:pPr marL="340995" lvl="1" indent="-340995">
              <a:lnSpc>
                <a:spcPct val="100000"/>
              </a:lnSpc>
              <a:spcBef>
                <a:spcPts val="0"/>
              </a:spcBef>
              <a:spcAft>
                <a:spcPts val="600"/>
              </a:spcAft>
              <a:buClr>
                <a:srgbClr val="595959"/>
              </a:buClr>
            </a:pPr>
            <a:r>
              <a:rPr lang="de-DE" altLang="de-DE" sz="2200">
                <a:cs typeface="Arial"/>
              </a:rPr>
              <a:t>Die Zertifizierung erfolgt anhand eines Audits durch eine unabhängige Zertifizierungsstelle (nicht durch den MSC).</a:t>
            </a:r>
            <a:endParaRPr lang="en-US">
              <a:cs typeface="Arial"/>
            </a:endParaRPr>
          </a:p>
          <a:p>
            <a:pPr marL="340995" lvl="1" indent="-340995">
              <a:lnSpc>
                <a:spcPct val="100000"/>
              </a:lnSpc>
              <a:spcBef>
                <a:spcPts val="0"/>
              </a:spcBef>
              <a:spcAft>
                <a:spcPts val="600"/>
              </a:spcAft>
              <a:buClr>
                <a:srgbClr val="595959"/>
              </a:buClr>
            </a:pPr>
            <a:r>
              <a:rPr lang="de-DE" altLang="de-DE" sz="2200">
                <a:cs typeface="Arial"/>
              </a:rPr>
              <a:t>Die Dauer des Audits ist abhängig von der Größe des Betriebes, dem Umfang des Zertifikats etc.</a:t>
            </a:r>
          </a:p>
          <a:p>
            <a:pPr marL="340995" lvl="1" indent="-340995">
              <a:lnSpc>
                <a:spcPct val="100000"/>
              </a:lnSpc>
              <a:spcBef>
                <a:spcPts val="0"/>
              </a:spcBef>
              <a:spcAft>
                <a:spcPts val="600"/>
              </a:spcAft>
              <a:buClr>
                <a:srgbClr val="595959"/>
              </a:buClr>
            </a:pPr>
            <a:r>
              <a:rPr lang="de-DE" altLang="de-DE" sz="2200">
                <a:cs typeface="Arial"/>
              </a:rPr>
              <a:t>Kontrollaudits finden ca. alle 12 Monate statt.</a:t>
            </a:r>
          </a:p>
          <a:p>
            <a:pPr marL="340995" lvl="1" indent="-340995">
              <a:lnSpc>
                <a:spcPct val="100000"/>
              </a:lnSpc>
              <a:spcBef>
                <a:spcPts val="0"/>
              </a:spcBef>
              <a:spcAft>
                <a:spcPts val="600"/>
              </a:spcAft>
              <a:buClr>
                <a:srgbClr val="595959"/>
              </a:buClr>
            </a:pPr>
            <a:r>
              <a:rPr lang="de-DE" altLang="de-DE" sz="2200">
                <a:cs typeface="Arial"/>
              </a:rPr>
              <a:t>Audits können auch unangekündigt innerhalb von 90 Tagen vor/nach dem ursprünglich fälligen Datum des Kontrollaudits stattfinden.</a:t>
            </a:r>
          </a:p>
          <a:p>
            <a:pPr marL="340995" lvl="1" indent="-340995">
              <a:lnSpc>
                <a:spcPct val="100000"/>
              </a:lnSpc>
              <a:spcBef>
                <a:spcPts val="0"/>
              </a:spcBef>
              <a:spcAft>
                <a:spcPts val="600"/>
              </a:spcAft>
              <a:buClr>
                <a:srgbClr val="595959"/>
              </a:buClr>
            </a:pPr>
            <a:r>
              <a:rPr lang="de-DE" altLang="de-DE" sz="2200">
                <a:cs typeface="Arial"/>
              </a:rPr>
              <a:t>Das Zertifikat ist 3 Jahre gültig.</a:t>
            </a:r>
          </a:p>
          <a:p>
            <a:pPr marL="340995" lvl="1" indent="-340995">
              <a:lnSpc>
                <a:spcPct val="100000"/>
              </a:lnSpc>
              <a:spcBef>
                <a:spcPts val="0"/>
              </a:spcBef>
              <a:spcAft>
                <a:spcPts val="600"/>
              </a:spcAft>
              <a:buClr>
                <a:srgbClr val="595959"/>
              </a:buClr>
            </a:pPr>
            <a:endParaRPr lang="de-DE" altLang="de-DE" sz="2200">
              <a:cs typeface="Arial" panose="020B0604020202020204" pitchFamily="34" charset="0"/>
            </a:endParaRPr>
          </a:p>
          <a:p>
            <a:endParaRPr lang="en-DE"/>
          </a:p>
        </p:txBody>
      </p:sp>
      <p:sp>
        <p:nvSpPr>
          <p:cNvPr id="4" name="Title 3">
            <a:extLst>
              <a:ext uri="{FF2B5EF4-FFF2-40B4-BE49-F238E27FC236}">
                <a16:creationId xmlns:a16="http://schemas.microsoft.com/office/drawing/2014/main" id="{AB9877C4-CA97-45C3-B0E2-67310AAF3A7D}"/>
              </a:ext>
            </a:extLst>
          </p:cNvPr>
          <p:cNvSpPr>
            <a:spLocks noGrp="1"/>
          </p:cNvSpPr>
          <p:nvPr>
            <p:ph type="title"/>
          </p:nvPr>
        </p:nvSpPr>
        <p:spPr/>
        <p:txBody>
          <a:bodyPr>
            <a:normAutofit/>
          </a:bodyPr>
          <a:lstStyle/>
          <a:p>
            <a:r>
              <a:rPr lang="en-US" sz="4000" err="1"/>
              <a:t>Überblick</a:t>
            </a:r>
            <a:r>
              <a:rPr lang="en-US" sz="4000"/>
              <a:t>: Audit</a:t>
            </a:r>
            <a:endParaRPr lang="en-DE" sz="4000"/>
          </a:p>
        </p:txBody>
      </p:sp>
      <p:pic>
        <p:nvPicPr>
          <p:cNvPr id="6" name="Picture 11">
            <a:extLst>
              <a:ext uri="{FF2B5EF4-FFF2-40B4-BE49-F238E27FC236}">
                <a16:creationId xmlns:a16="http://schemas.microsoft.com/office/drawing/2014/main" id="{F506DC58-3AD4-4A61-9C73-EC523C3CB53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387" r="11321"/>
          <a:stretch/>
        </p:blipFill>
        <p:spPr>
          <a:xfrm>
            <a:off x="8232000" y="3726037"/>
            <a:ext cx="3960000" cy="3131963"/>
          </a:xfrm>
          <a:prstGeom prst="rect">
            <a:avLst/>
          </a:prstGeom>
        </p:spPr>
      </p:pic>
      <p:pic>
        <p:nvPicPr>
          <p:cNvPr id="5" name="Picture 6" descr="A person standing on a cart&#10;&#10;Description generated with very high confidence">
            <a:extLst>
              <a:ext uri="{FF2B5EF4-FFF2-40B4-BE49-F238E27FC236}">
                <a16:creationId xmlns:a16="http://schemas.microsoft.com/office/drawing/2014/main" id="{8D1C021C-90F0-47BF-9E6F-D34EB91E253D}"/>
              </a:ext>
            </a:extLst>
          </p:cNvPr>
          <p:cNvPicPr>
            <a:picLocks noChangeAspect="1"/>
          </p:cNvPicPr>
          <p:nvPr/>
        </p:nvPicPr>
        <p:blipFill rotWithShape="1">
          <a:blip r:embed="rId4"/>
          <a:srcRect l="15708"/>
          <a:stretch/>
        </p:blipFill>
        <p:spPr>
          <a:xfrm>
            <a:off x="8232000" y="1267180"/>
            <a:ext cx="3960000" cy="2670620"/>
          </a:xfrm>
          <a:prstGeom prst="rect">
            <a:avLst/>
          </a:prstGeom>
        </p:spPr>
      </p:pic>
    </p:spTree>
    <p:extLst>
      <p:ext uri="{BB962C8B-B14F-4D97-AF65-F5344CB8AC3E}">
        <p14:creationId xmlns:p14="http://schemas.microsoft.com/office/powerpoint/2010/main" val="891831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90E606-CB28-44E6-ACF6-4DAA2B80A220}"/>
              </a:ext>
            </a:extLst>
          </p:cNvPr>
          <p:cNvSpPr>
            <a:spLocks noGrp="1"/>
          </p:cNvSpPr>
          <p:nvPr>
            <p:ph type="body" sz="quarter" idx="11"/>
          </p:nvPr>
        </p:nvSpPr>
        <p:spPr>
          <a:xfrm>
            <a:off x="493585" y="1314386"/>
            <a:ext cx="8124322" cy="5358600"/>
          </a:xfrm>
        </p:spPr>
        <p:txBody>
          <a:bodyPr>
            <a:noAutofit/>
          </a:bodyPr>
          <a:lstStyle/>
          <a:p>
            <a:pPr marL="0" indent="0">
              <a:lnSpc>
                <a:spcPct val="100000"/>
              </a:lnSpc>
              <a:spcBef>
                <a:spcPts val="0"/>
              </a:spcBef>
              <a:spcAft>
                <a:spcPts val="600"/>
              </a:spcAft>
              <a:buNone/>
            </a:pPr>
            <a:r>
              <a:rPr lang="de-DE" altLang="de-DE" sz="2200" b="1">
                <a:solidFill>
                  <a:schemeClr val="accent5">
                    <a:lumMod val="50000"/>
                  </a:schemeClr>
                </a:solidFill>
                <a:cs typeface="Arial" panose="020B0604020202020204" pitchFamily="34" charset="0"/>
              </a:rPr>
              <a:t>Allgemeines:</a:t>
            </a:r>
          </a:p>
          <a:p>
            <a:pPr marL="341313" lvl="1" indent="-341313">
              <a:lnSpc>
                <a:spcPct val="100000"/>
              </a:lnSpc>
              <a:spcBef>
                <a:spcPts val="0"/>
              </a:spcBef>
              <a:spcAft>
                <a:spcPts val="600"/>
              </a:spcAft>
              <a:buClr>
                <a:srgbClr val="595959"/>
              </a:buClr>
            </a:pPr>
            <a:r>
              <a:rPr lang="de-DE" altLang="de-DE" sz="2200">
                <a:solidFill>
                  <a:schemeClr val="accent5">
                    <a:lumMod val="50000"/>
                  </a:schemeClr>
                </a:solidFill>
                <a:cs typeface="Arial" panose="020B0604020202020204" pitchFamily="34" charset="0"/>
              </a:rPr>
              <a:t>Verfahrensanweisungen zur Handhabung von MSC-Ware</a:t>
            </a:r>
          </a:p>
          <a:p>
            <a:pPr marL="341313" lvl="1" indent="-341313">
              <a:lnSpc>
                <a:spcPct val="100000"/>
              </a:lnSpc>
              <a:spcBef>
                <a:spcPts val="0"/>
              </a:spcBef>
              <a:spcAft>
                <a:spcPts val="600"/>
              </a:spcAft>
              <a:buClr>
                <a:srgbClr val="595959"/>
              </a:buClr>
            </a:pPr>
            <a:r>
              <a:rPr lang="de-DE" altLang="de-DE" sz="2200">
                <a:solidFill>
                  <a:schemeClr val="accent5">
                    <a:lumMod val="50000"/>
                  </a:schemeClr>
                </a:solidFill>
                <a:cs typeface="Arial" panose="020B0604020202020204" pitchFamily="34" charset="0"/>
              </a:rPr>
              <a:t>Schulungsnachweise der Mitarbeiter</a:t>
            </a:r>
          </a:p>
          <a:p>
            <a:pPr marL="341313" lvl="1" indent="-341313">
              <a:lnSpc>
                <a:spcPct val="100000"/>
              </a:lnSpc>
              <a:spcBef>
                <a:spcPts val="0"/>
              </a:spcBef>
              <a:spcAft>
                <a:spcPts val="600"/>
              </a:spcAft>
              <a:buClr>
                <a:srgbClr val="595959"/>
              </a:buClr>
            </a:pPr>
            <a:r>
              <a:rPr lang="de-DE" altLang="de-DE" sz="2200">
                <a:solidFill>
                  <a:schemeClr val="accent5">
                    <a:lumMod val="50000"/>
                  </a:schemeClr>
                </a:solidFill>
                <a:cs typeface="Arial" panose="020B0604020202020204" pitchFamily="34" charset="0"/>
              </a:rPr>
              <a:t>MSC-zertifizierte Fischarten stimmen mit Ihrem Zertifikat      überein</a:t>
            </a:r>
          </a:p>
          <a:p>
            <a:pPr marL="0" indent="0">
              <a:lnSpc>
                <a:spcPct val="100000"/>
              </a:lnSpc>
              <a:spcBef>
                <a:spcPts val="0"/>
              </a:spcBef>
              <a:spcAft>
                <a:spcPts val="600"/>
              </a:spcAft>
              <a:buClr>
                <a:srgbClr val="595959"/>
              </a:buClr>
              <a:buNone/>
            </a:pPr>
            <a:r>
              <a:rPr lang="de-DE" altLang="de-DE" sz="2200" b="1">
                <a:solidFill>
                  <a:schemeClr val="accent5">
                    <a:lumMod val="50000"/>
                  </a:schemeClr>
                </a:solidFill>
                <a:cs typeface="Arial" panose="020B0604020202020204" pitchFamily="34" charset="0"/>
              </a:rPr>
              <a:t>Einkauf/Verkauf:</a:t>
            </a:r>
          </a:p>
          <a:p>
            <a:pPr marL="341313" lvl="1" indent="-341313">
              <a:lnSpc>
                <a:spcPct val="100000"/>
              </a:lnSpc>
              <a:spcBef>
                <a:spcPts val="0"/>
              </a:spcBef>
              <a:spcAft>
                <a:spcPts val="600"/>
              </a:spcAft>
              <a:buClr>
                <a:srgbClr val="595959"/>
              </a:buClr>
            </a:pPr>
            <a:r>
              <a:rPr lang="de-DE" altLang="de-DE" sz="2200">
                <a:solidFill>
                  <a:schemeClr val="accent5">
                    <a:lumMod val="50000"/>
                  </a:schemeClr>
                </a:solidFill>
                <a:cs typeface="Arial" panose="020B0604020202020204" pitchFamily="34" charset="0"/>
              </a:rPr>
              <a:t>Nachweis gültiger Zertifizierung der Lieferanten </a:t>
            </a:r>
          </a:p>
          <a:p>
            <a:pPr marL="341313" lvl="1" indent="-341313">
              <a:lnSpc>
                <a:spcPct val="100000"/>
              </a:lnSpc>
              <a:spcBef>
                <a:spcPts val="0"/>
              </a:spcBef>
              <a:spcAft>
                <a:spcPts val="600"/>
              </a:spcAft>
              <a:buClr>
                <a:srgbClr val="595959"/>
              </a:buClr>
            </a:pPr>
            <a:r>
              <a:rPr lang="de-DE" altLang="de-DE" sz="2200">
                <a:solidFill>
                  <a:schemeClr val="accent5">
                    <a:lumMod val="50000"/>
                  </a:schemeClr>
                </a:solidFill>
                <a:cs typeface="Arial" panose="020B0604020202020204" pitchFamily="34" charset="0"/>
              </a:rPr>
              <a:t>Aufzeichnungen zu zertifizierten Warenein- und </a:t>
            </a:r>
            <a:br>
              <a:rPr lang="de-DE" altLang="de-DE" sz="2200">
                <a:solidFill>
                  <a:schemeClr val="accent5">
                    <a:lumMod val="50000"/>
                  </a:schemeClr>
                </a:solidFill>
                <a:cs typeface="Arial" panose="020B0604020202020204" pitchFamily="34" charset="0"/>
              </a:rPr>
            </a:br>
            <a:r>
              <a:rPr lang="de-DE" altLang="de-DE" sz="2200">
                <a:solidFill>
                  <a:schemeClr val="accent5">
                    <a:lumMod val="50000"/>
                  </a:schemeClr>
                </a:solidFill>
                <a:cs typeface="Arial" panose="020B0604020202020204" pitchFamily="34" charset="0"/>
              </a:rPr>
              <a:t>-ausgängen</a:t>
            </a:r>
          </a:p>
          <a:p>
            <a:pPr marL="341313" lvl="1" indent="-341313">
              <a:lnSpc>
                <a:spcPct val="100000"/>
              </a:lnSpc>
              <a:spcBef>
                <a:spcPts val="0"/>
              </a:spcBef>
              <a:spcAft>
                <a:spcPts val="600"/>
              </a:spcAft>
              <a:buClr>
                <a:srgbClr val="595959"/>
              </a:buClr>
            </a:pPr>
            <a:r>
              <a:rPr lang="de-DE" altLang="de-DE" sz="2200">
                <a:solidFill>
                  <a:schemeClr val="accent5">
                    <a:lumMod val="50000"/>
                  </a:schemeClr>
                </a:solidFill>
                <a:cs typeface="Arial" panose="020B0604020202020204" pitchFamily="34" charset="0"/>
              </a:rPr>
              <a:t>Ggf. Lieferscheine/Rechnungen mit MSC-Angabe</a:t>
            </a:r>
          </a:p>
          <a:p>
            <a:pPr marL="0" indent="0">
              <a:lnSpc>
                <a:spcPct val="100000"/>
              </a:lnSpc>
              <a:spcBef>
                <a:spcPts val="0"/>
              </a:spcBef>
              <a:spcAft>
                <a:spcPts val="600"/>
              </a:spcAft>
              <a:buClr>
                <a:srgbClr val="595959"/>
              </a:buClr>
              <a:buNone/>
            </a:pPr>
            <a:r>
              <a:rPr lang="de-DE" altLang="de-DE" sz="2200" b="1">
                <a:solidFill>
                  <a:schemeClr val="accent5">
                    <a:lumMod val="50000"/>
                  </a:schemeClr>
                </a:solidFill>
                <a:cs typeface="Arial" panose="020B0604020202020204" pitchFamily="34" charset="0"/>
              </a:rPr>
              <a:t>Verarbeitung / Zubereitung:</a:t>
            </a:r>
          </a:p>
          <a:p>
            <a:pPr marL="341313" lvl="1" indent="-341313">
              <a:lnSpc>
                <a:spcPct val="100000"/>
              </a:lnSpc>
              <a:spcBef>
                <a:spcPts val="0"/>
              </a:spcBef>
              <a:spcAft>
                <a:spcPts val="600"/>
              </a:spcAft>
              <a:buClr>
                <a:srgbClr val="595959"/>
              </a:buClr>
            </a:pPr>
            <a:r>
              <a:rPr lang="de-DE" altLang="de-DE" sz="2200">
                <a:solidFill>
                  <a:schemeClr val="accent5">
                    <a:lumMod val="50000"/>
                  </a:schemeClr>
                </a:solidFill>
                <a:cs typeface="Arial" panose="020B0604020202020204" pitchFamily="34" charset="0"/>
              </a:rPr>
              <a:t>Umwandlungsraten für Mengenabgleich vor und nach Verarbeitung und/oder Zubereitung dokumentieren</a:t>
            </a:r>
            <a:endParaRPr lang="en-GB" altLang="de-DE" sz="2200">
              <a:solidFill>
                <a:schemeClr val="accent5">
                  <a:lumMod val="50000"/>
                </a:schemeClr>
              </a:solidFill>
              <a:cs typeface="Arial" panose="020B0604020202020204" pitchFamily="34" charset="0"/>
            </a:endParaRPr>
          </a:p>
          <a:p>
            <a:pPr>
              <a:spcBef>
                <a:spcPts val="0"/>
              </a:spcBef>
              <a:spcAft>
                <a:spcPts val="600"/>
              </a:spcAft>
            </a:pPr>
            <a:endParaRPr lang="en-DE" sz="2200"/>
          </a:p>
        </p:txBody>
      </p:sp>
      <p:sp>
        <p:nvSpPr>
          <p:cNvPr id="5" name="Title 3">
            <a:extLst>
              <a:ext uri="{FF2B5EF4-FFF2-40B4-BE49-F238E27FC236}">
                <a16:creationId xmlns:a16="http://schemas.microsoft.com/office/drawing/2014/main" id="{5B0563CD-CCC9-4810-83D1-3E6EAECB7FED}"/>
              </a:ext>
            </a:extLst>
          </p:cNvPr>
          <p:cNvSpPr>
            <a:spLocks noGrp="1"/>
          </p:cNvSpPr>
          <p:nvPr>
            <p:ph type="title"/>
          </p:nvPr>
        </p:nvSpPr>
        <p:spPr>
          <a:xfrm>
            <a:off x="542924" y="180071"/>
            <a:ext cx="9715892" cy="932296"/>
          </a:xfrm>
        </p:spPr>
        <p:txBody>
          <a:bodyPr>
            <a:noAutofit/>
          </a:bodyPr>
          <a:lstStyle/>
          <a:p>
            <a:pPr>
              <a:lnSpc>
                <a:spcPct val="100000"/>
              </a:lnSpc>
              <a:spcBef>
                <a:spcPts val="0"/>
              </a:spcBef>
              <a:spcAft>
                <a:spcPts val="600"/>
              </a:spcAft>
            </a:pPr>
            <a:r>
              <a:rPr lang="de-DE" altLang="de-DE" sz="4000">
                <a:cs typeface="Arial" panose="020B0604020202020204" pitchFamily="34" charset="0"/>
              </a:rPr>
              <a:t>Dokumentation für das Audit</a:t>
            </a:r>
          </a:p>
        </p:txBody>
      </p:sp>
      <p:pic>
        <p:nvPicPr>
          <p:cNvPr id="4" name="Picture 3" descr="A picture containing person, table, sitting, cake&#10;&#10;Description automatically generated">
            <a:extLst>
              <a:ext uri="{FF2B5EF4-FFF2-40B4-BE49-F238E27FC236}">
                <a16:creationId xmlns:a16="http://schemas.microsoft.com/office/drawing/2014/main" id="{42D813C6-9CC5-4050-93E6-CA8F7D92B994}"/>
              </a:ext>
            </a:extLst>
          </p:cNvPr>
          <p:cNvPicPr>
            <a:picLocks noChangeAspect="1"/>
          </p:cNvPicPr>
          <p:nvPr/>
        </p:nvPicPr>
        <p:blipFill>
          <a:blip r:embed="rId3"/>
          <a:stretch>
            <a:fillRect/>
          </a:stretch>
        </p:blipFill>
        <p:spPr>
          <a:xfrm>
            <a:off x="8505518" y="1378377"/>
            <a:ext cx="3576283" cy="5358600"/>
          </a:xfrm>
          <a:prstGeom prst="rect">
            <a:avLst/>
          </a:prstGeom>
        </p:spPr>
      </p:pic>
    </p:spTree>
    <p:extLst>
      <p:ext uri="{BB962C8B-B14F-4D97-AF65-F5344CB8AC3E}">
        <p14:creationId xmlns:p14="http://schemas.microsoft.com/office/powerpoint/2010/main" val="2284547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F45761-440C-47E8-98A5-2D6290D819D3}"/>
              </a:ext>
            </a:extLst>
          </p:cNvPr>
          <p:cNvSpPr>
            <a:spLocks noGrp="1"/>
          </p:cNvSpPr>
          <p:nvPr>
            <p:ph idx="1"/>
          </p:nvPr>
        </p:nvSpPr>
        <p:spPr/>
        <p:txBody>
          <a:bodyPr/>
          <a:lstStyle/>
          <a:p>
            <a:pPr marL="457200" lvl="1" indent="-457200">
              <a:spcBef>
                <a:spcPts val="600"/>
              </a:spcBef>
              <a:buFont typeface="Wingdings" panose="05000000000000000000" pitchFamily="2" charset="2"/>
              <a:buChar char="q"/>
              <a:defRPr/>
            </a:pPr>
            <a:r>
              <a:rPr lang="de-DE" sz="2200">
                <a:solidFill>
                  <a:schemeClr val="accent5">
                    <a:lumMod val="50000"/>
                  </a:schemeClr>
                </a:solidFill>
                <a:cs typeface="Arial" pitchFamily="34" charset="0"/>
              </a:rPr>
              <a:t>Wir prüfen beim Wareneingang, dass wir die richtige MSC-zertifizierte Ware von einem zertifizierten Lieferanten erhalten haben</a:t>
            </a:r>
          </a:p>
          <a:p>
            <a:pPr marL="457200" lvl="1" indent="-457200">
              <a:spcBef>
                <a:spcPts val="600"/>
              </a:spcBef>
              <a:buFont typeface="Wingdings" panose="05000000000000000000" pitchFamily="2" charset="2"/>
              <a:buChar char="q"/>
              <a:defRPr/>
            </a:pPr>
            <a:r>
              <a:rPr lang="de-DE" sz="2200">
                <a:solidFill>
                  <a:schemeClr val="accent5">
                    <a:lumMod val="50000"/>
                  </a:schemeClr>
                </a:solidFill>
                <a:cs typeface="Arial" pitchFamily="34" charset="0"/>
              </a:rPr>
              <a:t>Warenein- und -ausgangsbelege für MSC-zertifizierte Ware werden als Nachweis für das Audit aufgehoben</a:t>
            </a:r>
          </a:p>
          <a:p>
            <a:pPr marL="457200" lvl="1" indent="-457200">
              <a:spcBef>
                <a:spcPts val="600"/>
              </a:spcBef>
              <a:buFont typeface="Wingdings" panose="05000000000000000000" pitchFamily="2" charset="2"/>
              <a:buChar char="q"/>
              <a:defRPr/>
            </a:pPr>
            <a:r>
              <a:rPr lang="de-DE" sz="2200">
                <a:solidFill>
                  <a:schemeClr val="accent5">
                    <a:lumMod val="50000"/>
                  </a:schemeClr>
                </a:solidFill>
                <a:cs typeface="Arial" pitchFamily="34" charset="0"/>
              </a:rPr>
              <a:t>Wir lagern MSC-zertifizierte Ware gesondert von anderer Ware</a:t>
            </a:r>
          </a:p>
          <a:p>
            <a:pPr marL="457200" lvl="1" indent="-457200">
              <a:spcBef>
                <a:spcPts val="600"/>
              </a:spcBef>
              <a:buFont typeface="Wingdings" panose="05000000000000000000" pitchFamily="2" charset="2"/>
              <a:buChar char="q"/>
              <a:defRPr/>
            </a:pPr>
            <a:r>
              <a:rPr lang="de-DE" sz="2200">
                <a:solidFill>
                  <a:schemeClr val="accent5">
                    <a:lumMod val="50000"/>
                  </a:schemeClr>
                </a:solidFill>
                <a:cs typeface="Arial" pitchFamily="34" charset="0"/>
              </a:rPr>
              <a:t>Wir kennzeichnen ausschließlich MSC-zertifizierte Ware mit dem MSC-Siegel</a:t>
            </a:r>
          </a:p>
          <a:p>
            <a:pPr marL="457200" lvl="1" indent="-457200">
              <a:spcBef>
                <a:spcPts val="600"/>
              </a:spcBef>
              <a:buFont typeface="Wingdings" panose="05000000000000000000" pitchFamily="2" charset="2"/>
              <a:buChar char="q"/>
              <a:defRPr/>
            </a:pPr>
            <a:r>
              <a:rPr lang="de-DE" sz="2200">
                <a:solidFill>
                  <a:schemeClr val="accent5">
                    <a:lumMod val="50000"/>
                  </a:schemeClr>
                </a:solidFill>
                <a:cs typeface="Arial" pitchFamily="34" charset="0"/>
              </a:rPr>
              <a:t>MSC-zertifizierte Ware kann immer eindeutig also solche identifiziert und damit von anderer Ware unterschieden werden</a:t>
            </a:r>
          </a:p>
          <a:p>
            <a:pPr marL="457200" lvl="1" indent="-457200">
              <a:spcBef>
                <a:spcPts val="600"/>
              </a:spcBef>
              <a:buFont typeface="Wingdings" panose="05000000000000000000" pitchFamily="2" charset="2"/>
              <a:buChar char="q"/>
              <a:defRPr/>
            </a:pPr>
            <a:r>
              <a:rPr lang="de-DE" sz="2200">
                <a:solidFill>
                  <a:schemeClr val="accent5">
                    <a:lumMod val="50000"/>
                  </a:schemeClr>
                </a:solidFill>
                <a:cs typeface="Arial" pitchFamily="34" charset="0"/>
              </a:rPr>
              <a:t>Zahlen über Verkauf und Weiterverarbeitung von MSC-zertifizierter Ware sind vollständig vorhanden</a:t>
            </a:r>
          </a:p>
          <a:p>
            <a:pPr marL="457200" lvl="1" indent="-457200">
              <a:spcBef>
                <a:spcPts val="600"/>
              </a:spcBef>
              <a:buFont typeface="Wingdings" panose="05000000000000000000" pitchFamily="2" charset="2"/>
              <a:buChar char="q"/>
              <a:defRPr/>
            </a:pPr>
            <a:r>
              <a:rPr lang="de-DE" sz="2200">
                <a:solidFill>
                  <a:schemeClr val="accent5">
                    <a:lumMod val="50000"/>
                  </a:schemeClr>
                </a:solidFill>
                <a:cs typeface="Arial" pitchFamily="34" charset="0"/>
              </a:rPr>
              <a:t>Nehmen wir neue Fischarten oder neue Lieferanten in unser MSC-Sortiment auf, informiert der Zertifizierungsbeauftragte unseren Zertifizierer innerhalb von 10 Tagen nach der 1. Lieferung</a:t>
            </a:r>
          </a:p>
        </p:txBody>
      </p:sp>
      <p:sp>
        <p:nvSpPr>
          <p:cNvPr id="3" name="Title 2">
            <a:extLst>
              <a:ext uri="{FF2B5EF4-FFF2-40B4-BE49-F238E27FC236}">
                <a16:creationId xmlns:a16="http://schemas.microsoft.com/office/drawing/2014/main" id="{E6A8BA66-59AA-4211-9CBA-694A37E5E478}"/>
              </a:ext>
            </a:extLst>
          </p:cNvPr>
          <p:cNvSpPr>
            <a:spLocks noGrp="1"/>
          </p:cNvSpPr>
          <p:nvPr>
            <p:ph type="title"/>
          </p:nvPr>
        </p:nvSpPr>
        <p:spPr/>
        <p:txBody>
          <a:bodyPr>
            <a:normAutofit/>
          </a:bodyPr>
          <a:lstStyle/>
          <a:p>
            <a:r>
              <a:rPr lang="en-US" sz="4000" err="1"/>
              <a:t>Checkliste</a:t>
            </a:r>
            <a:r>
              <a:rPr lang="en-US" sz="4000"/>
              <a:t> </a:t>
            </a:r>
            <a:r>
              <a:rPr lang="en-US" sz="4000" err="1"/>
              <a:t>für</a:t>
            </a:r>
            <a:r>
              <a:rPr lang="en-US" sz="4000"/>
              <a:t> das Audit</a:t>
            </a:r>
            <a:endParaRPr lang="en-DE" sz="4000"/>
          </a:p>
        </p:txBody>
      </p:sp>
    </p:spTree>
    <p:extLst>
      <p:ext uri="{BB962C8B-B14F-4D97-AF65-F5344CB8AC3E}">
        <p14:creationId xmlns:p14="http://schemas.microsoft.com/office/powerpoint/2010/main" val="3735511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A7CCDE-A184-4BF1-8EA9-5B58A1BD328D}"/>
              </a:ext>
            </a:extLst>
          </p:cNvPr>
          <p:cNvSpPr>
            <a:spLocks noGrp="1"/>
          </p:cNvSpPr>
          <p:nvPr>
            <p:ph idx="1"/>
          </p:nvPr>
        </p:nvSpPr>
        <p:spPr>
          <a:xfrm>
            <a:off x="2255848" y="5799553"/>
            <a:ext cx="7680304" cy="676406"/>
          </a:xfrm>
        </p:spPr>
        <p:txBody>
          <a:bodyPr>
            <a:normAutofit fontScale="70000" lnSpcReduction="20000"/>
          </a:bodyPr>
          <a:lstStyle/>
          <a:p>
            <a:pPr marL="0" indent="0">
              <a:buNone/>
            </a:pPr>
            <a:endParaRPr lang="en-US"/>
          </a:p>
          <a:p>
            <a:pPr marL="0" indent="0">
              <a:buNone/>
            </a:pPr>
            <a:r>
              <a:rPr lang="en-US" b="1"/>
              <a:t>https://www.youtube.com/watch?v=SJ_5O3-Oao4&amp;feature=youtu.be</a:t>
            </a:r>
            <a:endParaRPr lang="en-DE" b="1"/>
          </a:p>
        </p:txBody>
      </p:sp>
      <p:sp>
        <p:nvSpPr>
          <p:cNvPr id="3" name="Title 2">
            <a:extLst>
              <a:ext uri="{FF2B5EF4-FFF2-40B4-BE49-F238E27FC236}">
                <a16:creationId xmlns:a16="http://schemas.microsoft.com/office/drawing/2014/main" id="{CC292893-77A8-4172-A757-04473277C64F}"/>
              </a:ext>
            </a:extLst>
          </p:cNvPr>
          <p:cNvSpPr>
            <a:spLocks noGrp="1"/>
          </p:cNvSpPr>
          <p:nvPr>
            <p:ph type="title"/>
          </p:nvPr>
        </p:nvSpPr>
        <p:spPr>
          <a:xfrm>
            <a:off x="542924" y="180071"/>
            <a:ext cx="9359065" cy="932296"/>
          </a:xfrm>
        </p:spPr>
        <p:txBody>
          <a:bodyPr>
            <a:normAutofit/>
          </a:bodyPr>
          <a:lstStyle/>
          <a:p>
            <a:r>
              <a:rPr lang="en-US" sz="4000" err="1"/>
              <a:t>Schulungsvideos</a:t>
            </a:r>
            <a:r>
              <a:rPr lang="en-US" sz="4000"/>
              <a:t> des MSC</a:t>
            </a:r>
            <a:endParaRPr lang="en-DE" sz="4000"/>
          </a:p>
        </p:txBody>
      </p:sp>
      <p:pic>
        <p:nvPicPr>
          <p:cNvPr id="4" name="Online Media 3" title="MSC &amp; ASC CoC Schulungsvideo">
            <a:hlinkClick r:id="" action="ppaction://media"/>
            <a:extLst>
              <a:ext uri="{FF2B5EF4-FFF2-40B4-BE49-F238E27FC236}">
                <a16:creationId xmlns:a16="http://schemas.microsoft.com/office/drawing/2014/main" id="{D28AF5D2-B065-4DDF-9B07-C67D56BCDB50}"/>
              </a:ext>
            </a:extLst>
          </p:cNvPr>
          <p:cNvPicPr>
            <a:picLocks noRot="1" noChangeAspect="1"/>
          </p:cNvPicPr>
          <p:nvPr>
            <a:videoFile r:link="rId1"/>
          </p:nvPr>
        </p:nvPicPr>
        <p:blipFill>
          <a:blip r:embed="rId4"/>
          <a:stretch>
            <a:fillRect/>
          </a:stretch>
        </p:blipFill>
        <p:spPr>
          <a:xfrm>
            <a:off x="2339923" y="1573967"/>
            <a:ext cx="7512153" cy="4225586"/>
          </a:xfrm>
          <a:prstGeom prst="rect">
            <a:avLst/>
          </a:prstGeom>
        </p:spPr>
      </p:pic>
    </p:spTree>
    <p:extLst>
      <p:ext uri="{BB962C8B-B14F-4D97-AF65-F5344CB8AC3E}">
        <p14:creationId xmlns:p14="http://schemas.microsoft.com/office/powerpoint/2010/main" val="130854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640EECF-5AB2-46BD-BCFB-75D1015293CA}"/>
              </a:ext>
            </a:extLst>
          </p:cNvPr>
          <p:cNvSpPr txBox="1">
            <a:spLocks/>
          </p:cNvSpPr>
          <p:nvPr/>
        </p:nvSpPr>
        <p:spPr>
          <a:xfrm>
            <a:off x="0" y="0"/>
            <a:ext cx="6120000" cy="6858000"/>
          </a:xfrm>
          <a:prstGeom prst="rect">
            <a:avLst/>
          </a:prstGeom>
          <a:solidFill>
            <a:srgbClr val="013163">
              <a:alpha val="80000"/>
            </a:srgbClr>
          </a:solidFill>
        </p:spPr>
        <p:txBody>
          <a:bodyPr vert="horz" wrap="square" lIns="0" tIns="2304000" rIns="0" bIns="0" rtlCol="0" anchor="b" anchorCtr="0">
            <a:noAutofit/>
          </a:bodyPr>
          <a:lstStyle>
            <a:lvl1pPr marL="720000" algn="l" defTabSz="914400" rtl="0" eaLnBrk="1" latinLnBrk="0" hangingPunct="1">
              <a:lnSpc>
                <a:spcPts val="4960"/>
              </a:lnSpc>
              <a:spcBef>
                <a:spcPts val="0"/>
              </a:spcBef>
              <a:buNone/>
              <a:defRPr sz="4800" b="1" kern="1200">
                <a:solidFill>
                  <a:srgbClr val="FFFFFF"/>
                </a:solidFill>
                <a:latin typeface="+mn-lt"/>
                <a:ea typeface="+mj-ea"/>
                <a:cs typeface="+mj-cs"/>
              </a:defRPr>
            </a:lvl1pPr>
          </a:lstStyle>
          <a:p>
            <a:pPr marL="612000">
              <a:lnSpc>
                <a:spcPct val="150000"/>
              </a:lnSpc>
            </a:pPr>
            <a:br>
              <a:rPr lang="de-DE" sz="3200"/>
            </a:br>
            <a:br>
              <a:rPr lang="de-DE" sz="3200"/>
            </a:br>
            <a:br>
              <a:rPr lang="de-DE" sz="3200"/>
            </a:br>
            <a:br>
              <a:rPr lang="de-DE" sz="3200"/>
            </a:br>
            <a:br>
              <a:rPr lang="de-DE" sz="3200"/>
            </a:br>
            <a:br>
              <a:rPr lang="de-DE" sz="3200"/>
            </a:br>
            <a:br>
              <a:rPr lang="de-DE" sz="3200"/>
            </a:br>
            <a:br>
              <a:rPr lang="de-DE" sz="3200"/>
            </a:br>
            <a:r>
              <a:rPr lang="de-DE" sz="2800"/>
              <a:t>Module des Schulungsmaterials</a:t>
            </a:r>
            <a:br>
              <a:rPr lang="de-DE" sz="2800"/>
            </a:br>
            <a:br>
              <a:rPr lang="de-DE" sz="2000">
                <a:latin typeface="Local Brewery Five" panose="02000506000000020004" pitchFamily="50" charset="0"/>
              </a:rPr>
            </a:br>
            <a:r>
              <a:rPr lang="de-DE" sz="2000" b="0">
                <a:solidFill>
                  <a:prstClr val="white"/>
                </a:solidFill>
              </a:rPr>
              <a:t>1) 	Über den MSC</a:t>
            </a:r>
            <a:br>
              <a:rPr lang="de-DE" sz="2000"/>
            </a:br>
            <a:r>
              <a:rPr lang="de-DE" sz="2000" b="0">
                <a:solidFill>
                  <a:prstClr val="white"/>
                </a:solidFill>
              </a:rPr>
              <a:t>2) 	Der MSC-Umweltstandard für nachhaltige 	Fischerei</a:t>
            </a:r>
            <a:br>
              <a:rPr lang="de-DE" sz="2000"/>
            </a:br>
            <a:r>
              <a:rPr lang="de-DE" sz="2000" b="0">
                <a:solidFill>
                  <a:schemeClr val="bg1"/>
                </a:solidFill>
              </a:rPr>
              <a:t>3) 	Der MSC-Rückverfolgbarkeits-Standard für 	Unternehmen in der Lieferkette</a:t>
            </a:r>
            <a:br>
              <a:rPr lang="de-DE" sz="2000"/>
            </a:br>
            <a:r>
              <a:rPr lang="de-DE" sz="2000">
                <a:solidFill>
                  <a:srgbClr val="FFC000"/>
                </a:solidFill>
              </a:rPr>
              <a:t>4) 	Das MSC-Siegel nutzen</a:t>
            </a:r>
            <a:br>
              <a:rPr lang="de-DE" sz="2000"/>
            </a:br>
            <a:r>
              <a:rPr lang="de-DE" sz="2000" b="0"/>
              <a:t>5) 	Arbeitsrechtliche Anforderungen zu Zwangs- und 	Kinderarbeit</a:t>
            </a:r>
            <a:br>
              <a:rPr lang="de-DE" sz="2000" b="0">
                <a:latin typeface="Local Brewery Five" panose="02000506000000020004" pitchFamily="50" charset="0"/>
              </a:rPr>
            </a:br>
            <a:r>
              <a:rPr lang="de-DE" sz="2000" b="0">
                <a:cs typeface="Calibri"/>
              </a:rPr>
              <a:t>6) 	 Kommunikation Ihres MSC-Engagements</a:t>
            </a:r>
            <a:br>
              <a:rPr lang="de-DE" sz="2000">
                <a:latin typeface="Calibri" panose="020F0502020204030204" pitchFamily="34" charset="0"/>
                <a:cs typeface="Calibri" panose="020F0502020204030204" pitchFamily="34" charset="0"/>
              </a:rPr>
            </a:br>
            <a:br>
              <a:rPr lang="de-DE" sz="2000"/>
            </a:br>
            <a:endParaRPr lang="en-DE" sz="2000"/>
          </a:p>
        </p:txBody>
      </p:sp>
    </p:spTree>
    <p:extLst>
      <p:ext uri="{BB962C8B-B14F-4D97-AF65-F5344CB8AC3E}">
        <p14:creationId xmlns:p14="http://schemas.microsoft.com/office/powerpoint/2010/main" val="2286559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F23F8D-58E0-4295-8D73-FC88B9E4FF50}"/>
              </a:ext>
            </a:extLst>
          </p:cNvPr>
          <p:cNvSpPr>
            <a:spLocks noGrp="1"/>
          </p:cNvSpPr>
          <p:nvPr>
            <p:ph type="body" sz="quarter" idx="11"/>
          </p:nvPr>
        </p:nvSpPr>
        <p:spPr>
          <a:xfrm>
            <a:off x="444600" y="1510830"/>
            <a:ext cx="6694488" cy="4572000"/>
          </a:xfrm>
        </p:spPr>
        <p:txBody>
          <a:bodyPr>
            <a:normAutofit/>
          </a:bodyPr>
          <a:lstStyle/>
          <a:p>
            <a:pPr marL="0" indent="0">
              <a:lnSpc>
                <a:spcPct val="100000"/>
              </a:lnSpc>
              <a:spcBef>
                <a:spcPts val="0"/>
              </a:spcBef>
              <a:spcAft>
                <a:spcPts val="600"/>
              </a:spcAft>
              <a:buNone/>
            </a:pPr>
            <a:r>
              <a:rPr lang="de-DE" sz="2200" b="1">
                <a:solidFill>
                  <a:schemeClr val="accent5">
                    <a:lumMod val="50000"/>
                  </a:schemeClr>
                </a:solidFill>
              </a:rPr>
              <a:t>Voraussetzungen für die Nutzung des MSC-Siegels:</a:t>
            </a:r>
          </a:p>
          <a:p>
            <a:pPr>
              <a:lnSpc>
                <a:spcPct val="100000"/>
              </a:lnSpc>
              <a:spcBef>
                <a:spcPts val="0"/>
              </a:spcBef>
              <a:spcAft>
                <a:spcPts val="600"/>
              </a:spcAft>
            </a:pPr>
            <a:r>
              <a:rPr lang="de-DE" sz="2200">
                <a:solidFill>
                  <a:schemeClr val="accent5">
                    <a:lumMod val="50000"/>
                  </a:schemeClr>
                </a:solidFill>
              </a:rPr>
              <a:t>Ihr Unternehmen ist nach dem MSC- Rückverfolgbarkeits-Standard zertifiziert*</a:t>
            </a:r>
          </a:p>
          <a:p>
            <a:pPr>
              <a:lnSpc>
                <a:spcPct val="100000"/>
              </a:lnSpc>
              <a:spcBef>
                <a:spcPts val="0"/>
              </a:spcBef>
              <a:spcAft>
                <a:spcPts val="600"/>
              </a:spcAft>
            </a:pPr>
            <a:r>
              <a:rPr lang="de-DE" sz="2200">
                <a:solidFill>
                  <a:schemeClr val="accent5">
                    <a:lumMod val="50000"/>
                  </a:schemeClr>
                </a:solidFill>
              </a:rPr>
              <a:t>Sie haben eine Lizenzvereinbarung mit dem MSC unterschrieben. </a:t>
            </a:r>
          </a:p>
          <a:p>
            <a:pPr>
              <a:lnSpc>
                <a:spcPct val="100000"/>
              </a:lnSpc>
              <a:spcBef>
                <a:spcPts val="0"/>
              </a:spcBef>
              <a:spcAft>
                <a:spcPts val="600"/>
              </a:spcAft>
            </a:pPr>
            <a:r>
              <a:rPr lang="de-DE" sz="2200">
                <a:solidFill>
                  <a:schemeClr val="accent5">
                    <a:lumMod val="50000"/>
                  </a:schemeClr>
                </a:solidFill>
              </a:rPr>
              <a:t>Sie erhalten vom MSC das MSC-Siegel zur Gestaltung von Verpackungsetiketten und Werbemitteln.</a:t>
            </a:r>
          </a:p>
          <a:p>
            <a:pPr>
              <a:lnSpc>
                <a:spcPct val="100000"/>
              </a:lnSpc>
              <a:spcBef>
                <a:spcPts val="0"/>
              </a:spcBef>
              <a:spcAft>
                <a:spcPts val="600"/>
              </a:spcAft>
            </a:pPr>
            <a:r>
              <a:rPr lang="de-DE" sz="2200">
                <a:solidFill>
                  <a:schemeClr val="accent5">
                    <a:lumMod val="50000"/>
                  </a:schemeClr>
                </a:solidFill>
              </a:rPr>
              <a:t>Sie haben Ihre Gestaltungsentwürfe zur Druck-Freigabe an das MSC Lizenzteam geschickt. </a:t>
            </a:r>
          </a:p>
          <a:p>
            <a:pPr>
              <a:lnSpc>
                <a:spcPct val="100000"/>
              </a:lnSpc>
              <a:spcBef>
                <a:spcPts val="0"/>
              </a:spcBef>
              <a:spcAft>
                <a:spcPts val="600"/>
              </a:spcAft>
            </a:pPr>
            <a:r>
              <a:rPr lang="de-DE" sz="2200">
                <a:solidFill>
                  <a:schemeClr val="accent5">
                    <a:lumMod val="50000"/>
                  </a:schemeClr>
                </a:solidFill>
              </a:rPr>
              <a:t>Nach Freigabe durch das Lizenzteam darf das Etikett / Material gedruckt und veröffentlicht werden.</a:t>
            </a:r>
          </a:p>
          <a:p>
            <a:pPr>
              <a:lnSpc>
                <a:spcPct val="100000"/>
              </a:lnSpc>
              <a:spcBef>
                <a:spcPts val="0"/>
              </a:spcBef>
              <a:spcAft>
                <a:spcPts val="600"/>
              </a:spcAft>
            </a:pPr>
            <a:endParaRPr lang="en-DE" sz="2200"/>
          </a:p>
        </p:txBody>
      </p:sp>
      <p:sp>
        <p:nvSpPr>
          <p:cNvPr id="4" name="Title 3">
            <a:extLst>
              <a:ext uri="{FF2B5EF4-FFF2-40B4-BE49-F238E27FC236}">
                <a16:creationId xmlns:a16="http://schemas.microsoft.com/office/drawing/2014/main" id="{E1761970-6B49-490A-BFD6-AB6B5D0F158F}"/>
              </a:ext>
            </a:extLst>
          </p:cNvPr>
          <p:cNvSpPr>
            <a:spLocks noGrp="1"/>
          </p:cNvSpPr>
          <p:nvPr>
            <p:ph type="title"/>
          </p:nvPr>
        </p:nvSpPr>
        <p:spPr>
          <a:xfrm>
            <a:off x="542924" y="180071"/>
            <a:ext cx="10667871" cy="932296"/>
          </a:xfrm>
        </p:spPr>
        <p:txBody>
          <a:bodyPr>
            <a:noAutofit/>
          </a:bodyPr>
          <a:lstStyle/>
          <a:p>
            <a:r>
              <a:rPr lang="en-US" sz="3800" err="1"/>
              <a:t>Überblick</a:t>
            </a:r>
            <a:r>
              <a:rPr lang="en-US" sz="3800"/>
              <a:t>: </a:t>
            </a:r>
            <a:r>
              <a:rPr lang="en-US" sz="3800" err="1"/>
              <a:t>Nutzung</a:t>
            </a:r>
            <a:r>
              <a:rPr lang="en-US" sz="3800"/>
              <a:t> des MSC-</a:t>
            </a:r>
            <a:r>
              <a:rPr lang="en-US" sz="3800" err="1"/>
              <a:t>Siegels</a:t>
            </a:r>
            <a:r>
              <a:rPr lang="en-US" sz="3800"/>
              <a:t> auf </a:t>
            </a:r>
            <a:r>
              <a:rPr lang="en-US" sz="3800" err="1"/>
              <a:t>Produkten</a:t>
            </a:r>
            <a:endParaRPr lang="en-DE" sz="3800"/>
          </a:p>
        </p:txBody>
      </p:sp>
      <p:pic>
        <p:nvPicPr>
          <p:cNvPr id="8" name="Picture Placeholder 7" descr="A picture containing person, indoor, food, holding&#10;&#10;Description automatically generated">
            <a:extLst>
              <a:ext uri="{FF2B5EF4-FFF2-40B4-BE49-F238E27FC236}">
                <a16:creationId xmlns:a16="http://schemas.microsoft.com/office/drawing/2014/main" id="{C04066CD-5966-4D9C-BF0E-2A0DD2DC3259}"/>
              </a:ext>
            </a:extLst>
          </p:cNvPr>
          <p:cNvPicPr>
            <a:picLocks noGrp="1" noChangeAspect="1"/>
          </p:cNvPicPr>
          <p:nvPr>
            <p:ph type="pic" sz="quarter" idx="10"/>
          </p:nvPr>
        </p:nvPicPr>
        <p:blipFill>
          <a:blip r:embed="rId3"/>
          <a:srcRect t="5718" b="5718"/>
          <a:stretch>
            <a:fillRect/>
          </a:stretch>
        </p:blipFill>
        <p:spPr>
          <a:xfrm>
            <a:off x="7981859" y="1261694"/>
            <a:ext cx="4215590" cy="5596306"/>
          </a:xfrm>
        </p:spPr>
      </p:pic>
    </p:spTree>
    <p:extLst>
      <p:ext uri="{BB962C8B-B14F-4D97-AF65-F5344CB8AC3E}">
        <p14:creationId xmlns:p14="http://schemas.microsoft.com/office/powerpoint/2010/main" val="1214244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F54AD0-0F0A-4640-9B8D-D35229EC7931}"/>
              </a:ext>
            </a:extLst>
          </p:cNvPr>
          <p:cNvSpPr/>
          <p:nvPr/>
        </p:nvSpPr>
        <p:spPr>
          <a:xfrm>
            <a:off x="0" y="0"/>
            <a:ext cx="6096000" cy="6858000"/>
          </a:xfrm>
          <a:prstGeom prst="rect">
            <a:avLst/>
          </a:prstGeom>
          <a:solidFill>
            <a:schemeClr val="accent5">
              <a:lumMod val="5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 name="TextBox 2">
            <a:extLst>
              <a:ext uri="{FF2B5EF4-FFF2-40B4-BE49-F238E27FC236}">
                <a16:creationId xmlns:a16="http://schemas.microsoft.com/office/drawing/2014/main" id="{EFAE910E-5BE1-4C19-8ABB-CE8BBB476699}"/>
              </a:ext>
            </a:extLst>
          </p:cNvPr>
          <p:cNvSpPr txBox="1"/>
          <p:nvPr/>
        </p:nvSpPr>
        <p:spPr>
          <a:xfrm>
            <a:off x="451104" y="643622"/>
            <a:ext cx="5644896" cy="5570756"/>
          </a:xfrm>
          <a:prstGeom prst="rect">
            <a:avLst/>
          </a:prstGeom>
          <a:noFill/>
        </p:spPr>
        <p:txBody>
          <a:bodyPr wrap="square" rtlCol="0" anchor="t">
            <a:spAutoFit/>
          </a:bodyPr>
          <a:lstStyle/>
          <a:p>
            <a:r>
              <a:rPr lang="en-US" sz="2800" b="1" err="1">
                <a:solidFill>
                  <a:schemeClr val="bg1"/>
                </a:solidFill>
              </a:rPr>
              <a:t>Warum</a:t>
            </a:r>
            <a:r>
              <a:rPr lang="en-US" sz="2800" b="1">
                <a:solidFill>
                  <a:schemeClr val="bg1"/>
                </a:solidFill>
              </a:rPr>
              <a:t> MSC?</a:t>
            </a:r>
          </a:p>
          <a:p>
            <a:endParaRPr lang="en-US" sz="2400">
              <a:solidFill>
                <a:schemeClr val="bg1"/>
              </a:solidFill>
            </a:endParaRPr>
          </a:p>
          <a:p>
            <a:pPr marL="342900" indent="-342900">
              <a:buFont typeface="Arial" panose="020B0604020202020204" pitchFamily="34" charset="0"/>
              <a:buChar char="•"/>
            </a:pPr>
            <a:r>
              <a:rPr lang="de-DE" sz="2200">
                <a:solidFill>
                  <a:schemeClr val="bg1"/>
                </a:solidFill>
              </a:rPr>
              <a:t>Unsere Meere sind eine wichtige Grundlage des Lebens auf unserem Planeten. </a:t>
            </a:r>
          </a:p>
          <a:p>
            <a:pPr marL="342900" indent="-342900">
              <a:buFont typeface="Arial" panose="020B0604020202020204" pitchFamily="34" charset="0"/>
              <a:buChar char="•"/>
            </a:pPr>
            <a:r>
              <a:rPr lang="de-DE" sz="2200">
                <a:solidFill>
                  <a:schemeClr val="bg1"/>
                </a:solidFill>
              </a:rPr>
              <a:t>Sie bedecken mehr als 70% der Erdoberfläche und regulieren Klima und Sauerstoffgehalt der Atmosphäre. </a:t>
            </a:r>
            <a:endParaRPr lang="de-DE" sz="2200">
              <a:solidFill>
                <a:schemeClr val="bg1"/>
              </a:solidFill>
              <a:cs typeface="Calibri"/>
            </a:endParaRPr>
          </a:p>
          <a:p>
            <a:pPr marL="342900" indent="-342900">
              <a:buFont typeface="Arial" panose="020B0604020202020204" pitchFamily="34" charset="0"/>
              <a:buChar char="•"/>
            </a:pPr>
            <a:r>
              <a:rPr lang="de-DE" sz="2200">
                <a:solidFill>
                  <a:schemeClr val="bg1"/>
                </a:solidFill>
                <a:ea typeface="+mn-lt"/>
                <a:cs typeface="+mn-lt"/>
              </a:rPr>
              <a:t>Fisch macht 17 Prozent des von der Weltbevölkerung konsumierten tierischen Proteins aus.</a:t>
            </a:r>
            <a:r>
              <a:rPr lang="de-DE" sz="2200">
                <a:ea typeface="+mn-lt"/>
                <a:cs typeface="+mn-lt"/>
              </a:rPr>
              <a:t>  </a:t>
            </a:r>
            <a:endParaRPr lang="de-DE" sz="2200">
              <a:solidFill>
                <a:schemeClr val="bg1"/>
              </a:solidFill>
            </a:endParaRPr>
          </a:p>
          <a:p>
            <a:pPr marL="342900" indent="-342900">
              <a:buFont typeface="Arial" panose="020B0604020202020204" pitchFamily="34" charset="0"/>
              <a:buChar char="•"/>
            </a:pPr>
            <a:r>
              <a:rPr lang="de-DE" sz="2200">
                <a:solidFill>
                  <a:schemeClr val="bg1"/>
                </a:solidFill>
              </a:rPr>
              <a:t>Die Weltmeere stehen zunehmend unter Druck. </a:t>
            </a:r>
            <a:endParaRPr lang="de-DE" sz="2200">
              <a:solidFill>
                <a:schemeClr val="bg1"/>
              </a:solidFill>
              <a:cs typeface="Calibri"/>
            </a:endParaRPr>
          </a:p>
          <a:p>
            <a:pPr marL="342900" indent="-342900">
              <a:buFont typeface="Arial" panose="020B0604020202020204" pitchFamily="34" charset="0"/>
              <a:buChar char="•"/>
            </a:pPr>
            <a:r>
              <a:rPr lang="de-DE" sz="2200">
                <a:solidFill>
                  <a:schemeClr val="bg1"/>
                </a:solidFill>
              </a:rPr>
              <a:t>Unverantwortliche Fischereipraktiken schaden Fischbeständen, Ökosystemen und letztendlich der Fischereiwirtschaft. </a:t>
            </a:r>
            <a:endParaRPr lang="de-DE" sz="2200">
              <a:solidFill>
                <a:schemeClr val="bg1"/>
              </a:solidFill>
              <a:cs typeface="Calibri"/>
            </a:endParaRPr>
          </a:p>
          <a:p>
            <a:endParaRPr lang="en-DE"/>
          </a:p>
        </p:txBody>
      </p:sp>
    </p:spTree>
    <p:extLst>
      <p:ext uri="{BB962C8B-B14F-4D97-AF65-F5344CB8AC3E}">
        <p14:creationId xmlns:p14="http://schemas.microsoft.com/office/powerpoint/2010/main" val="2746574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2881EC-7EDD-4BED-AFA9-F11525C87A7B}"/>
              </a:ext>
            </a:extLst>
          </p:cNvPr>
          <p:cNvSpPr>
            <a:spLocks noGrp="1"/>
          </p:cNvSpPr>
          <p:nvPr>
            <p:ph type="body" sz="quarter" idx="11"/>
          </p:nvPr>
        </p:nvSpPr>
        <p:spPr>
          <a:xfrm>
            <a:off x="433170" y="1613699"/>
            <a:ext cx="6480248" cy="5064229"/>
          </a:xfrm>
        </p:spPr>
        <p:txBody>
          <a:bodyPr>
            <a:normAutofit/>
          </a:bodyPr>
          <a:lstStyle/>
          <a:p>
            <a:pPr marL="0" indent="0">
              <a:lnSpc>
                <a:spcPct val="100000"/>
              </a:lnSpc>
              <a:spcBef>
                <a:spcPts val="0"/>
              </a:spcBef>
              <a:spcAft>
                <a:spcPts val="600"/>
              </a:spcAft>
              <a:buNone/>
            </a:pPr>
            <a:r>
              <a:rPr lang="de-DE" sz="2200" b="1">
                <a:solidFill>
                  <a:schemeClr val="accent5">
                    <a:lumMod val="50000"/>
                  </a:schemeClr>
                </a:solidFill>
              </a:rPr>
              <a:t>Nutzungsrichtlinien für das MSC-Siegel:</a:t>
            </a:r>
          </a:p>
          <a:p>
            <a:pPr>
              <a:lnSpc>
                <a:spcPct val="100000"/>
              </a:lnSpc>
              <a:spcBef>
                <a:spcPts val="0"/>
              </a:spcBef>
              <a:spcAft>
                <a:spcPts val="600"/>
              </a:spcAft>
            </a:pPr>
            <a:r>
              <a:rPr lang="de-DE" sz="2200">
                <a:solidFill>
                  <a:schemeClr val="accent5">
                    <a:lumMod val="50000"/>
                  </a:schemeClr>
                </a:solidFill>
              </a:rPr>
              <a:t>Ihre Zertifizierungsnummer muss gut lesbar auf dem Produkt stehen, kann aber an beliebiger Stelle angebracht werden.</a:t>
            </a:r>
          </a:p>
          <a:p>
            <a:pPr>
              <a:lnSpc>
                <a:spcPct val="100000"/>
              </a:lnSpc>
              <a:spcBef>
                <a:spcPts val="0"/>
              </a:spcBef>
              <a:spcAft>
                <a:spcPts val="600"/>
              </a:spcAft>
            </a:pPr>
            <a:r>
              <a:rPr lang="de-DE" sz="2200">
                <a:solidFill>
                  <a:schemeClr val="accent5">
                    <a:lumMod val="50000"/>
                  </a:schemeClr>
                </a:solidFill>
              </a:rPr>
              <a:t>Das MSC-Siegel muss auf der Vorderseite des Produktes angebracht werden. </a:t>
            </a:r>
          </a:p>
          <a:p>
            <a:pPr>
              <a:lnSpc>
                <a:spcPct val="100000"/>
              </a:lnSpc>
              <a:spcBef>
                <a:spcPts val="0"/>
              </a:spcBef>
              <a:spcAft>
                <a:spcPts val="600"/>
              </a:spcAft>
            </a:pPr>
            <a:r>
              <a:rPr lang="de-DE" sz="2200">
                <a:solidFill>
                  <a:schemeClr val="accent5">
                    <a:lumMod val="50000"/>
                  </a:schemeClr>
                </a:solidFill>
              </a:rPr>
              <a:t>Auf Verpackungen mit MSC-Siegel muss zusätzlich einer von 5 möglichen Begleittexten genutzt werden. </a:t>
            </a:r>
          </a:p>
          <a:p>
            <a:pPr>
              <a:lnSpc>
                <a:spcPct val="100000"/>
              </a:lnSpc>
              <a:spcBef>
                <a:spcPts val="0"/>
              </a:spcBef>
              <a:spcAft>
                <a:spcPts val="600"/>
              </a:spcAft>
            </a:pPr>
            <a:endParaRPr lang="de-DE" sz="2200">
              <a:solidFill>
                <a:schemeClr val="accent5">
                  <a:lumMod val="50000"/>
                </a:schemeClr>
              </a:solidFill>
            </a:endParaRPr>
          </a:p>
          <a:p>
            <a:pPr marL="0" indent="0">
              <a:lnSpc>
                <a:spcPct val="100000"/>
              </a:lnSpc>
              <a:spcBef>
                <a:spcPts val="0"/>
              </a:spcBef>
              <a:spcAft>
                <a:spcPts val="600"/>
              </a:spcAft>
              <a:buNone/>
            </a:pPr>
            <a:r>
              <a:rPr lang="de-DE" sz="2200">
                <a:solidFill>
                  <a:schemeClr val="accent5">
                    <a:lumMod val="50000"/>
                  </a:schemeClr>
                </a:solidFill>
              </a:rPr>
              <a:t>Um das MSC-Siegel auf Produkten nutzen zu können, müssen mindestens 95% der Fisch- oder Meeresfrüchtezutaten aus MSC-zertifizierter Quelle stammen!</a:t>
            </a:r>
          </a:p>
        </p:txBody>
      </p:sp>
      <p:sp>
        <p:nvSpPr>
          <p:cNvPr id="4" name="Title 3">
            <a:extLst>
              <a:ext uri="{FF2B5EF4-FFF2-40B4-BE49-F238E27FC236}">
                <a16:creationId xmlns:a16="http://schemas.microsoft.com/office/drawing/2014/main" id="{8FFF362D-3449-4923-A86C-13AD65B39DE9}"/>
              </a:ext>
            </a:extLst>
          </p:cNvPr>
          <p:cNvSpPr>
            <a:spLocks noGrp="1"/>
          </p:cNvSpPr>
          <p:nvPr>
            <p:ph type="title"/>
          </p:nvPr>
        </p:nvSpPr>
        <p:spPr>
          <a:xfrm>
            <a:off x="542924" y="180071"/>
            <a:ext cx="8701284" cy="932296"/>
          </a:xfrm>
        </p:spPr>
        <p:txBody>
          <a:bodyPr>
            <a:noAutofit/>
          </a:bodyPr>
          <a:lstStyle/>
          <a:p>
            <a:r>
              <a:rPr lang="en-US" sz="4000" err="1"/>
              <a:t>Nutzung</a:t>
            </a:r>
            <a:r>
              <a:rPr lang="en-US" sz="4000"/>
              <a:t> des MSC-</a:t>
            </a:r>
            <a:r>
              <a:rPr lang="en-US" sz="4000" err="1"/>
              <a:t>Siegels</a:t>
            </a:r>
            <a:r>
              <a:rPr lang="en-US" sz="4000"/>
              <a:t> auf </a:t>
            </a:r>
            <a:r>
              <a:rPr lang="en-US" sz="4000" err="1"/>
              <a:t>Produkten</a:t>
            </a:r>
            <a:endParaRPr lang="en-DE" sz="4000"/>
          </a:p>
        </p:txBody>
      </p:sp>
      <p:pic>
        <p:nvPicPr>
          <p:cNvPr id="7" name="Picture 6" descr="An open refrigerator filled with food&#10;&#10;Description automatically generated">
            <a:extLst>
              <a:ext uri="{FF2B5EF4-FFF2-40B4-BE49-F238E27FC236}">
                <a16:creationId xmlns:a16="http://schemas.microsoft.com/office/drawing/2014/main" id="{F702E3B5-B542-4FB4-A776-3D58DC8621B3}"/>
              </a:ext>
            </a:extLst>
          </p:cNvPr>
          <p:cNvPicPr>
            <a:picLocks noChangeAspect="1"/>
          </p:cNvPicPr>
          <p:nvPr/>
        </p:nvPicPr>
        <p:blipFill>
          <a:blip r:embed="rId3"/>
          <a:stretch>
            <a:fillRect/>
          </a:stretch>
        </p:blipFill>
        <p:spPr>
          <a:xfrm>
            <a:off x="7348870" y="1256815"/>
            <a:ext cx="4839119" cy="5601185"/>
          </a:xfrm>
          <a:prstGeom prst="rect">
            <a:avLst/>
          </a:prstGeom>
        </p:spPr>
      </p:pic>
    </p:spTree>
    <p:extLst>
      <p:ext uri="{BB962C8B-B14F-4D97-AF65-F5344CB8AC3E}">
        <p14:creationId xmlns:p14="http://schemas.microsoft.com/office/powerpoint/2010/main" val="3062733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636095-5BE0-493D-997F-416CC54745DC}"/>
              </a:ext>
            </a:extLst>
          </p:cNvPr>
          <p:cNvSpPr>
            <a:spLocks noGrp="1"/>
          </p:cNvSpPr>
          <p:nvPr>
            <p:ph type="body" sz="quarter" idx="11"/>
          </p:nvPr>
        </p:nvSpPr>
        <p:spPr>
          <a:xfrm>
            <a:off x="444600" y="1602270"/>
            <a:ext cx="6694488" cy="4572000"/>
          </a:xfrm>
        </p:spPr>
        <p:txBody>
          <a:bodyPr/>
          <a:lstStyle/>
          <a:p>
            <a:pPr>
              <a:lnSpc>
                <a:spcPct val="100000"/>
              </a:lnSpc>
              <a:spcBef>
                <a:spcPts val="0"/>
              </a:spcBef>
              <a:spcAft>
                <a:spcPts val="600"/>
              </a:spcAft>
            </a:pPr>
            <a:r>
              <a:rPr lang="de-DE" sz="2200">
                <a:solidFill>
                  <a:schemeClr val="accent5">
                    <a:lumMod val="50000"/>
                  </a:schemeClr>
                </a:solidFill>
              </a:rPr>
              <a:t>Füllen Sie das Genehmigungsformular für alle MSC-Artikel komplett aus.</a:t>
            </a:r>
          </a:p>
          <a:p>
            <a:pPr>
              <a:lnSpc>
                <a:spcPct val="100000"/>
              </a:lnSpc>
              <a:spcBef>
                <a:spcPts val="0"/>
              </a:spcBef>
              <a:spcAft>
                <a:spcPts val="600"/>
              </a:spcAft>
            </a:pPr>
            <a:r>
              <a:rPr lang="de-DE" sz="2200">
                <a:solidFill>
                  <a:schemeClr val="accent5">
                    <a:lumMod val="50000"/>
                  </a:schemeClr>
                </a:solidFill>
              </a:rPr>
              <a:t>Senden Sie das Formular gemeinsam mit dem finalen Verpackungsdesign an den MSC.</a:t>
            </a:r>
          </a:p>
          <a:p>
            <a:pPr>
              <a:lnSpc>
                <a:spcPct val="100000"/>
              </a:lnSpc>
              <a:spcBef>
                <a:spcPts val="0"/>
              </a:spcBef>
              <a:spcAft>
                <a:spcPts val="600"/>
              </a:spcAft>
            </a:pPr>
            <a:r>
              <a:rPr lang="de-DE" sz="2200">
                <a:solidFill>
                  <a:schemeClr val="accent5">
                    <a:lumMod val="50000"/>
                  </a:schemeClr>
                </a:solidFill>
              </a:rPr>
              <a:t>Nach Erhalt aller Unterlagen bittet der MSC entweder um Anpassungen oder erteilt die Freigabe.</a:t>
            </a:r>
          </a:p>
          <a:p>
            <a:pPr>
              <a:lnSpc>
                <a:spcPct val="100000"/>
              </a:lnSpc>
              <a:spcBef>
                <a:spcPts val="0"/>
              </a:spcBef>
              <a:spcAft>
                <a:spcPts val="600"/>
              </a:spcAft>
            </a:pPr>
            <a:r>
              <a:rPr lang="de-DE" sz="2200">
                <a:solidFill>
                  <a:schemeClr val="accent5">
                    <a:lumMod val="50000"/>
                  </a:schemeClr>
                </a:solidFill>
              </a:rPr>
              <a:t>Der Verkauf von Produkten mit dem MSC-Siegel kann nach der schriftlichen Freigabe durch den MSC erfolgen.</a:t>
            </a:r>
          </a:p>
          <a:p>
            <a:endParaRPr lang="en-DE"/>
          </a:p>
        </p:txBody>
      </p:sp>
      <p:sp>
        <p:nvSpPr>
          <p:cNvPr id="4" name="Title 3">
            <a:extLst>
              <a:ext uri="{FF2B5EF4-FFF2-40B4-BE49-F238E27FC236}">
                <a16:creationId xmlns:a16="http://schemas.microsoft.com/office/drawing/2014/main" id="{CE90213D-CA88-4679-9665-3933EF85F970}"/>
              </a:ext>
            </a:extLst>
          </p:cNvPr>
          <p:cNvSpPr>
            <a:spLocks noGrp="1"/>
          </p:cNvSpPr>
          <p:nvPr>
            <p:ph type="title"/>
          </p:nvPr>
        </p:nvSpPr>
        <p:spPr>
          <a:xfrm>
            <a:off x="542924" y="180071"/>
            <a:ext cx="10392298" cy="932296"/>
          </a:xfrm>
        </p:spPr>
        <p:txBody>
          <a:bodyPr>
            <a:normAutofit fontScale="90000"/>
          </a:bodyPr>
          <a:lstStyle/>
          <a:p>
            <a:r>
              <a:rPr lang="en-US" sz="4000" err="1"/>
              <a:t>Freigabe</a:t>
            </a:r>
            <a:r>
              <a:rPr lang="en-US" sz="4000"/>
              <a:t> der </a:t>
            </a:r>
            <a:r>
              <a:rPr lang="en-US" sz="4000" err="1"/>
              <a:t>Nutzung</a:t>
            </a:r>
            <a:r>
              <a:rPr lang="en-US" sz="4000"/>
              <a:t> des MSC-</a:t>
            </a:r>
            <a:r>
              <a:rPr lang="en-US" sz="4000" err="1"/>
              <a:t>Siegels</a:t>
            </a:r>
            <a:r>
              <a:rPr lang="en-US" sz="4000"/>
              <a:t> auf </a:t>
            </a:r>
            <a:r>
              <a:rPr lang="en-US" sz="4000" err="1"/>
              <a:t>Produkten</a:t>
            </a:r>
            <a:endParaRPr lang="en-DE" sz="4000"/>
          </a:p>
        </p:txBody>
      </p:sp>
      <p:pic>
        <p:nvPicPr>
          <p:cNvPr id="18" name="Picture Placeholder 17" descr="A screenshot of a cell phone&#10;&#10;Description automatically generated">
            <a:extLst>
              <a:ext uri="{FF2B5EF4-FFF2-40B4-BE49-F238E27FC236}">
                <a16:creationId xmlns:a16="http://schemas.microsoft.com/office/drawing/2014/main" id="{CA511C7D-1C6D-4165-8CAA-40EF78B72095}"/>
              </a:ext>
            </a:extLst>
          </p:cNvPr>
          <p:cNvPicPr>
            <a:picLocks noGrp="1" noChangeAspect="1"/>
          </p:cNvPicPr>
          <p:nvPr>
            <p:ph type="pic" sz="quarter" idx="10"/>
          </p:nvPr>
        </p:nvPicPr>
        <p:blipFill>
          <a:blip r:embed="rId3"/>
          <a:srcRect t="2872" b="2872"/>
          <a:stretch>
            <a:fillRect/>
          </a:stretch>
        </p:blipFill>
        <p:spPr>
          <a:xfrm>
            <a:off x="7875270" y="1329488"/>
            <a:ext cx="4119011" cy="5468095"/>
          </a:xfrm>
          <a:ln>
            <a:solidFill>
              <a:schemeClr val="tx2"/>
            </a:solidFill>
          </a:ln>
        </p:spPr>
      </p:pic>
    </p:spTree>
    <p:extLst>
      <p:ext uri="{BB962C8B-B14F-4D97-AF65-F5344CB8AC3E}">
        <p14:creationId xmlns:p14="http://schemas.microsoft.com/office/powerpoint/2010/main" val="2513748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screenshot of a social media post&#10;&#10;Description automatically generated">
            <a:extLst>
              <a:ext uri="{FF2B5EF4-FFF2-40B4-BE49-F238E27FC236}">
                <a16:creationId xmlns:a16="http://schemas.microsoft.com/office/drawing/2014/main" id="{B3279C87-616E-42C5-9DFB-39BA87D1CF44}"/>
              </a:ext>
            </a:extLst>
          </p:cNvPr>
          <p:cNvPicPr>
            <a:picLocks noGrp="1" noChangeAspect="1"/>
          </p:cNvPicPr>
          <p:nvPr>
            <p:ph sz="quarter" idx="12"/>
          </p:nvPr>
        </p:nvPicPr>
        <p:blipFill>
          <a:blip r:embed="rId3"/>
          <a:stretch>
            <a:fillRect/>
          </a:stretch>
        </p:blipFill>
        <p:spPr>
          <a:xfrm>
            <a:off x="8458472" y="1601776"/>
            <a:ext cx="3441254" cy="4911771"/>
          </a:xfrm>
        </p:spPr>
      </p:pic>
      <p:sp>
        <p:nvSpPr>
          <p:cNvPr id="5" name="Title 4">
            <a:extLst>
              <a:ext uri="{FF2B5EF4-FFF2-40B4-BE49-F238E27FC236}">
                <a16:creationId xmlns:a16="http://schemas.microsoft.com/office/drawing/2014/main" id="{A67F513C-D5FC-4811-889B-65C4435B5E1C}"/>
              </a:ext>
            </a:extLst>
          </p:cNvPr>
          <p:cNvSpPr>
            <a:spLocks noGrp="1"/>
          </p:cNvSpPr>
          <p:nvPr>
            <p:ph type="title"/>
          </p:nvPr>
        </p:nvSpPr>
        <p:spPr>
          <a:xfrm>
            <a:off x="542924" y="180071"/>
            <a:ext cx="9844089" cy="932296"/>
          </a:xfrm>
        </p:spPr>
        <p:txBody>
          <a:bodyPr>
            <a:normAutofit fontScale="90000"/>
          </a:bodyPr>
          <a:lstStyle/>
          <a:p>
            <a:r>
              <a:rPr lang="en-US" sz="4000" err="1"/>
              <a:t>Freigabe</a:t>
            </a:r>
            <a:r>
              <a:rPr lang="en-US" sz="4000"/>
              <a:t> von </a:t>
            </a:r>
            <a:r>
              <a:rPr lang="en-US" sz="4000" err="1"/>
              <a:t>Kommunikations</a:t>
            </a:r>
            <a:r>
              <a:rPr lang="en-US" sz="4000"/>
              <a:t>- und </a:t>
            </a:r>
            <a:r>
              <a:rPr lang="en-US" sz="4000" err="1"/>
              <a:t>Werbematerialien</a:t>
            </a:r>
            <a:endParaRPr lang="en-DE" sz="4000"/>
          </a:p>
        </p:txBody>
      </p:sp>
      <p:sp>
        <p:nvSpPr>
          <p:cNvPr id="6" name="Text Placeholder 2">
            <a:extLst>
              <a:ext uri="{FF2B5EF4-FFF2-40B4-BE49-F238E27FC236}">
                <a16:creationId xmlns:a16="http://schemas.microsoft.com/office/drawing/2014/main" id="{CED8D65D-8224-4847-9D1B-943896773F02}"/>
              </a:ext>
            </a:extLst>
          </p:cNvPr>
          <p:cNvSpPr txBox="1">
            <a:spLocks/>
          </p:cNvSpPr>
          <p:nvPr/>
        </p:nvSpPr>
        <p:spPr>
          <a:xfrm>
            <a:off x="673200" y="1728000"/>
            <a:ext cx="4225496" cy="11279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de-DE" altLang="de-DE" sz="2200">
                <a:solidFill>
                  <a:schemeClr val="accent5">
                    <a:lumMod val="50000"/>
                  </a:schemeClr>
                </a:solidFill>
                <a:cs typeface="Arial" panose="020B0604020202020204" pitchFamily="34" charset="0"/>
              </a:rPr>
              <a:t>In Preislisten und Katalogen kann entweder das MSC-Siegel oder das Oval verwendet werden </a:t>
            </a:r>
          </a:p>
          <a:p>
            <a:pPr>
              <a:lnSpc>
                <a:spcPct val="100000"/>
              </a:lnSpc>
              <a:spcBef>
                <a:spcPts val="0"/>
              </a:spcBef>
            </a:pPr>
            <a:endParaRPr lang="en-DE" sz="2200"/>
          </a:p>
        </p:txBody>
      </p:sp>
      <p:pic>
        <p:nvPicPr>
          <p:cNvPr id="7" name="Content Placeholder 3">
            <a:extLst>
              <a:ext uri="{FF2B5EF4-FFF2-40B4-BE49-F238E27FC236}">
                <a16:creationId xmlns:a16="http://schemas.microsoft.com/office/drawing/2014/main" id="{FAD61A3B-3A43-48D5-A4A8-382625628B72}"/>
              </a:ext>
            </a:extLst>
          </p:cNvPr>
          <p:cNvPicPr>
            <a:picLocks noGrp="1" noChangeAspect="1"/>
          </p:cNvPicPr>
          <p:nvPr>
            <p:ph sz="quarter" idx="10"/>
          </p:nvPr>
        </p:nvPicPr>
        <p:blipFill>
          <a:blip r:embed="rId4" cstate="email">
            <a:extLst>
              <a:ext uri="{28A0092B-C50C-407E-A947-70E740481C1C}">
                <a14:useLocalDpi xmlns:a14="http://schemas.microsoft.com/office/drawing/2010/main"/>
              </a:ext>
            </a:extLst>
          </a:blip>
          <a:stretch>
            <a:fillRect/>
          </a:stretch>
        </p:blipFill>
        <p:spPr>
          <a:xfrm>
            <a:off x="5370882" y="1604784"/>
            <a:ext cx="2608197" cy="4908762"/>
          </a:xfrm>
          <a:prstGeom prst="rect">
            <a:avLst/>
          </a:prstGeom>
        </p:spPr>
      </p:pic>
      <p:pic>
        <p:nvPicPr>
          <p:cNvPr id="8" name="Picture 7">
            <a:extLst>
              <a:ext uri="{FF2B5EF4-FFF2-40B4-BE49-F238E27FC236}">
                <a16:creationId xmlns:a16="http://schemas.microsoft.com/office/drawing/2014/main" id="{6B8A54CB-8A52-4F5B-B2EC-3A8B061518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2924" y="3400562"/>
            <a:ext cx="4410064" cy="3112985"/>
          </a:xfrm>
          <a:prstGeom prst="rect">
            <a:avLst/>
          </a:prstGeom>
        </p:spPr>
      </p:pic>
    </p:spTree>
    <p:extLst>
      <p:ext uri="{BB962C8B-B14F-4D97-AF65-F5344CB8AC3E}">
        <p14:creationId xmlns:p14="http://schemas.microsoft.com/office/powerpoint/2010/main" val="2291829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9CC8A5-B5E0-4B70-B9A2-729C7B351DC6}"/>
              </a:ext>
            </a:extLst>
          </p:cNvPr>
          <p:cNvSpPr>
            <a:spLocks noGrp="1"/>
          </p:cNvSpPr>
          <p:nvPr>
            <p:ph type="body" sz="quarter" idx="11"/>
          </p:nvPr>
        </p:nvSpPr>
        <p:spPr>
          <a:xfrm>
            <a:off x="444599" y="1556550"/>
            <a:ext cx="7005415" cy="4572000"/>
          </a:xfrm>
        </p:spPr>
        <p:txBody>
          <a:bodyPr>
            <a:normAutofit/>
          </a:bodyPr>
          <a:lstStyle/>
          <a:p>
            <a:pPr>
              <a:lnSpc>
                <a:spcPct val="100000"/>
              </a:lnSpc>
              <a:spcBef>
                <a:spcPts val="0"/>
              </a:spcBef>
              <a:spcAft>
                <a:spcPts val="600"/>
              </a:spcAft>
            </a:pPr>
            <a:r>
              <a:rPr lang="de-DE" sz="2200">
                <a:solidFill>
                  <a:schemeClr val="accent5">
                    <a:lumMod val="50000"/>
                  </a:schemeClr>
                </a:solidFill>
              </a:rPr>
              <a:t>Senden Sie Werbe- und Kommunikationsmittel, die das MSC-Siegel zeigen, vor dem Druck zur Freigabe an den MSC</a:t>
            </a:r>
          </a:p>
          <a:p>
            <a:pPr>
              <a:lnSpc>
                <a:spcPct val="100000"/>
              </a:lnSpc>
              <a:spcBef>
                <a:spcPts val="0"/>
              </a:spcBef>
              <a:spcAft>
                <a:spcPts val="600"/>
              </a:spcAft>
            </a:pPr>
            <a:r>
              <a:rPr lang="de-DE" sz="2200">
                <a:solidFill>
                  <a:schemeClr val="accent5">
                    <a:lumMod val="50000"/>
                  </a:schemeClr>
                </a:solidFill>
              </a:rPr>
              <a:t>Geben Sie an, wo und wann das Material verwendet werden soll</a:t>
            </a:r>
          </a:p>
          <a:p>
            <a:pPr>
              <a:lnSpc>
                <a:spcPct val="100000"/>
              </a:lnSpc>
              <a:spcBef>
                <a:spcPts val="0"/>
              </a:spcBef>
              <a:spcAft>
                <a:spcPts val="600"/>
              </a:spcAft>
            </a:pPr>
            <a:r>
              <a:rPr lang="de-DE" sz="2200">
                <a:solidFill>
                  <a:schemeClr val="accent5">
                    <a:lumMod val="50000"/>
                  </a:schemeClr>
                </a:solidFill>
              </a:rPr>
              <a:t>Wichtig: stellen Sie sicher, dass die MSC-Kennzeichnung sich nur auf tatsächlich zertifizierte Produkte bezieht!</a:t>
            </a:r>
          </a:p>
          <a:p>
            <a:pPr marL="0" indent="0">
              <a:lnSpc>
                <a:spcPct val="100000"/>
              </a:lnSpc>
              <a:spcBef>
                <a:spcPts val="0"/>
              </a:spcBef>
              <a:spcAft>
                <a:spcPts val="600"/>
              </a:spcAft>
              <a:buNone/>
            </a:pPr>
            <a:endParaRPr lang="en-DE" sz="2200"/>
          </a:p>
        </p:txBody>
      </p:sp>
      <p:pic>
        <p:nvPicPr>
          <p:cNvPr id="5" name="圖片 11">
            <a:extLst>
              <a:ext uri="{FF2B5EF4-FFF2-40B4-BE49-F238E27FC236}">
                <a16:creationId xmlns:a16="http://schemas.microsoft.com/office/drawing/2014/main" id="{DDB8D801-2AE2-4AA5-A652-2BC13B14F91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3061" r="6018"/>
          <a:stretch/>
        </p:blipFill>
        <p:spPr>
          <a:xfrm>
            <a:off x="5673152" y="4710881"/>
            <a:ext cx="2607248" cy="1835895"/>
          </a:xfrm>
          <a:prstGeom prst="rect">
            <a:avLst/>
          </a:prstGeom>
          <a:effectLst>
            <a:outerShdw blurRad="50800" dist="38100" dir="16200000" rotWithShape="0">
              <a:prstClr val="black">
                <a:alpha val="40000"/>
              </a:prstClr>
            </a:outerShdw>
          </a:effectLst>
        </p:spPr>
      </p:pic>
      <p:pic>
        <p:nvPicPr>
          <p:cNvPr id="6" name="Picture 5">
            <a:extLst>
              <a:ext uri="{FF2B5EF4-FFF2-40B4-BE49-F238E27FC236}">
                <a16:creationId xmlns:a16="http://schemas.microsoft.com/office/drawing/2014/main" id="{68D8BE4A-8C42-47BA-A3B6-D2599E4AACC5}"/>
              </a:ext>
            </a:extLst>
          </p:cNvPr>
          <p:cNvPicPr>
            <a:picLocks noChangeAspect="1"/>
          </p:cNvPicPr>
          <p:nvPr/>
        </p:nvPicPr>
        <p:blipFill>
          <a:blip r:embed="rId4"/>
          <a:stretch>
            <a:fillRect/>
          </a:stretch>
        </p:blipFill>
        <p:spPr>
          <a:xfrm>
            <a:off x="1813097" y="4786820"/>
            <a:ext cx="3576482" cy="1759956"/>
          </a:xfrm>
          <a:prstGeom prst="rect">
            <a:avLst/>
          </a:prstGeom>
        </p:spPr>
      </p:pic>
      <p:pic>
        <p:nvPicPr>
          <p:cNvPr id="7" name="Picture 6">
            <a:extLst>
              <a:ext uri="{FF2B5EF4-FFF2-40B4-BE49-F238E27FC236}">
                <a16:creationId xmlns:a16="http://schemas.microsoft.com/office/drawing/2014/main" id="{E5995772-691F-4C6D-BA01-91CFF6525077}"/>
              </a:ext>
            </a:extLst>
          </p:cNvPr>
          <p:cNvPicPr>
            <a:picLocks noChangeAspect="1"/>
          </p:cNvPicPr>
          <p:nvPr/>
        </p:nvPicPr>
        <p:blipFill>
          <a:blip r:embed="rId5"/>
          <a:stretch>
            <a:fillRect/>
          </a:stretch>
        </p:blipFill>
        <p:spPr>
          <a:xfrm>
            <a:off x="8563973" y="1728000"/>
            <a:ext cx="3307352" cy="4818776"/>
          </a:xfrm>
          <a:prstGeom prst="rect">
            <a:avLst/>
          </a:prstGeom>
        </p:spPr>
      </p:pic>
      <p:sp>
        <p:nvSpPr>
          <p:cNvPr id="10" name="Title 4">
            <a:extLst>
              <a:ext uri="{FF2B5EF4-FFF2-40B4-BE49-F238E27FC236}">
                <a16:creationId xmlns:a16="http://schemas.microsoft.com/office/drawing/2014/main" id="{23949932-110B-4019-9E5C-6C94FE5A9633}"/>
              </a:ext>
            </a:extLst>
          </p:cNvPr>
          <p:cNvSpPr>
            <a:spLocks noGrp="1"/>
          </p:cNvSpPr>
          <p:nvPr>
            <p:ph type="title"/>
          </p:nvPr>
        </p:nvSpPr>
        <p:spPr>
          <a:xfrm>
            <a:off x="542924" y="180071"/>
            <a:ext cx="9844089" cy="932296"/>
          </a:xfrm>
        </p:spPr>
        <p:txBody>
          <a:bodyPr>
            <a:normAutofit fontScale="90000"/>
          </a:bodyPr>
          <a:lstStyle/>
          <a:p>
            <a:r>
              <a:rPr lang="en-US" sz="4000" err="1"/>
              <a:t>Freigabe</a:t>
            </a:r>
            <a:r>
              <a:rPr lang="en-US" sz="4000"/>
              <a:t> von </a:t>
            </a:r>
            <a:r>
              <a:rPr lang="en-US" sz="4000" err="1"/>
              <a:t>Kommunikations</a:t>
            </a:r>
            <a:r>
              <a:rPr lang="en-US" sz="4000"/>
              <a:t>- und </a:t>
            </a:r>
            <a:r>
              <a:rPr lang="en-US" sz="4000" err="1"/>
              <a:t>Werbematerialien</a:t>
            </a:r>
            <a:endParaRPr lang="en-DE" sz="4000"/>
          </a:p>
        </p:txBody>
      </p:sp>
    </p:spTree>
    <p:extLst>
      <p:ext uri="{BB962C8B-B14F-4D97-AF65-F5344CB8AC3E}">
        <p14:creationId xmlns:p14="http://schemas.microsoft.com/office/powerpoint/2010/main" val="3123065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2DCFC4-5682-4BE6-AA2B-C176376389C1}"/>
              </a:ext>
            </a:extLst>
          </p:cNvPr>
          <p:cNvSpPr>
            <a:spLocks noGrp="1"/>
          </p:cNvSpPr>
          <p:nvPr>
            <p:ph type="body" sz="quarter" idx="11"/>
          </p:nvPr>
        </p:nvSpPr>
        <p:spPr>
          <a:xfrm>
            <a:off x="783399" y="5882353"/>
            <a:ext cx="10930002" cy="629312"/>
          </a:xfrm>
        </p:spPr>
        <p:txBody>
          <a:bodyPr>
            <a:noAutofit/>
          </a:bodyPr>
          <a:lstStyle/>
          <a:p>
            <a:pPr marL="0" indent="0">
              <a:lnSpc>
                <a:spcPct val="100000"/>
              </a:lnSpc>
              <a:spcBef>
                <a:spcPts val="0"/>
              </a:spcBef>
              <a:spcAft>
                <a:spcPts val="600"/>
              </a:spcAft>
              <a:buNone/>
            </a:pPr>
            <a:r>
              <a:rPr lang="de-DE" sz="2200">
                <a:solidFill>
                  <a:schemeClr val="accent5">
                    <a:lumMod val="50000"/>
                  </a:schemeClr>
                </a:solidFill>
              </a:rPr>
              <a:t>Zur Errechnung der Gebühren berichten Unternehmen die Nettoverkaufswerte MSC-zertifizierter Ware regelmäßig an den MSC.</a:t>
            </a:r>
          </a:p>
        </p:txBody>
      </p:sp>
      <p:sp>
        <p:nvSpPr>
          <p:cNvPr id="4" name="Title 3">
            <a:extLst>
              <a:ext uri="{FF2B5EF4-FFF2-40B4-BE49-F238E27FC236}">
                <a16:creationId xmlns:a16="http://schemas.microsoft.com/office/drawing/2014/main" id="{53AA262B-2F70-42F0-B2A6-23B36CF30526}"/>
              </a:ext>
            </a:extLst>
          </p:cNvPr>
          <p:cNvSpPr>
            <a:spLocks noGrp="1"/>
          </p:cNvSpPr>
          <p:nvPr>
            <p:ph type="title"/>
          </p:nvPr>
        </p:nvSpPr>
        <p:spPr/>
        <p:txBody>
          <a:bodyPr>
            <a:normAutofit/>
          </a:bodyPr>
          <a:lstStyle/>
          <a:p>
            <a:r>
              <a:rPr lang="en-US" sz="4000" err="1"/>
              <a:t>Lizenzgebühren</a:t>
            </a:r>
            <a:r>
              <a:rPr lang="en-US" sz="4000"/>
              <a:t> </a:t>
            </a:r>
            <a:r>
              <a:rPr lang="en-US" sz="4000" err="1"/>
              <a:t>für</a:t>
            </a:r>
            <a:r>
              <a:rPr lang="en-US" sz="4000"/>
              <a:t> die </a:t>
            </a:r>
            <a:r>
              <a:rPr lang="en-US" sz="4000" err="1"/>
              <a:t>Siegelnutzung</a:t>
            </a:r>
            <a:endParaRPr lang="en-DE" sz="4000"/>
          </a:p>
        </p:txBody>
      </p:sp>
      <p:pic>
        <p:nvPicPr>
          <p:cNvPr id="8" name="Picture 7">
            <a:extLst>
              <a:ext uri="{FF2B5EF4-FFF2-40B4-BE49-F238E27FC236}">
                <a16:creationId xmlns:a16="http://schemas.microsoft.com/office/drawing/2014/main" id="{416B9C93-555F-48B8-94C0-53F059AD091D}"/>
              </a:ext>
            </a:extLst>
          </p:cNvPr>
          <p:cNvPicPr>
            <a:picLocks noChangeAspect="1"/>
          </p:cNvPicPr>
          <p:nvPr/>
        </p:nvPicPr>
        <p:blipFill>
          <a:blip r:embed="rId3"/>
          <a:stretch>
            <a:fillRect/>
          </a:stretch>
        </p:blipFill>
        <p:spPr>
          <a:xfrm>
            <a:off x="630999" y="4512353"/>
            <a:ext cx="11156647" cy="1265030"/>
          </a:xfrm>
          <a:prstGeom prst="rect">
            <a:avLst/>
          </a:prstGeom>
        </p:spPr>
      </p:pic>
      <p:sp>
        <p:nvSpPr>
          <p:cNvPr id="5" name="Text Placeholder 1">
            <a:extLst>
              <a:ext uri="{FF2B5EF4-FFF2-40B4-BE49-F238E27FC236}">
                <a16:creationId xmlns:a16="http://schemas.microsoft.com/office/drawing/2014/main" id="{69C8FCAE-D177-4465-AFB4-35D13E40C2F2}"/>
              </a:ext>
            </a:extLst>
          </p:cNvPr>
          <p:cNvSpPr txBox="1">
            <a:spLocks/>
          </p:cNvSpPr>
          <p:nvPr/>
        </p:nvSpPr>
        <p:spPr>
          <a:xfrm>
            <a:off x="783399" y="1803461"/>
            <a:ext cx="10930002" cy="281009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de-DE" sz="2200">
                <a:solidFill>
                  <a:schemeClr val="accent5">
                    <a:lumMod val="50000"/>
                  </a:schemeClr>
                </a:solidFill>
              </a:rPr>
              <a:t>Alle Unternehmen, die das MSC-Siegel oder anderweitig auf die Herkunft ihrer Ware aus MSC-zertifizierter Fischerei hinweisen, führen Lizenzgebühren an den MSC ab. </a:t>
            </a:r>
          </a:p>
          <a:p>
            <a:pPr marL="0" indent="0">
              <a:lnSpc>
                <a:spcPct val="100000"/>
              </a:lnSpc>
              <a:spcBef>
                <a:spcPts val="0"/>
              </a:spcBef>
              <a:spcAft>
                <a:spcPts val="600"/>
              </a:spcAft>
              <a:buFont typeface="Arial" panose="020B0604020202020204" pitchFamily="34" charset="0"/>
              <a:buNone/>
            </a:pPr>
            <a:r>
              <a:rPr lang="de-DE" sz="2200">
                <a:solidFill>
                  <a:schemeClr val="accent5">
                    <a:lumMod val="50000"/>
                  </a:schemeClr>
                </a:solidFill>
              </a:rPr>
              <a:t>Es gibt zwei Arten von Gebühren:</a:t>
            </a:r>
          </a:p>
          <a:p>
            <a:pPr>
              <a:lnSpc>
                <a:spcPct val="100000"/>
              </a:lnSpc>
              <a:spcBef>
                <a:spcPts val="0"/>
              </a:spcBef>
              <a:spcAft>
                <a:spcPts val="600"/>
              </a:spcAft>
            </a:pPr>
            <a:r>
              <a:rPr lang="de-DE" sz="2200">
                <a:solidFill>
                  <a:schemeClr val="accent5">
                    <a:lumMod val="50000"/>
                  </a:schemeClr>
                </a:solidFill>
              </a:rPr>
              <a:t>Jahresgebühr – wird von allen Unternehmen abgeführt, die das MSC-Siegel bzw. den Hinweis auf die Herkunft ihrer Ware aus MSC-zertifizierter Fischerei nutzen</a:t>
            </a:r>
          </a:p>
          <a:p>
            <a:pPr>
              <a:lnSpc>
                <a:spcPct val="100000"/>
              </a:lnSpc>
              <a:spcBef>
                <a:spcPts val="0"/>
              </a:spcBef>
              <a:spcAft>
                <a:spcPts val="600"/>
              </a:spcAft>
            </a:pPr>
            <a:r>
              <a:rPr lang="de-DE" sz="2200">
                <a:solidFill>
                  <a:schemeClr val="accent5">
                    <a:lumMod val="50000"/>
                  </a:schemeClr>
                </a:solidFill>
              </a:rPr>
              <a:t>Volumengebühr – wird für die Kennzeichnung verbrauchsfertig verpackter Produkte und die Kennzeichnung loser Ware im Verkauf an private und gewerbliche Endnutzer mit dem MSC-Siegel erhoben</a:t>
            </a:r>
          </a:p>
        </p:txBody>
      </p:sp>
    </p:spTree>
    <p:extLst>
      <p:ext uri="{BB962C8B-B14F-4D97-AF65-F5344CB8AC3E}">
        <p14:creationId xmlns:p14="http://schemas.microsoft.com/office/powerpoint/2010/main" val="3957624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A8BA66-59AA-4211-9CBA-694A37E5E478}"/>
              </a:ext>
            </a:extLst>
          </p:cNvPr>
          <p:cNvSpPr>
            <a:spLocks noGrp="1"/>
          </p:cNvSpPr>
          <p:nvPr>
            <p:ph type="title"/>
          </p:nvPr>
        </p:nvSpPr>
        <p:spPr>
          <a:xfrm>
            <a:off x="542924" y="180071"/>
            <a:ext cx="10129430" cy="932296"/>
          </a:xfrm>
        </p:spPr>
        <p:txBody>
          <a:bodyPr>
            <a:normAutofit/>
          </a:bodyPr>
          <a:lstStyle/>
          <a:p>
            <a:r>
              <a:rPr lang="en-US" sz="4000" err="1"/>
              <a:t>Checkliste</a:t>
            </a:r>
            <a:r>
              <a:rPr lang="en-US" sz="4000"/>
              <a:t> </a:t>
            </a:r>
            <a:r>
              <a:rPr lang="en-US" sz="4000" err="1"/>
              <a:t>für</a:t>
            </a:r>
            <a:r>
              <a:rPr lang="en-US" sz="4000"/>
              <a:t> die </a:t>
            </a:r>
            <a:r>
              <a:rPr lang="en-US" sz="4000" err="1"/>
              <a:t>Nutzung</a:t>
            </a:r>
            <a:r>
              <a:rPr lang="en-US" sz="4000"/>
              <a:t> des MSC-</a:t>
            </a:r>
            <a:r>
              <a:rPr lang="en-US" sz="4000" err="1"/>
              <a:t>Siegels</a:t>
            </a:r>
            <a:endParaRPr lang="en-DE" sz="4000"/>
          </a:p>
        </p:txBody>
      </p:sp>
      <p:sp>
        <p:nvSpPr>
          <p:cNvPr id="6" name="Content Placeholder 1">
            <a:extLst>
              <a:ext uri="{FF2B5EF4-FFF2-40B4-BE49-F238E27FC236}">
                <a16:creationId xmlns:a16="http://schemas.microsoft.com/office/drawing/2014/main" id="{C1D06EF4-31CA-489F-9971-89F74B62EE93}"/>
              </a:ext>
            </a:extLst>
          </p:cNvPr>
          <p:cNvSpPr>
            <a:spLocks noGrp="1"/>
          </p:cNvSpPr>
          <p:nvPr>
            <p:ph idx="1"/>
          </p:nvPr>
        </p:nvSpPr>
        <p:spPr>
          <a:xfrm>
            <a:off x="674556" y="1588957"/>
            <a:ext cx="10942822" cy="5088972"/>
          </a:xfrm>
        </p:spPr>
        <p:txBody>
          <a:bodyPr>
            <a:normAutofit lnSpcReduction="10000"/>
          </a:bodyPr>
          <a:lstStyle/>
          <a:p>
            <a:pPr marL="0" lvl="1" indent="0">
              <a:spcBef>
                <a:spcPts val="600"/>
              </a:spcBef>
              <a:buNone/>
              <a:defRPr/>
            </a:pPr>
            <a:r>
              <a:rPr lang="de-DE" altLang="de-DE" sz="2200" b="1">
                <a:solidFill>
                  <a:schemeClr val="accent5">
                    <a:lumMod val="50000"/>
                  </a:schemeClr>
                </a:solidFill>
                <a:cs typeface="Arial" pitchFamily="34" charset="0"/>
              </a:rPr>
              <a:t>Kennzeichnung von Produkten mit dem MSC-Siegel:</a:t>
            </a:r>
          </a:p>
          <a:p>
            <a:pPr marL="457200" lvl="1" indent="-457200">
              <a:spcBef>
                <a:spcPts val="600"/>
              </a:spcBef>
              <a:buFont typeface="Wingdings" panose="05000000000000000000" pitchFamily="2" charset="2"/>
              <a:buChar char="q"/>
              <a:defRPr/>
            </a:pPr>
            <a:r>
              <a:rPr lang="de-DE" altLang="de-DE" sz="2200">
                <a:solidFill>
                  <a:schemeClr val="accent5">
                    <a:lumMod val="50000"/>
                  </a:schemeClr>
                </a:solidFill>
                <a:cs typeface="Arial" pitchFamily="34" charset="0"/>
              </a:rPr>
              <a:t>Es wird ausschließlich MSC-zertifizierter Fisch als MSC-zertifiziert ausgewiesen</a:t>
            </a:r>
          </a:p>
          <a:p>
            <a:pPr marL="457200" lvl="1" indent="-457200">
              <a:spcBef>
                <a:spcPts val="600"/>
              </a:spcBef>
              <a:buFont typeface="Wingdings" panose="05000000000000000000" pitchFamily="2" charset="2"/>
              <a:buChar char="q"/>
              <a:defRPr/>
            </a:pPr>
            <a:r>
              <a:rPr lang="de-DE" altLang="de-DE" sz="2200">
                <a:solidFill>
                  <a:schemeClr val="accent5">
                    <a:lumMod val="50000"/>
                  </a:schemeClr>
                </a:solidFill>
                <a:cs typeface="Arial" pitchFamily="34" charset="0"/>
              </a:rPr>
              <a:t>Alle Produkte und Verpackungsmaterialien, die das MSC-Siegel tragen, entsprechen den Nutzungsrichtlinien für das MSC-Siegel.</a:t>
            </a:r>
          </a:p>
          <a:p>
            <a:pPr marL="457200" lvl="1" indent="-457200">
              <a:spcBef>
                <a:spcPts val="600"/>
              </a:spcBef>
              <a:buFont typeface="Wingdings" panose="05000000000000000000" pitchFamily="2" charset="2"/>
              <a:buChar char="q"/>
              <a:defRPr/>
            </a:pPr>
            <a:r>
              <a:rPr lang="de-DE" altLang="de-DE" sz="2200">
                <a:solidFill>
                  <a:schemeClr val="accent5">
                    <a:lumMod val="50000"/>
                  </a:schemeClr>
                </a:solidFill>
                <a:cs typeface="Arial" pitchFamily="34" charset="0"/>
              </a:rPr>
              <a:t>Nach der Freigabe durch den MSC kann der Artikel mit MSC-Siegel verkauft werden.</a:t>
            </a:r>
          </a:p>
          <a:p>
            <a:pPr marL="0" lvl="1" indent="0">
              <a:spcBef>
                <a:spcPts val="600"/>
              </a:spcBef>
              <a:buNone/>
              <a:defRPr/>
            </a:pPr>
            <a:endParaRPr lang="de-DE" altLang="de-DE" sz="2200">
              <a:solidFill>
                <a:schemeClr val="accent5">
                  <a:lumMod val="50000"/>
                </a:schemeClr>
              </a:solidFill>
              <a:cs typeface="Arial" pitchFamily="34" charset="0"/>
            </a:endParaRPr>
          </a:p>
          <a:p>
            <a:pPr marL="0" lvl="1" indent="0">
              <a:spcBef>
                <a:spcPts val="600"/>
              </a:spcBef>
              <a:buNone/>
              <a:defRPr/>
            </a:pPr>
            <a:r>
              <a:rPr lang="en-US" sz="2200" b="1" err="1">
                <a:solidFill>
                  <a:schemeClr val="accent5">
                    <a:lumMod val="50000"/>
                  </a:schemeClr>
                </a:solidFill>
              </a:rPr>
              <a:t>Nutzung</a:t>
            </a:r>
            <a:r>
              <a:rPr lang="en-US" sz="2200" b="1">
                <a:solidFill>
                  <a:schemeClr val="accent5">
                    <a:lumMod val="50000"/>
                  </a:schemeClr>
                </a:solidFill>
              </a:rPr>
              <a:t> des MSC-</a:t>
            </a:r>
            <a:r>
              <a:rPr lang="en-US" sz="2200" b="1" err="1">
                <a:solidFill>
                  <a:schemeClr val="accent5">
                    <a:lumMod val="50000"/>
                  </a:schemeClr>
                </a:solidFill>
              </a:rPr>
              <a:t>Siegels</a:t>
            </a:r>
            <a:r>
              <a:rPr lang="en-US" sz="2200" b="1">
                <a:solidFill>
                  <a:schemeClr val="accent5">
                    <a:lumMod val="50000"/>
                  </a:schemeClr>
                </a:solidFill>
              </a:rPr>
              <a:t> auf </a:t>
            </a:r>
            <a:r>
              <a:rPr lang="en-US" sz="2200" b="1" err="1">
                <a:solidFill>
                  <a:schemeClr val="accent5">
                    <a:lumMod val="50000"/>
                  </a:schemeClr>
                </a:solidFill>
              </a:rPr>
              <a:t>Werbe</a:t>
            </a:r>
            <a:r>
              <a:rPr lang="en-US" sz="2200" b="1">
                <a:solidFill>
                  <a:schemeClr val="accent5">
                    <a:lumMod val="50000"/>
                  </a:schemeClr>
                </a:solidFill>
              </a:rPr>
              <a:t>- und </a:t>
            </a:r>
            <a:r>
              <a:rPr lang="en-US" sz="2200" b="1" err="1">
                <a:solidFill>
                  <a:schemeClr val="accent5">
                    <a:lumMod val="50000"/>
                  </a:schemeClr>
                </a:solidFill>
              </a:rPr>
              <a:t>Kommunikationsmaterialien</a:t>
            </a:r>
            <a:r>
              <a:rPr lang="en-US" sz="2200" b="1">
                <a:solidFill>
                  <a:schemeClr val="accent5">
                    <a:lumMod val="50000"/>
                  </a:schemeClr>
                </a:solidFill>
              </a:rPr>
              <a:t>:</a:t>
            </a:r>
          </a:p>
          <a:p>
            <a:pPr marL="457200" lvl="1" indent="-457200">
              <a:spcBef>
                <a:spcPts val="600"/>
              </a:spcBef>
              <a:buFont typeface="Wingdings" panose="05000000000000000000" pitchFamily="2" charset="2"/>
              <a:buChar char="q"/>
              <a:defRPr/>
            </a:pPr>
            <a:r>
              <a:rPr lang="de-DE" altLang="de-DE" sz="2200">
                <a:solidFill>
                  <a:schemeClr val="accent5">
                    <a:lumMod val="50000"/>
                  </a:schemeClr>
                </a:solidFill>
                <a:cs typeface="Arial" pitchFamily="34" charset="0"/>
              </a:rPr>
              <a:t>Alle Werbe- und Kommunikationsmaterialien (z.B. Preisschilder, </a:t>
            </a:r>
            <a:r>
              <a:rPr lang="de-DE" altLang="de-DE" sz="2200" err="1">
                <a:solidFill>
                  <a:schemeClr val="accent5">
                    <a:lumMod val="50000"/>
                  </a:schemeClr>
                </a:solidFill>
                <a:cs typeface="Arial" pitchFamily="34" charset="0"/>
              </a:rPr>
              <a:t>Aufstecker</a:t>
            </a:r>
            <a:r>
              <a:rPr lang="de-DE" altLang="de-DE" sz="2200">
                <a:solidFill>
                  <a:schemeClr val="accent5">
                    <a:lumMod val="50000"/>
                  </a:schemeClr>
                </a:solidFill>
                <a:cs typeface="Arial" pitchFamily="34" charset="0"/>
              </a:rPr>
              <a:t>, Poster, Handzettel oder Aufsteller), die das MSC-Siegel tragen, entsprechen den Nutzungsrichtlinien für das MSC-Siegel.</a:t>
            </a:r>
          </a:p>
          <a:p>
            <a:pPr marL="457200" lvl="1" indent="-457200">
              <a:spcBef>
                <a:spcPts val="600"/>
              </a:spcBef>
              <a:buFont typeface="Wingdings" panose="05000000000000000000" pitchFamily="2" charset="2"/>
              <a:buChar char="q"/>
              <a:defRPr/>
            </a:pPr>
            <a:r>
              <a:rPr lang="de-DE" altLang="de-DE" sz="2200">
                <a:solidFill>
                  <a:schemeClr val="accent5">
                    <a:lumMod val="50000"/>
                  </a:schemeClr>
                </a:solidFill>
                <a:cs typeface="Arial" pitchFamily="34" charset="0"/>
              </a:rPr>
              <a:t>Nach der Freigabe durch den MSC kann der Artikel mit MSC-Siegel verkauft und Poster/Aufsteller angebracht werden.</a:t>
            </a:r>
          </a:p>
          <a:p>
            <a:pPr marL="0" lvl="1" indent="0">
              <a:spcBef>
                <a:spcPts val="600"/>
              </a:spcBef>
              <a:buNone/>
              <a:defRPr/>
            </a:pPr>
            <a:endParaRPr lang="de-DE" altLang="de-DE" sz="2200">
              <a:solidFill>
                <a:schemeClr val="accent5">
                  <a:lumMod val="50000"/>
                </a:schemeClr>
              </a:solidFill>
              <a:cs typeface="Arial" pitchFamily="34" charset="0"/>
            </a:endParaRPr>
          </a:p>
          <a:p>
            <a:pPr marL="0" lvl="1" indent="0">
              <a:spcBef>
                <a:spcPts val="600"/>
              </a:spcBef>
              <a:buNone/>
              <a:defRPr/>
            </a:pPr>
            <a:r>
              <a:rPr lang="de-DE" altLang="de-DE" sz="2200">
                <a:solidFill>
                  <a:schemeClr val="accent5">
                    <a:lumMod val="50000"/>
                  </a:schemeClr>
                </a:solidFill>
                <a:cs typeface="Arial" pitchFamily="34" charset="0"/>
              </a:rPr>
              <a:t>Für beides gilt: sollen neue Verpackungen oder andere Materialien, die das MSC-Siegel tragen, erstellt werden, wird das Prozedere wiederholt.</a:t>
            </a:r>
          </a:p>
        </p:txBody>
      </p:sp>
    </p:spTree>
    <p:extLst>
      <p:ext uri="{BB962C8B-B14F-4D97-AF65-F5344CB8AC3E}">
        <p14:creationId xmlns:p14="http://schemas.microsoft.com/office/powerpoint/2010/main" val="3279273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93B08A-1CC0-4952-9F73-FACDEDB4D052}"/>
              </a:ext>
            </a:extLst>
          </p:cNvPr>
          <p:cNvSpPr>
            <a:spLocks noGrp="1"/>
          </p:cNvSpPr>
          <p:nvPr>
            <p:ph type="ctrTitle"/>
          </p:nvPr>
        </p:nvSpPr>
        <p:spPr>
          <a:xfrm>
            <a:off x="0" y="0"/>
            <a:ext cx="6119813" cy="6858000"/>
          </a:xfrm>
        </p:spPr>
        <p:txBody>
          <a:bodyPr tIns="2304000" anchor="b"/>
          <a:lstStyle/>
          <a:p>
            <a:pPr marL="612000">
              <a:lnSpc>
                <a:spcPct val="150000"/>
              </a:lnSpc>
            </a:pPr>
            <a:br>
              <a:rPr lang="de-DE" sz="3200"/>
            </a:br>
            <a:br>
              <a:rPr lang="de-DE" sz="3200"/>
            </a:br>
            <a:br>
              <a:rPr lang="de-DE" sz="3200"/>
            </a:br>
            <a:br>
              <a:rPr lang="de-DE" sz="3200"/>
            </a:br>
            <a:br>
              <a:rPr lang="de-DE" sz="3200"/>
            </a:br>
            <a:br>
              <a:rPr lang="de-DE" sz="3200"/>
            </a:br>
            <a:br>
              <a:rPr lang="de-DE" sz="3200"/>
            </a:br>
            <a:br>
              <a:rPr lang="de-DE" sz="3200"/>
            </a:br>
            <a:r>
              <a:rPr lang="de-DE" sz="2800">
                <a:solidFill>
                  <a:schemeClr val="bg1"/>
                </a:solidFill>
                <a:ea typeface="+mn-ea"/>
                <a:cs typeface="+mn-cs"/>
              </a:rPr>
              <a:t>Module des Schulungsmaterials</a:t>
            </a:r>
            <a:br>
              <a:rPr lang="de-DE" sz="2800" b="0">
                <a:solidFill>
                  <a:schemeClr val="bg1"/>
                </a:solidFill>
                <a:ea typeface="+mn-ea"/>
                <a:cs typeface="+mn-cs"/>
              </a:rPr>
            </a:br>
            <a:br>
              <a:rPr lang="de-DE" sz="2000" b="0">
                <a:solidFill>
                  <a:schemeClr val="bg1"/>
                </a:solidFill>
                <a:latin typeface="Local Brewery Five" panose="02000506000000020004" pitchFamily="50" charset="0"/>
                <a:ea typeface="+mn-ea"/>
                <a:cs typeface="+mn-cs"/>
              </a:rPr>
            </a:br>
            <a:r>
              <a:rPr lang="de-DE" sz="2000" b="0">
                <a:solidFill>
                  <a:schemeClr val="bg1"/>
                </a:solidFill>
                <a:ea typeface="+mn-ea"/>
                <a:cs typeface="+mn-cs"/>
              </a:rPr>
              <a:t>1) 	Über den MSC</a:t>
            </a:r>
            <a:br>
              <a:rPr lang="de-DE" sz="2000" b="0">
                <a:solidFill>
                  <a:schemeClr val="bg1"/>
                </a:solidFill>
                <a:ea typeface="+mn-ea"/>
                <a:cs typeface="+mn-cs"/>
              </a:rPr>
            </a:br>
            <a:r>
              <a:rPr lang="de-DE" sz="2000" b="0">
                <a:solidFill>
                  <a:schemeClr val="bg1"/>
                </a:solidFill>
                <a:ea typeface="+mn-ea"/>
                <a:cs typeface="+mn-cs"/>
              </a:rPr>
              <a:t>2) 	Der MSC-Umweltstandard für nachhaltige 	Fischerei</a:t>
            </a:r>
            <a:br>
              <a:rPr lang="de-DE" sz="2000" b="0">
                <a:solidFill>
                  <a:schemeClr val="bg1"/>
                </a:solidFill>
                <a:ea typeface="+mn-ea"/>
                <a:cs typeface="+mn-cs"/>
              </a:rPr>
            </a:br>
            <a:r>
              <a:rPr lang="de-DE" sz="2000" b="0">
                <a:solidFill>
                  <a:schemeClr val="bg1"/>
                </a:solidFill>
                <a:ea typeface="+mn-ea"/>
                <a:cs typeface="+mn-cs"/>
              </a:rPr>
              <a:t>3) 	Der MSC-Rückverfolgbarkeits-Standard für 	Unternehmen in der Lieferkette</a:t>
            </a:r>
            <a:br>
              <a:rPr lang="de-DE" sz="2000" b="0">
                <a:solidFill>
                  <a:schemeClr val="bg1"/>
                </a:solidFill>
                <a:ea typeface="+mn-ea"/>
                <a:cs typeface="+mn-cs"/>
              </a:rPr>
            </a:br>
            <a:r>
              <a:rPr lang="de-DE" sz="2000" b="0">
                <a:solidFill>
                  <a:schemeClr val="bg1"/>
                </a:solidFill>
                <a:ea typeface="+mn-ea"/>
                <a:cs typeface="+mn-cs"/>
              </a:rPr>
              <a:t>4) 	Das MSC-Siegel nutzen</a:t>
            </a:r>
            <a:br>
              <a:rPr lang="de-DE" sz="2000" b="0">
                <a:solidFill>
                  <a:schemeClr val="bg1"/>
                </a:solidFill>
                <a:ea typeface="+mn-ea"/>
                <a:cs typeface="+mn-cs"/>
              </a:rPr>
            </a:br>
            <a:r>
              <a:rPr lang="de-DE" sz="2000">
                <a:solidFill>
                  <a:srgbClr val="FFC000"/>
                </a:solidFill>
                <a:ea typeface="+mn-ea"/>
                <a:cs typeface="+mn-cs"/>
              </a:rPr>
              <a:t>5) 	Arbeitsrechtliche Anforderungen zu Zwangs- und 	Kinderarbeit</a:t>
            </a:r>
            <a:br>
              <a:rPr lang="de-DE" sz="2000">
                <a:solidFill>
                  <a:schemeClr val="bg1"/>
                </a:solidFill>
                <a:latin typeface="Local Brewery Five" panose="02000506000000020004" pitchFamily="50" charset="0"/>
              </a:rPr>
            </a:br>
            <a:r>
              <a:rPr lang="de-DE" sz="2000" b="0">
                <a:cs typeface="Calibri"/>
              </a:rPr>
              <a:t>6) 	Kommunikation Ihres MSC-Engagements</a:t>
            </a:r>
            <a:br>
              <a:rPr lang="de-DE" sz="2000">
                <a:latin typeface="Calibri" panose="020F0502020204030204" pitchFamily="34" charset="0"/>
                <a:cs typeface="Calibri" panose="020F0502020204030204" pitchFamily="34" charset="0"/>
              </a:rPr>
            </a:br>
            <a:br>
              <a:rPr lang="de-DE" sz="2000"/>
            </a:br>
            <a:endParaRPr lang="en-DE" sz="2000"/>
          </a:p>
        </p:txBody>
      </p:sp>
    </p:spTree>
    <p:extLst>
      <p:ext uri="{BB962C8B-B14F-4D97-AF65-F5344CB8AC3E}">
        <p14:creationId xmlns:p14="http://schemas.microsoft.com/office/powerpoint/2010/main" val="313690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42B454-216F-440D-B795-968AACCFBD9F}"/>
              </a:ext>
            </a:extLst>
          </p:cNvPr>
          <p:cNvSpPr>
            <a:spLocks noGrp="1"/>
          </p:cNvSpPr>
          <p:nvPr>
            <p:ph type="body" sz="quarter" idx="11"/>
          </p:nvPr>
        </p:nvSpPr>
        <p:spPr/>
        <p:txBody>
          <a:bodyPr>
            <a:normAutofit fontScale="92500"/>
          </a:bodyPr>
          <a:lstStyle/>
          <a:p>
            <a:pPr marL="0" indent="0">
              <a:spcBef>
                <a:spcPts val="600"/>
              </a:spcBef>
              <a:spcAft>
                <a:spcPts val="1200"/>
              </a:spcAft>
              <a:buNone/>
            </a:pPr>
            <a:r>
              <a:rPr lang="de-DE" sz="2400">
                <a:solidFill>
                  <a:schemeClr val="accent5">
                    <a:lumMod val="50000"/>
                  </a:schemeClr>
                </a:solidFill>
              </a:rPr>
              <a:t>MSC-zertifizierte Unternehmen der Lieferkette, die in einem Land mit Risiko von Zwangs- oder Kinderarbeit tätig sind, müssen unabhängige arbeitsrechtliche Audits durchlaufen.</a:t>
            </a:r>
          </a:p>
          <a:p>
            <a:pPr marL="0" indent="0">
              <a:spcBef>
                <a:spcPts val="600"/>
              </a:spcBef>
              <a:spcAft>
                <a:spcPts val="1200"/>
              </a:spcAft>
              <a:buNone/>
            </a:pPr>
            <a:r>
              <a:rPr lang="de-DE" altLang="de-DE" sz="2400">
                <a:solidFill>
                  <a:schemeClr val="accent5">
                    <a:lumMod val="50000"/>
                  </a:schemeClr>
                </a:solidFill>
                <a:cs typeface="Arial" panose="020B0604020202020204" pitchFamily="34" charset="0"/>
              </a:rPr>
              <a:t>Anerkannte Arbeitsrechtsprogramme für das Audit sind: </a:t>
            </a:r>
          </a:p>
          <a:p>
            <a:pPr marL="341313" indent="-341313">
              <a:spcBef>
                <a:spcPts val="600"/>
              </a:spcBef>
              <a:spcAft>
                <a:spcPts val="1200"/>
              </a:spcAft>
            </a:pPr>
            <a:r>
              <a:rPr lang="de-DE" altLang="de-DE" sz="2400">
                <a:solidFill>
                  <a:schemeClr val="accent5">
                    <a:lumMod val="50000"/>
                  </a:schemeClr>
                </a:solidFill>
                <a:cs typeface="Arial" panose="020B0604020202020204" pitchFamily="34" charset="0"/>
              </a:rPr>
              <a:t>SA8000</a:t>
            </a:r>
          </a:p>
          <a:p>
            <a:pPr marL="341313" indent="-341313">
              <a:spcBef>
                <a:spcPts val="600"/>
              </a:spcBef>
              <a:spcAft>
                <a:spcPts val="1200"/>
              </a:spcAft>
            </a:pPr>
            <a:r>
              <a:rPr lang="de-DE" altLang="de-DE" sz="2400" err="1">
                <a:solidFill>
                  <a:schemeClr val="accent5">
                    <a:lumMod val="50000"/>
                  </a:schemeClr>
                </a:solidFill>
                <a:cs typeface="Arial" panose="020B0604020202020204" pitchFamily="34" charset="0"/>
              </a:rPr>
              <a:t>amfori</a:t>
            </a:r>
            <a:r>
              <a:rPr lang="de-DE" altLang="de-DE" sz="2400">
                <a:solidFill>
                  <a:schemeClr val="accent5">
                    <a:lumMod val="50000"/>
                  </a:schemeClr>
                </a:solidFill>
                <a:cs typeface="Arial" panose="020B0604020202020204" pitchFamily="34" charset="0"/>
              </a:rPr>
              <a:t> BSCI </a:t>
            </a:r>
          </a:p>
          <a:p>
            <a:pPr marL="341313" indent="-341313">
              <a:spcBef>
                <a:spcPts val="600"/>
              </a:spcBef>
              <a:spcAft>
                <a:spcPts val="1200"/>
              </a:spcAft>
            </a:pPr>
            <a:r>
              <a:rPr lang="de-DE" altLang="de-DE" sz="2400">
                <a:solidFill>
                  <a:schemeClr val="accent5">
                    <a:lumMod val="50000"/>
                  </a:schemeClr>
                </a:solidFill>
                <a:cs typeface="Arial" panose="020B0604020202020204" pitchFamily="34" charset="0"/>
              </a:rPr>
              <a:t>SEDEX SMETA</a:t>
            </a:r>
          </a:p>
          <a:p>
            <a:pPr marL="341313" indent="-341313">
              <a:spcBef>
                <a:spcPts val="600"/>
              </a:spcBef>
              <a:spcAft>
                <a:spcPts val="1200"/>
              </a:spcAft>
            </a:pPr>
            <a:r>
              <a:rPr lang="de-DE" altLang="de-DE" sz="2400">
                <a:solidFill>
                  <a:schemeClr val="accent5">
                    <a:lumMod val="50000"/>
                  </a:schemeClr>
                </a:solidFill>
                <a:cs typeface="Arial" panose="020B0604020202020204" pitchFamily="34" charset="0"/>
              </a:rPr>
              <a:t>alle von der Supply Chain Initiative (SCCI) des Consumer </a:t>
            </a:r>
            <a:r>
              <a:rPr lang="de-DE" altLang="de-DE" sz="2400" err="1">
                <a:solidFill>
                  <a:schemeClr val="accent5">
                    <a:lumMod val="50000"/>
                  </a:schemeClr>
                </a:solidFill>
                <a:cs typeface="Arial" panose="020B0604020202020204" pitchFamily="34" charset="0"/>
              </a:rPr>
              <a:t>Goods</a:t>
            </a:r>
            <a:r>
              <a:rPr lang="de-DE" altLang="de-DE" sz="2400">
                <a:solidFill>
                  <a:schemeClr val="accent5">
                    <a:lumMod val="50000"/>
                  </a:schemeClr>
                </a:solidFill>
                <a:cs typeface="Arial" panose="020B0604020202020204" pitchFamily="34" charset="0"/>
              </a:rPr>
              <a:t> Forum anerkannten Sozialstandards</a:t>
            </a:r>
            <a:endParaRPr lang="de-DE" altLang="de-DE">
              <a:solidFill>
                <a:schemeClr val="accent5">
                  <a:lumMod val="50000"/>
                </a:schemeClr>
              </a:solidFill>
              <a:cs typeface="Arial" panose="020B0604020202020204" pitchFamily="34" charset="0"/>
            </a:endParaRPr>
          </a:p>
          <a:p>
            <a:endParaRPr lang="en-DE"/>
          </a:p>
        </p:txBody>
      </p:sp>
      <p:sp>
        <p:nvSpPr>
          <p:cNvPr id="4" name="Title 3">
            <a:extLst>
              <a:ext uri="{FF2B5EF4-FFF2-40B4-BE49-F238E27FC236}">
                <a16:creationId xmlns:a16="http://schemas.microsoft.com/office/drawing/2014/main" id="{B0C1D463-FB27-47A1-919F-7AE200BF318E}"/>
              </a:ext>
            </a:extLst>
          </p:cNvPr>
          <p:cNvSpPr>
            <a:spLocks noGrp="1"/>
          </p:cNvSpPr>
          <p:nvPr>
            <p:ph type="title"/>
          </p:nvPr>
        </p:nvSpPr>
        <p:spPr>
          <a:xfrm>
            <a:off x="542925" y="180071"/>
            <a:ext cx="8542460" cy="932296"/>
          </a:xfrm>
        </p:spPr>
        <p:txBody>
          <a:bodyPr>
            <a:normAutofit fontScale="90000"/>
          </a:bodyPr>
          <a:lstStyle/>
          <a:p>
            <a:r>
              <a:rPr lang="en-US" sz="4000" err="1"/>
              <a:t>Arbeitsrechtsprogramme</a:t>
            </a:r>
            <a:r>
              <a:rPr lang="en-US" sz="4000"/>
              <a:t> </a:t>
            </a:r>
            <a:r>
              <a:rPr lang="en-US" sz="4000" err="1"/>
              <a:t>für</a:t>
            </a:r>
            <a:r>
              <a:rPr lang="en-US" sz="4000"/>
              <a:t> </a:t>
            </a:r>
            <a:r>
              <a:rPr lang="en-US" sz="4000" err="1"/>
              <a:t>Unternehmen</a:t>
            </a:r>
            <a:r>
              <a:rPr lang="en-US" sz="4000"/>
              <a:t> in der </a:t>
            </a:r>
            <a:r>
              <a:rPr lang="en-US" sz="4000" err="1"/>
              <a:t>Lieferkette</a:t>
            </a:r>
            <a:endParaRPr lang="en-DE" sz="4000"/>
          </a:p>
        </p:txBody>
      </p:sp>
      <p:pic>
        <p:nvPicPr>
          <p:cNvPr id="5" name="Picture 2" descr="Image result for amfori bsci">
            <a:extLst>
              <a:ext uri="{FF2B5EF4-FFF2-40B4-BE49-F238E27FC236}">
                <a16:creationId xmlns:a16="http://schemas.microsoft.com/office/drawing/2014/main" id="{8C27D50A-4967-452C-BDC2-6B7F6B7533E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25153" y="1728000"/>
            <a:ext cx="2119221" cy="64407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6" descr="Image result for sa8000">
            <a:extLst>
              <a:ext uri="{FF2B5EF4-FFF2-40B4-BE49-F238E27FC236}">
                <a16:creationId xmlns:a16="http://schemas.microsoft.com/office/drawing/2014/main" id="{5D51EDC9-4ABF-41E5-AA89-51BFA4E5316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369685" y="1930938"/>
            <a:ext cx="1585610" cy="238889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2" descr="Image result for consumer goods forum">
            <a:extLst>
              <a:ext uri="{FF2B5EF4-FFF2-40B4-BE49-F238E27FC236}">
                <a16:creationId xmlns:a16="http://schemas.microsoft.com/office/drawing/2014/main" id="{055F6BB8-A1AC-4BE6-A9DB-A2204873DE8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39692" y="2459704"/>
            <a:ext cx="2202984" cy="220298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Image result for sedex audit">
            <a:extLst>
              <a:ext uri="{FF2B5EF4-FFF2-40B4-BE49-F238E27FC236}">
                <a16:creationId xmlns:a16="http://schemas.microsoft.com/office/drawing/2014/main" id="{6D49F0CD-F9C5-46B4-91E5-3BD793A2003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268032" y="5058632"/>
            <a:ext cx="2119221" cy="56773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Image result for smeta">
            <a:extLst>
              <a:ext uri="{FF2B5EF4-FFF2-40B4-BE49-F238E27FC236}">
                <a16:creationId xmlns:a16="http://schemas.microsoft.com/office/drawing/2014/main" id="{CC38A069-6585-43D9-BD68-2098D69788A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268032" y="5713995"/>
            <a:ext cx="2203305" cy="70660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96914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4D813F-4291-43A5-9B18-C19EE32E9031}"/>
              </a:ext>
            </a:extLst>
          </p:cNvPr>
          <p:cNvSpPr>
            <a:spLocks noGrp="1"/>
          </p:cNvSpPr>
          <p:nvPr>
            <p:ph idx="1"/>
          </p:nvPr>
        </p:nvSpPr>
        <p:spPr>
          <a:xfrm>
            <a:off x="445956" y="1556549"/>
            <a:ext cx="10872000" cy="4567869"/>
          </a:xfrm>
        </p:spPr>
        <p:txBody>
          <a:bodyPr>
            <a:normAutofit fontScale="85000" lnSpcReduction="20000"/>
          </a:bodyPr>
          <a:lstStyle/>
          <a:p>
            <a:pPr>
              <a:lnSpc>
                <a:spcPct val="120000"/>
              </a:lnSpc>
              <a:spcBef>
                <a:spcPts val="0"/>
              </a:spcBef>
              <a:spcAft>
                <a:spcPts val="600"/>
              </a:spcAft>
            </a:pPr>
            <a:r>
              <a:rPr lang="de-DE" altLang="de-DE" sz="2600">
                <a:solidFill>
                  <a:schemeClr val="accent5">
                    <a:lumMod val="50000"/>
                  </a:schemeClr>
                </a:solidFill>
                <a:cs typeface="Arial" panose="020B0604020202020204" pitchFamily="34" charset="0"/>
              </a:rPr>
              <a:t>Alle Unternehmen, die in den Bereichen Verarbeitung (auch Lohnherstellung und die Beauftragung von Lohnherstellern), Verpackung, Umverpackung oder manuelle Entladung von Schiffen der Fischerei/Aquakultur tätig sind, müssen sich einem Audit unterziehen.</a:t>
            </a:r>
          </a:p>
          <a:p>
            <a:pPr>
              <a:lnSpc>
                <a:spcPct val="120000"/>
              </a:lnSpc>
              <a:spcBef>
                <a:spcPts val="0"/>
              </a:spcBef>
              <a:spcAft>
                <a:spcPts val="600"/>
              </a:spcAft>
            </a:pPr>
            <a:r>
              <a:rPr lang="de-DE" altLang="de-DE" sz="2600">
                <a:solidFill>
                  <a:schemeClr val="accent5">
                    <a:lumMod val="50000"/>
                  </a:schemeClr>
                </a:solidFill>
                <a:cs typeface="Arial" panose="020B0604020202020204" pitchFamily="34" charset="0"/>
              </a:rPr>
              <a:t>Ausgeschlossen sind Unternehmen in Ländern mit geringerem Risiko für Zwangs- oder Kinderarbeit, gemäß zwei oder mehreren der folgenden Indikatoren:</a:t>
            </a:r>
          </a:p>
          <a:p>
            <a:pPr marL="522288" lvl="1" indent="-296863">
              <a:lnSpc>
                <a:spcPct val="120000"/>
              </a:lnSpc>
              <a:spcBef>
                <a:spcPts val="0"/>
              </a:spcBef>
              <a:spcAft>
                <a:spcPts val="600"/>
              </a:spcAft>
            </a:pPr>
            <a:r>
              <a:rPr lang="de-DE" altLang="de-DE" sz="2600">
                <a:solidFill>
                  <a:schemeClr val="accent5">
                    <a:lumMod val="50000"/>
                  </a:schemeClr>
                </a:solidFill>
                <a:cs typeface="Arial" panose="020B0604020202020204" pitchFamily="34" charset="0"/>
              </a:rPr>
              <a:t>Bewertung eines Länderrisikos nach SA8000</a:t>
            </a:r>
          </a:p>
          <a:p>
            <a:pPr marL="522288" lvl="1" indent="-296863">
              <a:lnSpc>
                <a:spcPct val="120000"/>
              </a:lnSpc>
              <a:spcBef>
                <a:spcPts val="0"/>
              </a:spcBef>
              <a:spcAft>
                <a:spcPts val="600"/>
              </a:spcAft>
            </a:pPr>
            <a:r>
              <a:rPr lang="de-DE" altLang="de-DE" sz="2600">
                <a:solidFill>
                  <a:schemeClr val="accent5">
                    <a:lumMod val="50000"/>
                  </a:schemeClr>
                </a:solidFill>
                <a:cs typeface="Arial" panose="020B0604020202020204" pitchFamily="34" charset="0"/>
              </a:rPr>
              <a:t>International Trade Union </a:t>
            </a:r>
            <a:r>
              <a:rPr lang="de-DE" altLang="de-DE" sz="2600" err="1">
                <a:solidFill>
                  <a:schemeClr val="accent5">
                    <a:lumMod val="50000"/>
                  </a:schemeClr>
                </a:solidFill>
                <a:cs typeface="Arial" panose="020B0604020202020204" pitchFamily="34" charset="0"/>
              </a:rPr>
              <a:t>Confederation</a:t>
            </a:r>
            <a:r>
              <a:rPr lang="de-DE" altLang="de-DE" sz="2600">
                <a:solidFill>
                  <a:schemeClr val="accent5">
                    <a:lumMod val="50000"/>
                  </a:schemeClr>
                </a:solidFill>
                <a:cs typeface="Arial" panose="020B0604020202020204" pitchFamily="34" charset="0"/>
              </a:rPr>
              <a:t> Global Rights Index</a:t>
            </a:r>
          </a:p>
          <a:p>
            <a:pPr marL="522288" lvl="1" indent="-296863">
              <a:lnSpc>
                <a:spcPct val="120000"/>
              </a:lnSpc>
              <a:spcBef>
                <a:spcPts val="0"/>
              </a:spcBef>
              <a:spcAft>
                <a:spcPts val="600"/>
              </a:spcAft>
            </a:pPr>
            <a:r>
              <a:rPr lang="de-DE" altLang="de-DE" sz="2600">
                <a:solidFill>
                  <a:schemeClr val="accent5">
                    <a:lumMod val="50000"/>
                  </a:schemeClr>
                </a:solidFill>
                <a:cs typeface="Arial" panose="020B0604020202020204" pitchFamily="34" charset="0"/>
              </a:rPr>
              <a:t>Ratifizierung von mindestens fünf UN-Konventionen* zu Zwangs- oder Kinderarbeit, Menschenhandel oder Fischprodukten/Fischerei</a:t>
            </a:r>
          </a:p>
          <a:p>
            <a:pPr marL="522288" lvl="1" indent="-296863">
              <a:lnSpc>
                <a:spcPct val="120000"/>
              </a:lnSpc>
              <a:spcBef>
                <a:spcPts val="0"/>
              </a:spcBef>
              <a:spcAft>
                <a:spcPts val="600"/>
              </a:spcAft>
            </a:pPr>
            <a:r>
              <a:rPr lang="de-DE" altLang="de-DE" sz="2600">
                <a:solidFill>
                  <a:schemeClr val="accent5">
                    <a:lumMod val="50000"/>
                  </a:schemeClr>
                </a:solidFill>
                <a:cs typeface="Arial" panose="020B0604020202020204" pitchFamily="34" charset="0"/>
              </a:rPr>
              <a:t>Liste des US-amerikanischen Arbeitsministeriums von Produkten, die durch Kinder- oder Zwangsarbeit hergestellt wurden</a:t>
            </a:r>
          </a:p>
          <a:p>
            <a:endParaRPr lang="en-DE"/>
          </a:p>
        </p:txBody>
      </p:sp>
      <p:sp>
        <p:nvSpPr>
          <p:cNvPr id="3" name="Title 2">
            <a:extLst>
              <a:ext uri="{FF2B5EF4-FFF2-40B4-BE49-F238E27FC236}">
                <a16:creationId xmlns:a16="http://schemas.microsoft.com/office/drawing/2014/main" id="{20EC093B-592F-44BC-B0E9-DFE7195AF91E}"/>
              </a:ext>
            </a:extLst>
          </p:cNvPr>
          <p:cNvSpPr>
            <a:spLocks noGrp="1"/>
          </p:cNvSpPr>
          <p:nvPr>
            <p:ph type="title"/>
          </p:nvPr>
        </p:nvSpPr>
        <p:spPr>
          <a:xfrm>
            <a:off x="542924" y="180071"/>
            <a:ext cx="10429876" cy="932296"/>
          </a:xfrm>
        </p:spPr>
        <p:txBody>
          <a:bodyPr>
            <a:normAutofit/>
          </a:bodyPr>
          <a:lstStyle/>
          <a:p>
            <a:r>
              <a:rPr lang="en-US" sz="4000" err="1"/>
              <a:t>Wann</a:t>
            </a:r>
            <a:r>
              <a:rPr lang="en-US" sz="4000"/>
              <a:t> </a:t>
            </a:r>
            <a:r>
              <a:rPr lang="en-US" sz="4000" err="1"/>
              <a:t>ist</a:t>
            </a:r>
            <a:r>
              <a:rPr lang="en-US" sz="4000"/>
              <a:t> </a:t>
            </a:r>
            <a:r>
              <a:rPr lang="en-US" sz="4000" err="1"/>
              <a:t>ein</a:t>
            </a:r>
            <a:r>
              <a:rPr lang="en-US" sz="4000"/>
              <a:t> </a:t>
            </a:r>
            <a:r>
              <a:rPr lang="en-US" sz="4000" err="1"/>
              <a:t>Arbeitsrechtsaudit</a:t>
            </a:r>
            <a:r>
              <a:rPr lang="en-US" sz="4000"/>
              <a:t> </a:t>
            </a:r>
            <a:r>
              <a:rPr lang="en-US" sz="4000" err="1"/>
              <a:t>notwendig</a:t>
            </a:r>
            <a:r>
              <a:rPr lang="en-US" sz="4000"/>
              <a:t>?</a:t>
            </a:r>
            <a:endParaRPr lang="en-DE" sz="4000"/>
          </a:p>
        </p:txBody>
      </p:sp>
    </p:spTree>
    <p:extLst>
      <p:ext uri="{BB962C8B-B14F-4D97-AF65-F5344CB8AC3E}">
        <p14:creationId xmlns:p14="http://schemas.microsoft.com/office/powerpoint/2010/main" val="15912129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CDB504-E91A-48F3-B4BB-4CD709BD6A62}"/>
              </a:ext>
            </a:extLst>
          </p:cNvPr>
          <p:cNvSpPr>
            <a:spLocks noGrp="1"/>
          </p:cNvSpPr>
          <p:nvPr>
            <p:ph type="ctrTitle"/>
          </p:nvPr>
        </p:nvSpPr>
        <p:spPr>
          <a:xfrm>
            <a:off x="0" y="0"/>
            <a:ext cx="6119813" cy="6858000"/>
          </a:xfrm>
        </p:spPr>
        <p:txBody>
          <a:bodyPr tIns="2304000" anchor="b"/>
          <a:lstStyle/>
          <a:p>
            <a:pPr marL="612000">
              <a:lnSpc>
                <a:spcPct val="150000"/>
              </a:lnSpc>
            </a:pPr>
            <a:br>
              <a:rPr lang="de-DE" sz="3200"/>
            </a:br>
            <a:br>
              <a:rPr lang="de-DE" sz="3200"/>
            </a:br>
            <a:br>
              <a:rPr lang="de-DE" sz="3200"/>
            </a:br>
            <a:br>
              <a:rPr lang="de-DE" sz="3200"/>
            </a:br>
            <a:br>
              <a:rPr lang="de-DE" sz="3200"/>
            </a:br>
            <a:br>
              <a:rPr lang="de-DE" sz="3200"/>
            </a:br>
            <a:br>
              <a:rPr lang="de-DE" sz="3200"/>
            </a:br>
            <a:br>
              <a:rPr lang="de-DE" sz="3200"/>
            </a:br>
            <a:r>
              <a:rPr lang="de-DE" sz="2800">
                <a:solidFill>
                  <a:prstClr val="white"/>
                </a:solidFill>
              </a:rPr>
              <a:t>Module des Schulungsmaterials</a:t>
            </a:r>
            <a:br>
              <a:rPr lang="de-DE" sz="2800" b="0">
                <a:solidFill>
                  <a:prstClr val="white"/>
                </a:solidFill>
              </a:rPr>
            </a:br>
            <a:br>
              <a:rPr lang="de-DE" sz="2000" b="0">
                <a:solidFill>
                  <a:prstClr val="white"/>
                </a:solidFill>
                <a:latin typeface="Local Brewery Five" panose="02000506000000020004" pitchFamily="50" charset="0"/>
              </a:rPr>
            </a:br>
            <a:r>
              <a:rPr lang="de-DE" sz="2000" b="0">
                <a:solidFill>
                  <a:prstClr val="white"/>
                </a:solidFill>
              </a:rPr>
              <a:t>1) 	Über den MSC</a:t>
            </a:r>
            <a:br>
              <a:rPr lang="de-DE" sz="2000" b="0">
                <a:solidFill>
                  <a:prstClr val="white"/>
                </a:solidFill>
              </a:rPr>
            </a:br>
            <a:r>
              <a:rPr lang="de-DE" sz="2000" b="0">
                <a:solidFill>
                  <a:prstClr val="white"/>
                </a:solidFill>
              </a:rPr>
              <a:t>2) 	Der MSC-Umweltstandard für nachhaltige 	Fischerei</a:t>
            </a:r>
            <a:br>
              <a:rPr lang="de-DE" sz="2000" b="0">
                <a:solidFill>
                  <a:prstClr val="white"/>
                </a:solidFill>
              </a:rPr>
            </a:br>
            <a:r>
              <a:rPr lang="de-DE" sz="2000" b="0">
                <a:solidFill>
                  <a:prstClr val="white"/>
                </a:solidFill>
              </a:rPr>
              <a:t>3) 	Der MSC-Rückverfolgbarkeits-Standard für 	Unternehmen in der Lieferkette</a:t>
            </a:r>
            <a:br>
              <a:rPr lang="de-DE" sz="2000" b="0">
                <a:solidFill>
                  <a:prstClr val="white"/>
                </a:solidFill>
              </a:rPr>
            </a:br>
            <a:r>
              <a:rPr lang="de-DE" sz="2000" b="0">
                <a:solidFill>
                  <a:prstClr val="white"/>
                </a:solidFill>
              </a:rPr>
              <a:t>4) 	Das MSC-Siegel nutzen</a:t>
            </a:r>
            <a:br>
              <a:rPr lang="de-DE" sz="2000" b="0">
                <a:solidFill>
                  <a:prstClr val="white"/>
                </a:solidFill>
              </a:rPr>
            </a:br>
            <a:r>
              <a:rPr lang="de-DE" sz="2000" b="0">
                <a:solidFill>
                  <a:schemeClr val="bg1"/>
                </a:solidFill>
              </a:rPr>
              <a:t>5) 	Arbeitsrechtliche Anforderungen zu Zwangs- und 	Kinderarbeit</a:t>
            </a:r>
            <a:br>
              <a:rPr lang="de-DE" sz="2000">
                <a:solidFill>
                  <a:prstClr val="white"/>
                </a:solidFill>
                <a:latin typeface="Local Brewery Five" panose="02000506000000020004" pitchFamily="50" charset="0"/>
              </a:rPr>
            </a:br>
            <a:r>
              <a:rPr lang="de-DE" sz="2000">
                <a:solidFill>
                  <a:srgbClr val="FFC000"/>
                </a:solidFill>
                <a:cs typeface="Calibri"/>
              </a:rPr>
              <a:t>6) 	Kommunikation Ihres MSC-Engagements</a:t>
            </a:r>
            <a:br>
              <a:rPr lang="de-DE" sz="2000">
                <a:solidFill>
                  <a:srgbClr val="FFC000"/>
                </a:solidFill>
                <a:latin typeface="Calibri" panose="020F0502020204030204" pitchFamily="34" charset="0"/>
                <a:cs typeface="Calibri" panose="020F0502020204030204" pitchFamily="34" charset="0"/>
              </a:rPr>
            </a:br>
            <a:br>
              <a:rPr lang="de-DE" sz="2000"/>
            </a:br>
            <a:endParaRPr lang="en-DE" sz="2000"/>
          </a:p>
        </p:txBody>
      </p:sp>
    </p:spTree>
    <p:extLst>
      <p:ext uri="{BB962C8B-B14F-4D97-AF65-F5344CB8AC3E}">
        <p14:creationId xmlns:p14="http://schemas.microsoft.com/office/powerpoint/2010/main" val="1357055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0E6A754-E17D-42D5-BD3E-F934A5F798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A556A85B-08CD-4582-87A7-455B14639DFE}"/>
              </a:ext>
            </a:extLst>
          </p:cNvPr>
          <p:cNvSpPr/>
          <p:nvPr/>
        </p:nvSpPr>
        <p:spPr>
          <a:xfrm>
            <a:off x="0" y="0"/>
            <a:ext cx="12192000" cy="6858000"/>
          </a:xfrm>
          <a:prstGeom prst="rect">
            <a:avLst/>
          </a:prstGeom>
          <a:solidFill>
            <a:srgbClr val="2E75B6">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7D0AF3A-DBD5-42CD-9D28-1D6A9B2B72A0}"/>
              </a:ext>
            </a:extLst>
          </p:cNvPr>
          <p:cNvSpPr txBox="1"/>
          <p:nvPr/>
        </p:nvSpPr>
        <p:spPr>
          <a:xfrm>
            <a:off x="1056166" y="1797783"/>
            <a:ext cx="4666595" cy="3287564"/>
          </a:xfrm>
          <a:prstGeom prst="rect">
            <a:avLst/>
          </a:prstGeom>
          <a:solidFill>
            <a:srgbClr val="0070C0">
              <a:alpha val="81000"/>
            </a:srgbClr>
          </a:solidFill>
        </p:spPr>
        <p:txBody>
          <a:bodyPr wrap="square" rtlCol="0" anchor="b">
            <a:spAutoFit/>
          </a:bodyPr>
          <a:lstStyle/>
          <a:p>
            <a:r>
              <a:rPr lang="de-DE" sz="2800" b="1">
                <a:solidFill>
                  <a:schemeClr val="bg1"/>
                </a:solidFill>
                <a:ea typeface="+mj-ea"/>
                <a:cs typeface="+mj-cs"/>
              </a:rPr>
              <a:t>Unsere Ziele</a:t>
            </a:r>
            <a:endParaRPr lang="de-DE" sz="2800">
              <a:solidFill>
                <a:schemeClr val="bg1"/>
              </a:solidFill>
              <a:ea typeface="+mj-ea"/>
              <a:cs typeface="Calibri"/>
            </a:endParaRPr>
          </a:p>
          <a:p>
            <a:pPr marL="342900" indent="-342900">
              <a:buFont typeface="Arial"/>
              <a:buChar char="•"/>
            </a:pPr>
            <a:r>
              <a:rPr lang="de-DE" sz="2000">
                <a:solidFill>
                  <a:schemeClr val="bg1"/>
                </a:solidFill>
                <a:ea typeface="+mn-lt"/>
                <a:cs typeface="+mn-lt"/>
              </a:rPr>
              <a:t>Der Schutz von Fischbeständen und gesunden Meeren.</a:t>
            </a:r>
            <a:endParaRPr lang="de-DE" sz="2000">
              <a:solidFill>
                <a:schemeClr val="bg1"/>
              </a:solidFill>
              <a:cs typeface="Calibri" panose="020F0502020204030204"/>
            </a:endParaRPr>
          </a:p>
          <a:p>
            <a:pPr marL="342900" indent="-342900">
              <a:buFont typeface="Arial"/>
              <a:buChar char="•"/>
            </a:pPr>
            <a:r>
              <a:rPr lang="de-DE" sz="2000">
                <a:solidFill>
                  <a:schemeClr val="bg1"/>
                </a:solidFill>
                <a:ea typeface="+mn-lt"/>
                <a:cs typeface="+mn-lt"/>
              </a:rPr>
              <a:t>Der Erhalt von Fisch als Nahrungsquelle und wirtschaftliche Lebensgrundlage für die weltweit in der Fischerei Beschäftigten.</a:t>
            </a:r>
            <a:endParaRPr lang="de-DE" sz="2000">
              <a:solidFill>
                <a:schemeClr val="bg1"/>
              </a:solidFill>
              <a:cs typeface="Calibri" panose="020F0502020204030204"/>
            </a:endParaRPr>
          </a:p>
          <a:p>
            <a:pPr marL="342900" indent="-342900">
              <a:buFont typeface="Arial"/>
              <a:buChar char="•"/>
            </a:pPr>
            <a:r>
              <a:rPr lang="de-DE" sz="2000">
                <a:solidFill>
                  <a:schemeClr val="bg1"/>
                </a:solidFill>
                <a:ea typeface="+mn-lt"/>
                <a:cs typeface="+mn-lt"/>
              </a:rPr>
              <a:t>Die globale Fischerei insgesamt in nachhaltigere Bahnen lenken.</a:t>
            </a:r>
            <a:endParaRPr lang="de-DE" sz="2000">
              <a:solidFill>
                <a:schemeClr val="bg1"/>
              </a:solidFill>
              <a:cs typeface="Calibri" panose="020F0502020204030204"/>
            </a:endParaRPr>
          </a:p>
          <a:p>
            <a:pPr lvl="1"/>
            <a:endParaRPr lang="en-DE"/>
          </a:p>
        </p:txBody>
      </p:sp>
      <p:sp>
        <p:nvSpPr>
          <p:cNvPr id="3" name="Title 18">
            <a:extLst>
              <a:ext uri="{FF2B5EF4-FFF2-40B4-BE49-F238E27FC236}">
                <a16:creationId xmlns:a16="http://schemas.microsoft.com/office/drawing/2014/main" id="{72ECFEE9-87A0-427D-B018-0C17EA5B82E9}"/>
              </a:ext>
            </a:extLst>
          </p:cNvPr>
          <p:cNvSpPr txBox="1">
            <a:spLocks/>
          </p:cNvSpPr>
          <p:nvPr/>
        </p:nvSpPr>
        <p:spPr>
          <a:xfrm>
            <a:off x="5789262" y="1133158"/>
            <a:ext cx="5948310" cy="5234391"/>
          </a:xfrm>
          <a:prstGeom prst="rect">
            <a:avLst/>
          </a:prstGeom>
          <a:solidFill>
            <a:srgbClr val="00B0F0">
              <a:alpha val="81000"/>
            </a:srgbClr>
          </a:solidFill>
        </p:spPr>
        <p:txBody>
          <a:bodyPr wrap="square" lIns="144000" tIns="36000" rIns="144000" bIns="0" anchor="ctr" anchorCtr="0">
            <a:noAutofit/>
          </a:bodyPr>
          <a:lstStyle>
            <a:lvl1pPr marL="720000" algn="l" defTabSz="457200" rtl="0" eaLnBrk="1" latinLnBrk="0" hangingPunct="1">
              <a:lnSpc>
                <a:spcPts val="4960"/>
              </a:lnSpc>
              <a:spcBef>
                <a:spcPts val="0"/>
              </a:spcBef>
              <a:buNone/>
              <a:defRPr sz="4800" b="1" kern="1200">
                <a:solidFill>
                  <a:srgbClr val="FFFFFF"/>
                </a:solidFill>
                <a:latin typeface="+mj-lt"/>
                <a:ea typeface="+mj-ea"/>
                <a:cs typeface="+mj-cs"/>
              </a:defRPr>
            </a:lvl1pPr>
          </a:lstStyle>
          <a:p>
            <a:pPr marL="0">
              <a:lnSpc>
                <a:spcPct val="100000"/>
              </a:lnSpc>
              <a:defRPr/>
            </a:pPr>
            <a:r>
              <a:rPr lang="de-DE" sz="2800">
                <a:latin typeface="+mn-lt"/>
              </a:rPr>
              <a:t>Unsere Mission</a:t>
            </a:r>
            <a:endParaRPr kumimoji="0" lang="de-DE" sz="2800" b="1" i="0" u="none" strike="noStrike" kern="1200" cap="none" spc="0" normalizeH="0" baseline="0" noProof="0">
              <a:ln>
                <a:noFill/>
              </a:ln>
              <a:effectLst/>
              <a:uLnTx/>
              <a:uFillTx/>
              <a:latin typeface="+mn-lt"/>
              <a:ea typeface="+mj-ea"/>
              <a:cs typeface="+mj-cs"/>
            </a:endParaRPr>
          </a:p>
          <a:p>
            <a:pPr marL="0">
              <a:lnSpc>
                <a:spcPct val="100000"/>
              </a:lnSpc>
              <a:defRPr/>
            </a:pPr>
            <a:r>
              <a:rPr lang="de-DE" sz="2000" b="0">
                <a:solidFill>
                  <a:schemeClr val="bg1"/>
                </a:solidFill>
                <a:latin typeface="+mn-lt"/>
                <a:ea typeface="+mn-lt"/>
                <a:cs typeface="+mn-lt"/>
              </a:rPr>
              <a:t>Unsere Mission ist es, mithilfe des MSC-Programms  konkrete Verbesserungen in der globalen Fischereiwirtschaft zu erwirken, indem wir alle Teilhaber – Fischereien, verarbeitende Unternehmen, den Handel sowie den Endverbraucher – in eine positive Wirkungskette einbinden. </a:t>
            </a:r>
            <a:r>
              <a:rPr lang="de-DE" sz="2000" b="0">
                <a:latin typeface="+mn-lt"/>
              </a:rPr>
              <a:t>Durch die Zertifizierung nachhaltig arbeitender Fischereien und die Rückverfolgbarkeit mit dem MSC-Siegel gekennzeichneter Produkte, versetzen wir Verbraucher in die Lage, sich bewusst für nachhaltige Fisch- und Meeresfrüchteprodukte zu entscheiden. Wir alle können somit durch die Wahl MSC-zertifizierter Produkte Anreize für von unabhängiger Stelle geprüfte, nachhaltige Fischereipraktiken setzen.</a:t>
            </a:r>
          </a:p>
          <a:p>
            <a:pPr marL="0">
              <a:lnSpc>
                <a:spcPct val="100000"/>
              </a:lnSpc>
              <a:defRPr/>
            </a:pPr>
            <a:endParaRPr lang="de-DE" sz="2000" b="0">
              <a:solidFill>
                <a:schemeClr val="bg1"/>
              </a:solidFill>
              <a:latin typeface="+mn-lt"/>
              <a:ea typeface="+mn-lt"/>
              <a:cs typeface="+mn-lt"/>
            </a:endParaRPr>
          </a:p>
        </p:txBody>
      </p:sp>
      <p:grpSp>
        <p:nvGrpSpPr>
          <p:cNvPr id="6" name="Gruppieren 5">
            <a:extLst>
              <a:ext uri="{FF2B5EF4-FFF2-40B4-BE49-F238E27FC236}">
                <a16:creationId xmlns:a16="http://schemas.microsoft.com/office/drawing/2014/main" id="{E7D0D7E5-3FA1-43E4-82FF-AC9EF3D1492A}"/>
              </a:ext>
            </a:extLst>
          </p:cNvPr>
          <p:cNvGrpSpPr/>
          <p:nvPr/>
        </p:nvGrpSpPr>
        <p:grpSpPr>
          <a:xfrm>
            <a:off x="11111002" y="214219"/>
            <a:ext cx="900000" cy="864000"/>
            <a:chOff x="5320963" y="1367710"/>
            <a:chExt cx="1526757" cy="1443246"/>
          </a:xfrm>
        </p:grpSpPr>
        <p:pic>
          <p:nvPicPr>
            <p:cNvPr id="7" name="Picture 8">
              <a:extLst>
                <a:ext uri="{FF2B5EF4-FFF2-40B4-BE49-F238E27FC236}">
                  <a16:creationId xmlns:a16="http://schemas.microsoft.com/office/drawing/2014/main" id="{425D86BC-EAE9-4D30-A1E5-B667376C166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8" name="Oval 9">
              <a:extLst>
                <a:ext uri="{FF2B5EF4-FFF2-40B4-BE49-F238E27FC236}">
                  <a16:creationId xmlns:a16="http://schemas.microsoft.com/office/drawing/2014/main" id="{865E4A81-46FB-494F-B68F-AAE971343B2A}"/>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21515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6CB0D9-122D-4648-906E-5B8F73B2503E}"/>
              </a:ext>
            </a:extLst>
          </p:cNvPr>
          <p:cNvSpPr>
            <a:spLocks noGrp="1"/>
          </p:cNvSpPr>
          <p:nvPr>
            <p:ph type="title"/>
          </p:nvPr>
        </p:nvSpPr>
        <p:spPr/>
        <p:txBody>
          <a:bodyPr>
            <a:normAutofit/>
          </a:bodyPr>
          <a:lstStyle/>
          <a:p>
            <a:r>
              <a:rPr lang="de-DE" sz="4000">
                <a:cs typeface="Calibri"/>
              </a:rPr>
              <a:t>Kommunizieren Sie Ihr Engagement</a:t>
            </a:r>
            <a:endParaRPr lang="en-DE" sz="4000"/>
          </a:p>
        </p:txBody>
      </p:sp>
      <p:sp>
        <p:nvSpPr>
          <p:cNvPr id="6" name="Content Placeholder 5">
            <a:extLst>
              <a:ext uri="{FF2B5EF4-FFF2-40B4-BE49-F238E27FC236}">
                <a16:creationId xmlns:a16="http://schemas.microsoft.com/office/drawing/2014/main" id="{159CD008-C4B2-4855-AE9A-C4A022498E78}"/>
              </a:ext>
            </a:extLst>
          </p:cNvPr>
          <p:cNvSpPr>
            <a:spLocks noGrp="1"/>
          </p:cNvSpPr>
          <p:nvPr>
            <p:ph sz="quarter" idx="11"/>
          </p:nvPr>
        </p:nvSpPr>
        <p:spPr>
          <a:xfrm>
            <a:off x="660000" y="1730600"/>
            <a:ext cx="7425221" cy="4624480"/>
          </a:xfrm>
        </p:spPr>
        <p:txBody>
          <a:bodyPr>
            <a:normAutofit fontScale="55000" lnSpcReduction="20000"/>
          </a:bodyPr>
          <a:lstStyle/>
          <a:p>
            <a:pPr marL="0" indent="0">
              <a:lnSpc>
                <a:spcPct val="110000"/>
              </a:lnSpc>
              <a:buNone/>
            </a:pPr>
            <a:r>
              <a:rPr lang="de-DE" sz="3600"/>
              <a:t>Ob an Ihrer Fischtheke oder direkt am Regal, in der Speisekarte oder über Ihre digitalen Medien - zeigen Sie Ihr Engagement für eine nachhaltige Nutzung der Meere und den Schutz der wertvollen Ressource Fisch.</a:t>
            </a:r>
          </a:p>
          <a:p>
            <a:pPr marL="0" indent="0">
              <a:lnSpc>
                <a:spcPct val="110000"/>
              </a:lnSpc>
              <a:buNone/>
            </a:pPr>
            <a:endParaRPr lang="de-DE" sz="3600"/>
          </a:p>
          <a:p>
            <a:pPr marL="0" indent="0">
              <a:lnSpc>
                <a:spcPct val="120000"/>
              </a:lnSpc>
              <a:buNone/>
            </a:pPr>
            <a:r>
              <a:rPr lang="de-DE" sz="3600" b="1"/>
              <a:t>MSC-Kampagnen: </a:t>
            </a:r>
            <a:r>
              <a:rPr lang="en-GB" sz="3600"/>
              <a:t>Der MSC </a:t>
            </a:r>
            <a:r>
              <a:rPr lang="en-GB" sz="3600" err="1"/>
              <a:t>entwickelt</a:t>
            </a:r>
            <a:r>
              <a:rPr lang="en-GB" sz="3600"/>
              <a:t> </a:t>
            </a:r>
            <a:r>
              <a:rPr lang="en-GB" sz="3600" err="1"/>
              <a:t>regelmässig</a:t>
            </a:r>
            <a:r>
              <a:rPr lang="en-GB" sz="3600"/>
              <a:t> 360° </a:t>
            </a:r>
            <a:r>
              <a:rPr lang="en-GB" sz="3600" err="1"/>
              <a:t>Kommunikationskampagnen</a:t>
            </a:r>
            <a:r>
              <a:rPr lang="en-GB" sz="3600"/>
              <a:t> und </a:t>
            </a:r>
            <a:r>
              <a:rPr lang="en-GB" sz="3600" err="1"/>
              <a:t>lädt</a:t>
            </a:r>
            <a:r>
              <a:rPr lang="en-GB" sz="3600"/>
              <a:t> Partner </a:t>
            </a:r>
            <a:r>
              <a:rPr lang="en-GB" sz="3600" err="1"/>
              <a:t>zum</a:t>
            </a:r>
            <a:r>
              <a:rPr lang="en-GB" sz="3600"/>
              <a:t> </a:t>
            </a:r>
            <a:r>
              <a:rPr lang="en-GB" sz="3600" err="1"/>
              <a:t>Mitmachen</a:t>
            </a:r>
            <a:r>
              <a:rPr lang="en-GB" sz="3600"/>
              <a:t> </a:t>
            </a:r>
            <a:r>
              <a:rPr lang="en-GB" sz="3600" err="1"/>
              <a:t>ein</a:t>
            </a:r>
            <a:r>
              <a:rPr lang="en-GB" sz="3600"/>
              <a:t>. </a:t>
            </a:r>
            <a:r>
              <a:rPr lang="en-GB" sz="3600" err="1"/>
              <a:t>Gemeinsam</a:t>
            </a:r>
            <a:r>
              <a:rPr lang="en-GB" sz="3600"/>
              <a:t> </a:t>
            </a:r>
            <a:r>
              <a:rPr lang="en-GB" sz="3600" err="1"/>
              <a:t>kommunizieren</a:t>
            </a:r>
            <a:r>
              <a:rPr lang="en-GB" sz="3600"/>
              <a:t> </a:t>
            </a:r>
            <a:r>
              <a:rPr lang="en-GB" sz="3600" err="1"/>
              <a:t>wir</a:t>
            </a:r>
            <a:r>
              <a:rPr lang="en-GB" sz="3600"/>
              <a:t> </a:t>
            </a:r>
            <a:r>
              <a:rPr lang="en-GB" sz="3600" err="1"/>
              <a:t>besser</a:t>
            </a:r>
            <a:r>
              <a:rPr lang="en-GB" sz="3600"/>
              <a:t>! </a:t>
            </a:r>
            <a:r>
              <a:rPr lang="en-GB" sz="3600" err="1"/>
              <a:t>Denn</a:t>
            </a:r>
            <a:r>
              <a:rPr lang="en-GB" sz="3600"/>
              <a:t> </a:t>
            </a:r>
            <a:r>
              <a:rPr lang="en-GB" sz="3600" err="1"/>
              <a:t>Kaufentscheidungen</a:t>
            </a:r>
            <a:r>
              <a:rPr lang="en-GB" sz="3600"/>
              <a:t> </a:t>
            </a:r>
            <a:r>
              <a:rPr lang="en-GB" sz="3600" err="1"/>
              <a:t>treffen</a:t>
            </a:r>
            <a:r>
              <a:rPr lang="en-GB" sz="3600"/>
              <a:t> </a:t>
            </a:r>
            <a:r>
              <a:rPr lang="en-GB" sz="3600" err="1"/>
              <a:t>Konsumenten</a:t>
            </a:r>
            <a:r>
              <a:rPr lang="en-GB" sz="3600"/>
              <a:t> </a:t>
            </a:r>
            <a:r>
              <a:rPr lang="en-GB" sz="3600" err="1"/>
              <a:t>direkt</a:t>
            </a:r>
            <a:r>
              <a:rPr lang="en-GB" sz="3600"/>
              <a:t> </a:t>
            </a:r>
            <a:r>
              <a:rPr lang="en-GB" sz="3600" err="1"/>
              <a:t>bei</a:t>
            </a:r>
            <a:r>
              <a:rPr lang="en-GB" sz="3600"/>
              <a:t> </a:t>
            </a:r>
            <a:r>
              <a:rPr lang="en-GB" sz="3600" err="1"/>
              <a:t>Ihnen</a:t>
            </a:r>
            <a:r>
              <a:rPr lang="en-GB" sz="3600"/>
              <a:t>.</a:t>
            </a:r>
          </a:p>
          <a:p>
            <a:pPr marL="0" indent="0">
              <a:buNone/>
            </a:pPr>
            <a:endParaRPr lang="en-GB" sz="3600"/>
          </a:p>
          <a:p>
            <a:pPr marL="0" indent="0">
              <a:lnSpc>
                <a:spcPct val="110000"/>
              </a:lnSpc>
              <a:buNone/>
            </a:pPr>
            <a:r>
              <a:rPr lang="en-GB" sz="3600" b="1" err="1"/>
              <a:t>Ihre</a:t>
            </a:r>
            <a:r>
              <a:rPr lang="en-GB" sz="3600" b="1"/>
              <a:t> </a:t>
            </a:r>
            <a:r>
              <a:rPr lang="en-GB" sz="3600" b="1" err="1"/>
              <a:t>Kampagne</a:t>
            </a:r>
            <a:r>
              <a:rPr lang="en-GB" sz="3600" b="1"/>
              <a:t>: </a:t>
            </a:r>
            <a:r>
              <a:rPr lang="en-GB" sz="3600" err="1"/>
              <a:t>Planen</a:t>
            </a:r>
            <a:r>
              <a:rPr lang="en-GB" sz="3600"/>
              <a:t> Sie </a:t>
            </a:r>
            <a:r>
              <a:rPr lang="en-GB" sz="3600" err="1"/>
              <a:t>Ihre</a:t>
            </a:r>
            <a:r>
              <a:rPr lang="en-GB" sz="3600"/>
              <a:t> </a:t>
            </a:r>
            <a:r>
              <a:rPr lang="en-GB" sz="3600" err="1"/>
              <a:t>eigene</a:t>
            </a:r>
            <a:r>
              <a:rPr lang="en-GB" sz="3600"/>
              <a:t> </a:t>
            </a:r>
            <a:r>
              <a:rPr lang="en-GB" sz="3600" err="1"/>
              <a:t>Kampagne</a:t>
            </a:r>
            <a:r>
              <a:rPr lang="en-GB" sz="3600"/>
              <a:t> und </a:t>
            </a:r>
            <a:r>
              <a:rPr lang="en-GB" sz="3600" err="1"/>
              <a:t>wollen</a:t>
            </a:r>
            <a:r>
              <a:rPr lang="en-GB" sz="3600"/>
              <a:t> das MSC-Siegel </a:t>
            </a:r>
            <a:r>
              <a:rPr lang="en-GB" sz="3600" err="1"/>
              <a:t>hervorheben</a:t>
            </a:r>
            <a:r>
              <a:rPr lang="en-GB" sz="3600"/>
              <a:t>? </a:t>
            </a:r>
            <a:r>
              <a:rPr lang="en-GB" sz="3600" err="1"/>
              <a:t>Wir</a:t>
            </a:r>
            <a:r>
              <a:rPr lang="en-GB" sz="3600"/>
              <a:t> </a:t>
            </a:r>
            <a:r>
              <a:rPr lang="en-GB" sz="3600" err="1"/>
              <a:t>unterstützen</a:t>
            </a:r>
            <a:r>
              <a:rPr lang="en-GB" sz="3600"/>
              <a:t> Sie </a:t>
            </a:r>
            <a:r>
              <a:rPr lang="en-GB" sz="3600" err="1"/>
              <a:t>gerne</a:t>
            </a:r>
            <a:r>
              <a:rPr lang="en-GB" sz="3600"/>
              <a:t> </a:t>
            </a:r>
            <a:r>
              <a:rPr lang="en-GB" sz="3600" err="1"/>
              <a:t>mit</a:t>
            </a:r>
            <a:r>
              <a:rPr lang="en-GB" sz="3600"/>
              <a:t> </a:t>
            </a:r>
            <a:r>
              <a:rPr lang="en-GB" sz="3600" err="1"/>
              <a:t>unserem</a:t>
            </a:r>
            <a:r>
              <a:rPr lang="en-GB" sz="3600"/>
              <a:t> Wissen und </a:t>
            </a:r>
            <a:r>
              <a:rPr lang="en-GB" sz="3600" err="1"/>
              <a:t>unseren</a:t>
            </a:r>
            <a:r>
              <a:rPr lang="en-GB" sz="3600"/>
              <a:t> </a:t>
            </a:r>
            <a:r>
              <a:rPr lang="en-GB" sz="3600" err="1"/>
              <a:t>Erfahrungen</a:t>
            </a:r>
            <a:r>
              <a:rPr lang="en-GB" sz="3600"/>
              <a:t> </a:t>
            </a:r>
            <a:r>
              <a:rPr lang="en-GB" sz="3600" err="1"/>
              <a:t>bei</a:t>
            </a:r>
            <a:r>
              <a:rPr lang="en-GB" sz="3600"/>
              <a:t> der </a:t>
            </a:r>
            <a:r>
              <a:rPr lang="en-GB" sz="3600" err="1"/>
              <a:t>Entwicklung</a:t>
            </a:r>
            <a:r>
              <a:rPr lang="en-GB" sz="3600"/>
              <a:t> und </a:t>
            </a:r>
            <a:r>
              <a:rPr lang="en-GB" sz="3600" err="1"/>
              <a:t>Umsetzung</a:t>
            </a:r>
            <a:r>
              <a:rPr lang="en-GB" sz="3600"/>
              <a:t>. </a:t>
            </a:r>
            <a:r>
              <a:rPr lang="en-GB" sz="3600" err="1"/>
              <a:t>Sprechen</a:t>
            </a:r>
            <a:r>
              <a:rPr lang="en-GB" sz="3600"/>
              <a:t> Sie </a:t>
            </a:r>
            <a:r>
              <a:rPr lang="en-GB" sz="3600" err="1"/>
              <a:t>uns</a:t>
            </a:r>
            <a:r>
              <a:rPr lang="en-GB" sz="3600"/>
              <a:t> an!</a:t>
            </a:r>
          </a:p>
          <a:p>
            <a:pPr marL="0" indent="0">
              <a:buNone/>
            </a:pPr>
            <a:endParaRPr lang="de-DE" sz="2200"/>
          </a:p>
        </p:txBody>
      </p:sp>
      <p:pic>
        <p:nvPicPr>
          <p:cNvPr id="9" name="Picture 2" descr="H:\Bilder\LEH Kampagnen\Real Kampagne Okt 2012\Real Kampagne Okt 2012 low res\ffpeters-101872.jpg">
            <a:extLst>
              <a:ext uri="{FF2B5EF4-FFF2-40B4-BE49-F238E27FC236}">
                <a16:creationId xmlns:a16="http://schemas.microsoft.com/office/drawing/2014/main" id="{D012BE56-788B-426C-9211-9B53A619F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3441" y="1264222"/>
            <a:ext cx="3718560" cy="558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164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8E9138-3295-4A96-BA72-937B8F3BFA18}"/>
              </a:ext>
            </a:extLst>
          </p:cNvPr>
          <p:cNvSpPr>
            <a:spLocks noGrp="1"/>
          </p:cNvSpPr>
          <p:nvPr>
            <p:ph type="body" sz="quarter" idx="10"/>
          </p:nvPr>
        </p:nvSpPr>
        <p:spPr>
          <a:xfrm>
            <a:off x="660000" y="6305831"/>
            <a:ext cx="10872000" cy="479737"/>
          </a:xfrm>
        </p:spPr>
        <p:txBody>
          <a:bodyPr>
            <a:normAutofit fontScale="70000" lnSpcReduction="20000"/>
          </a:bodyPr>
          <a:lstStyle/>
          <a:p>
            <a:r>
              <a:rPr lang="de-DE" altLang="en-US" b="0"/>
              <a:t>Videoclips verfügbar unter: </a:t>
            </a:r>
            <a:r>
              <a:rPr lang="de-DE" b="0">
                <a:ea typeface="+mn-lt"/>
                <a:cs typeface="+mn-lt"/>
                <a:hlinkClick r:id="rId3"/>
              </a:rPr>
              <a:t>https://www.youtube.com/channel/UCGclg1gC0vIwENOAn5WwlYA</a:t>
            </a:r>
            <a:endParaRPr lang="de-DE" altLang="en-US" b="0"/>
          </a:p>
          <a:p>
            <a:endParaRPr lang="en-DE"/>
          </a:p>
        </p:txBody>
      </p:sp>
      <p:sp>
        <p:nvSpPr>
          <p:cNvPr id="4" name="Title 3">
            <a:extLst>
              <a:ext uri="{FF2B5EF4-FFF2-40B4-BE49-F238E27FC236}">
                <a16:creationId xmlns:a16="http://schemas.microsoft.com/office/drawing/2014/main" id="{C06CB0D9-122D-4648-906E-5B8F73B2503E}"/>
              </a:ext>
            </a:extLst>
          </p:cNvPr>
          <p:cNvSpPr>
            <a:spLocks noGrp="1"/>
          </p:cNvSpPr>
          <p:nvPr>
            <p:ph type="title"/>
          </p:nvPr>
        </p:nvSpPr>
        <p:spPr/>
        <p:txBody>
          <a:bodyPr>
            <a:normAutofit/>
          </a:bodyPr>
          <a:lstStyle/>
          <a:p>
            <a:r>
              <a:rPr lang="de-DE" altLang="de-DE" sz="4000">
                <a:ea typeface="Calibri" panose="020F0502020204030204" pitchFamily="34" charset="0"/>
                <a:cs typeface="Calibri"/>
              </a:rPr>
              <a:t>Videos zum Einbinden in Ihre Kanäle</a:t>
            </a:r>
            <a:endParaRPr lang="en-DE" sz="4000"/>
          </a:p>
        </p:txBody>
      </p:sp>
      <p:pic>
        <p:nvPicPr>
          <p:cNvPr id="9" name="Picture 8">
            <a:extLst>
              <a:ext uri="{FF2B5EF4-FFF2-40B4-BE49-F238E27FC236}">
                <a16:creationId xmlns:a16="http://schemas.microsoft.com/office/drawing/2014/main" id="{A1C12A15-E197-426B-9F96-BCD445DFC4D7}"/>
              </a:ext>
            </a:extLst>
          </p:cNvPr>
          <p:cNvPicPr>
            <a:picLocks noChangeAspect="1"/>
          </p:cNvPicPr>
          <p:nvPr/>
        </p:nvPicPr>
        <p:blipFill>
          <a:blip r:embed="rId4"/>
          <a:stretch>
            <a:fillRect/>
          </a:stretch>
        </p:blipFill>
        <p:spPr>
          <a:xfrm>
            <a:off x="5506400" y="1727795"/>
            <a:ext cx="6484978" cy="4220956"/>
          </a:xfrm>
          <a:prstGeom prst="rect">
            <a:avLst/>
          </a:prstGeom>
        </p:spPr>
      </p:pic>
      <p:sp>
        <p:nvSpPr>
          <p:cNvPr id="10" name="Content Placeholder 5">
            <a:extLst>
              <a:ext uri="{FF2B5EF4-FFF2-40B4-BE49-F238E27FC236}">
                <a16:creationId xmlns:a16="http://schemas.microsoft.com/office/drawing/2014/main" id="{76BCEF9D-2805-4CF5-A88D-DFFB97492D7B}"/>
              </a:ext>
            </a:extLst>
          </p:cNvPr>
          <p:cNvSpPr txBox="1">
            <a:spLocks/>
          </p:cNvSpPr>
          <p:nvPr/>
        </p:nvSpPr>
        <p:spPr>
          <a:xfrm>
            <a:off x="660000" y="1526033"/>
            <a:ext cx="4475880" cy="462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200" b="1"/>
              <a:t>Der MSC kurz erklärt?</a:t>
            </a:r>
          </a:p>
          <a:p>
            <a:pPr marL="0" indent="0">
              <a:buFont typeface="Arial" panose="020B0604020202020204" pitchFamily="34" charset="0"/>
              <a:buNone/>
            </a:pPr>
            <a:endParaRPr lang="de-DE" sz="2200"/>
          </a:p>
          <a:p>
            <a:pPr marL="0" indent="0">
              <a:buFont typeface="Arial" panose="020B0604020202020204" pitchFamily="34" charset="0"/>
              <a:buNone/>
            </a:pPr>
            <a:r>
              <a:rPr lang="de-DE" sz="2200"/>
              <a:t>Ein Video sagt mehr als tausend Worte und wird von Konsumenten gerne angenommen, um sich einen Überblick zu verschaffen – nicht nur auf Ihrer Webseite.</a:t>
            </a:r>
          </a:p>
          <a:p>
            <a:pPr marL="0" indent="0">
              <a:buFont typeface="Arial" panose="020B0604020202020204" pitchFamily="34" charset="0"/>
              <a:buNone/>
            </a:pPr>
            <a:r>
              <a:rPr lang="de-DE" sz="2200"/>
              <a:t>Nutzen Sie dieses uns viele weitere Videos auch auf Ihren </a:t>
            </a:r>
            <a:r>
              <a:rPr lang="de-DE" sz="2200" err="1"/>
              <a:t>Social</a:t>
            </a:r>
            <a:r>
              <a:rPr lang="de-DE" sz="2200"/>
              <a:t> Media Kanälen.</a:t>
            </a:r>
          </a:p>
          <a:p>
            <a:pPr marL="0" indent="0">
              <a:buFont typeface="Arial" panose="020B0604020202020204" pitchFamily="34" charset="0"/>
              <a:buNone/>
            </a:pPr>
            <a:r>
              <a:rPr lang="de-DE" sz="2200"/>
              <a:t>Sprechen Sie uns an!</a:t>
            </a:r>
          </a:p>
        </p:txBody>
      </p:sp>
    </p:spTree>
    <p:extLst>
      <p:ext uri="{BB962C8B-B14F-4D97-AF65-F5344CB8AC3E}">
        <p14:creationId xmlns:p14="http://schemas.microsoft.com/office/powerpoint/2010/main" val="1466899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F589C3-F2BB-4008-B76C-E37C838D0F93}"/>
              </a:ext>
            </a:extLst>
          </p:cNvPr>
          <p:cNvSpPr>
            <a:spLocks noGrp="1"/>
          </p:cNvSpPr>
          <p:nvPr>
            <p:ph type="body" sz="quarter" idx="10"/>
          </p:nvPr>
        </p:nvSpPr>
        <p:spPr>
          <a:xfrm>
            <a:off x="660000" y="6210552"/>
            <a:ext cx="10872000" cy="479737"/>
          </a:xfrm>
        </p:spPr>
        <p:txBody>
          <a:bodyPr>
            <a:normAutofit/>
          </a:bodyPr>
          <a:lstStyle/>
          <a:p>
            <a:r>
              <a:rPr lang="de-DE" sz="2000" b="0">
                <a:solidFill>
                  <a:schemeClr val="accent5">
                    <a:lumMod val="50000"/>
                  </a:schemeClr>
                </a:solidFill>
              </a:rPr>
              <a:t>Marketingmaterial zum kostenlosen Download: </a:t>
            </a:r>
            <a:r>
              <a:rPr lang="de-DE" sz="2000" b="0">
                <a:solidFill>
                  <a:srgbClr val="595959"/>
                </a:solidFill>
                <a:hlinkClick r:id="rId3"/>
              </a:rPr>
              <a:t>https://multimedialibrary.msc.org</a:t>
            </a:r>
            <a:r>
              <a:rPr lang="de-DE" sz="2000" b="0">
                <a:solidFill>
                  <a:srgbClr val="595959"/>
                </a:solidFill>
              </a:rPr>
              <a:t> </a:t>
            </a:r>
          </a:p>
          <a:p>
            <a:endParaRPr lang="en-DE"/>
          </a:p>
        </p:txBody>
      </p:sp>
      <p:sp>
        <p:nvSpPr>
          <p:cNvPr id="4" name="Title 3">
            <a:extLst>
              <a:ext uri="{FF2B5EF4-FFF2-40B4-BE49-F238E27FC236}">
                <a16:creationId xmlns:a16="http://schemas.microsoft.com/office/drawing/2014/main" id="{35877462-4F9A-4EE1-BA7B-6D683A45CF68}"/>
              </a:ext>
            </a:extLst>
          </p:cNvPr>
          <p:cNvSpPr>
            <a:spLocks noGrp="1"/>
          </p:cNvSpPr>
          <p:nvPr>
            <p:ph type="title"/>
          </p:nvPr>
        </p:nvSpPr>
        <p:spPr/>
        <p:txBody>
          <a:bodyPr>
            <a:normAutofit/>
          </a:bodyPr>
          <a:lstStyle/>
          <a:p>
            <a:r>
              <a:rPr lang="de-DE" altLang="de-DE" sz="4000">
                <a:ea typeface="Calibri" panose="020F0502020204030204" pitchFamily="34" charset="0"/>
              </a:rPr>
              <a:t>MSC Multimedia Library</a:t>
            </a:r>
            <a:endParaRPr lang="en-DE" sz="4000"/>
          </a:p>
        </p:txBody>
      </p:sp>
      <p:pic>
        <p:nvPicPr>
          <p:cNvPr id="5" name="Grafik 1">
            <a:extLst>
              <a:ext uri="{FF2B5EF4-FFF2-40B4-BE49-F238E27FC236}">
                <a16:creationId xmlns:a16="http://schemas.microsoft.com/office/drawing/2014/main" id="{141AEB7F-CC01-46EF-9CDB-CCDEAF5ED387}"/>
              </a:ext>
            </a:extLst>
          </p:cNvPr>
          <p:cNvPicPr>
            <a:picLocks noGrp="1" noChangeAspect="1"/>
          </p:cNvPicPr>
          <p:nvPr>
            <p:ph sz="quarter" idx="11"/>
          </p:nvPr>
        </p:nvPicPr>
        <p:blipFill rotWithShape="1">
          <a:blip r:embed="rId4" cstate="email">
            <a:extLst>
              <a:ext uri="{28A0092B-C50C-407E-A947-70E740481C1C}">
                <a14:useLocalDpi xmlns:a14="http://schemas.microsoft.com/office/drawing/2010/main"/>
              </a:ext>
            </a:extLst>
          </a:blip>
          <a:srcRect r="20332"/>
          <a:stretch/>
        </p:blipFill>
        <p:spPr>
          <a:xfrm>
            <a:off x="5862719" y="1890096"/>
            <a:ext cx="5928361" cy="4029559"/>
          </a:xfrm>
          <a:prstGeom prst="rect">
            <a:avLst/>
          </a:prstGeom>
        </p:spPr>
      </p:pic>
      <p:sp>
        <p:nvSpPr>
          <p:cNvPr id="7" name="Content Placeholder 5">
            <a:extLst>
              <a:ext uri="{FF2B5EF4-FFF2-40B4-BE49-F238E27FC236}">
                <a16:creationId xmlns:a16="http://schemas.microsoft.com/office/drawing/2014/main" id="{8C52420A-7BF3-40B1-8E78-03764A915761}"/>
              </a:ext>
            </a:extLst>
          </p:cNvPr>
          <p:cNvSpPr txBox="1">
            <a:spLocks/>
          </p:cNvSpPr>
          <p:nvPr/>
        </p:nvSpPr>
        <p:spPr>
          <a:xfrm>
            <a:off x="660000" y="1592636"/>
            <a:ext cx="4943639" cy="462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200" b="1"/>
              <a:t>Bildmaterial, Rezepte oder Logos?</a:t>
            </a:r>
          </a:p>
          <a:p>
            <a:pPr marL="0" indent="0">
              <a:buFont typeface="Arial" panose="020B0604020202020204" pitchFamily="34" charset="0"/>
              <a:buNone/>
            </a:pPr>
            <a:endParaRPr lang="de-DE" sz="2200"/>
          </a:p>
          <a:p>
            <a:pPr marL="0" indent="0">
              <a:buFont typeface="Arial" panose="020B0604020202020204" pitchFamily="34" charset="0"/>
              <a:buNone/>
            </a:pPr>
            <a:r>
              <a:rPr lang="de-DE" sz="2200"/>
              <a:t>Kostenlose Vorlagen und Materialien zum Gestalten eigener Marketingaktionen finden Sie in unserer Multimedia Library.</a:t>
            </a:r>
          </a:p>
          <a:p>
            <a:pPr marL="0" indent="0">
              <a:buFont typeface="Arial" panose="020B0604020202020204" pitchFamily="34" charset="0"/>
              <a:buNone/>
            </a:pPr>
            <a:endParaRPr lang="de-DE" sz="2200"/>
          </a:p>
          <a:p>
            <a:pPr marL="0" indent="0">
              <a:buFont typeface="Arial" panose="020B0604020202020204" pitchFamily="34" charset="0"/>
              <a:buNone/>
            </a:pPr>
            <a:r>
              <a:rPr lang="de-DE" sz="2200"/>
              <a:t>Wir unterstützen Sie in der Entwicklung und bei der Suche nach geeignetem Material für Ihre Marketingaktion.</a:t>
            </a:r>
          </a:p>
          <a:p>
            <a:pPr marL="0" indent="0">
              <a:buFont typeface="Arial" panose="020B0604020202020204" pitchFamily="34" charset="0"/>
              <a:buNone/>
            </a:pPr>
            <a:endParaRPr lang="de-DE" sz="2400"/>
          </a:p>
          <a:p>
            <a:pPr marL="0" indent="0">
              <a:buFont typeface="Arial" panose="020B0604020202020204" pitchFamily="34" charset="0"/>
              <a:buNone/>
            </a:pPr>
            <a:endParaRPr lang="de-DE" sz="2200"/>
          </a:p>
        </p:txBody>
      </p:sp>
    </p:spTree>
    <p:extLst>
      <p:ext uri="{BB962C8B-B14F-4D97-AF65-F5344CB8AC3E}">
        <p14:creationId xmlns:p14="http://schemas.microsoft.com/office/powerpoint/2010/main" val="1794503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3A0C51-C217-4154-94D9-62716B7B180F}"/>
              </a:ext>
            </a:extLst>
          </p:cNvPr>
          <p:cNvSpPr>
            <a:spLocks noGrp="1"/>
          </p:cNvSpPr>
          <p:nvPr>
            <p:ph idx="1"/>
          </p:nvPr>
        </p:nvSpPr>
        <p:spPr>
          <a:xfrm>
            <a:off x="1163139" y="6142317"/>
            <a:ext cx="10037929" cy="715683"/>
          </a:xfrm>
        </p:spPr>
        <p:txBody>
          <a:bodyPr>
            <a:normAutofit/>
          </a:bodyPr>
          <a:lstStyle/>
          <a:p>
            <a:pPr marL="0" indent="0">
              <a:buNone/>
            </a:pPr>
            <a:r>
              <a:rPr lang="de-DE" sz="2000">
                <a:solidFill>
                  <a:schemeClr val="accent5">
                    <a:lumMod val="50000"/>
                  </a:schemeClr>
                </a:solidFill>
              </a:rPr>
              <a:t>Fischereigeschichten:  </a:t>
            </a:r>
            <a:r>
              <a:rPr lang="de-DE" sz="2000">
                <a:ea typeface="+mn-lt"/>
                <a:cs typeface="+mn-lt"/>
                <a:hlinkClick r:id="rId3"/>
              </a:rPr>
              <a:t>https://www.msc.org/de/fisch-nachhaltigkeit/fischereigeschichten</a:t>
            </a:r>
            <a:endParaRPr lang="de-DE" sz="2000" b="1">
              <a:solidFill>
                <a:srgbClr val="595959"/>
              </a:solidFill>
            </a:endParaRPr>
          </a:p>
          <a:p>
            <a:endParaRPr lang="en-DE"/>
          </a:p>
        </p:txBody>
      </p:sp>
      <p:sp>
        <p:nvSpPr>
          <p:cNvPr id="3" name="Title 2">
            <a:extLst>
              <a:ext uri="{FF2B5EF4-FFF2-40B4-BE49-F238E27FC236}">
                <a16:creationId xmlns:a16="http://schemas.microsoft.com/office/drawing/2014/main" id="{6898172F-0372-4505-ADB8-5333A2D8C21E}"/>
              </a:ext>
            </a:extLst>
          </p:cNvPr>
          <p:cNvSpPr>
            <a:spLocks noGrp="1"/>
          </p:cNvSpPr>
          <p:nvPr>
            <p:ph type="title"/>
          </p:nvPr>
        </p:nvSpPr>
        <p:spPr/>
        <p:txBody>
          <a:bodyPr>
            <a:normAutofit/>
          </a:bodyPr>
          <a:lstStyle/>
          <a:p>
            <a:r>
              <a:rPr lang="de-DE" altLang="de-DE" sz="4000">
                <a:ea typeface="Calibri" panose="020F0502020204030204" pitchFamily="34" charset="0"/>
                <a:cs typeface="Calibri"/>
              </a:rPr>
              <a:t>Fischereigeschichten</a:t>
            </a:r>
            <a:endParaRPr lang="en-DE" sz="4000"/>
          </a:p>
        </p:txBody>
      </p:sp>
      <p:pic>
        <p:nvPicPr>
          <p:cNvPr id="4" name="Picture 4" descr="A person posing for the camera&#10;&#10;Description generated with very high confidence">
            <a:extLst>
              <a:ext uri="{FF2B5EF4-FFF2-40B4-BE49-F238E27FC236}">
                <a16:creationId xmlns:a16="http://schemas.microsoft.com/office/drawing/2014/main" id="{2C39EE06-9C97-4B0E-AE49-701A9ACBE78D}"/>
              </a:ext>
            </a:extLst>
          </p:cNvPr>
          <p:cNvPicPr>
            <a:picLocks noChangeAspect="1"/>
          </p:cNvPicPr>
          <p:nvPr/>
        </p:nvPicPr>
        <p:blipFill>
          <a:blip r:embed="rId4"/>
          <a:stretch>
            <a:fillRect/>
          </a:stretch>
        </p:blipFill>
        <p:spPr>
          <a:xfrm>
            <a:off x="1163139" y="3016925"/>
            <a:ext cx="9158694" cy="2922657"/>
          </a:xfrm>
          <a:prstGeom prst="rect">
            <a:avLst/>
          </a:prstGeom>
        </p:spPr>
      </p:pic>
      <p:sp>
        <p:nvSpPr>
          <p:cNvPr id="5" name="Content Placeholder 5">
            <a:extLst>
              <a:ext uri="{FF2B5EF4-FFF2-40B4-BE49-F238E27FC236}">
                <a16:creationId xmlns:a16="http://schemas.microsoft.com/office/drawing/2014/main" id="{17F6DDEF-FF9B-4B33-88A7-149FFEAA5C3F}"/>
              </a:ext>
            </a:extLst>
          </p:cNvPr>
          <p:cNvSpPr txBox="1">
            <a:spLocks/>
          </p:cNvSpPr>
          <p:nvPr/>
        </p:nvSpPr>
        <p:spPr>
          <a:xfrm>
            <a:off x="723522" y="1517837"/>
            <a:ext cx="11379055" cy="462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200" b="1"/>
              <a:t>Storytelling? Das können wir!</a:t>
            </a:r>
          </a:p>
          <a:p>
            <a:pPr marL="0" indent="0">
              <a:buFont typeface="Arial" panose="020B0604020202020204" pitchFamily="34" charset="0"/>
              <a:buNone/>
            </a:pPr>
            <a:r>
              <a:rPr lang="de-DE" sz="2200"/>
              <a:t>Darf es etwas mehr Tiefgang sein? Nutzen Sie unsere Fischereigeschichten, um Nähe zu Ihren Kunde aufzubauen – eine gute Geschichte macht Ihr Produkt emotional erlebbar.</a:t>
            </a:r>
          </a:p>
        </p:txBody>
      </p:sp>
    </p:spTree>
    <p:extLst>
      <p:ext uri="{BB962C8B-B14F-4D97-AF65-F5344CB8AC3E}">
        <p14:creationId xmlns:p14="http://schemas.microsoft.com/office/powerpoint/2010/main" val="9444984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D0948E-A2F9-4EEB-923A-26EFBCCE6B5D}"/>
              </a:ext>
            </a:extLst>
          </p:cNvPr>
          <p:cNvSpPr>
            <a:spLocks noGrp="1"/>
          </p:cNvSpPr>
          <p:nvPr>
            <p:ph type="body" sz="quarter" idx="10"/>
          </p:nvPr>
        </p:nvSpPr>
        <p:spPr>
          <a:xfrm>
            <a:off x="1034945" y="672382"/>
            <a:ext cx="4525963" cy="1118318"/>
          </a:xfrm>
        </p:spPr>
        <p:txBody>
          <a:bodyPr>
            <a:normAutofit/>
          </a:bodyPr>
          <a:lstStyle/>
          <a:p>
            <a:pPr marL="0" indent="0">
              <a:buNone/>
            </a:pPr>
            <a:r>
              <a:rPr lang="en-US" sz="3600" err="1"/>
              <a:t>Vielen</a:t>
            </a:r>
            <a:r>
              <a:rPr lang="en-US" sz="3600"/>
              <a:t> Dank </a:t>
            </a:r>
            <a:r>
              <a:rPr lang="en-US" sz="3600" err="1"/>
              <a:t>für</a:t>
            </a:r>
            <a:r>
              <a:rPr lang="en-US" sz="3600"/>
              <a:t> </a:t>
            </a:r>
            <a:r>
              <a:rPr lang="en-US" sz="3600" err="1"/>
              <a:t>Ihre</a:t>
            </a:r>
            <a:r>
              <a:rPr lang="en-US" sz="3600"/>
              <a:t> </a:t>
            </a:r>
            <a:r>
              <a:rPr lang="en-US" sz="3600" err="1"/>
              <a:t>Unterstützung</a:t>
            </a:r>
            <a:r>
              <a:rPr lang="en-US" sz="3600"/>
              <a:t>!</a:t>
            </a:r>
            <a:endParaRPr lang="en-DE" sz="3600"/>
          </a:p>
        </p:txBody>
      </p:sp>
      <p:sp>
        <p:nvSpPr>
          <p:cNvPr id="3" name="Text Placeholder 2">
            <a:extLst>
              <a:ext uri="{FF2B5EF4-FFF2-40B4-BE49-F238E27FC236}">
                <a16:creationId xmlns:a16="http://schemas.microsoft.com/office/drawing/2014/main" id="{3940FAB0-D18D-47C1-BDAB-F93DB608063B}"/>
              </a:ext>
            </a:extLst>
          </p:cNvPr>
          <p:cNvSpPr>
            <a:spLocks noGrp="1"/>
          </p:cNvSpPr>
          <p:nvPr>
            <p:ph type="body" sz="quarter" idx="11"/>
          </p:nvPr>
        </p:nvSpPr>
        <p:spPr>
          <a:xfrm>
            <a:off x="1034945" y="2454442"/>
            <a:ext cx="4768447" cy="3731176"/>
          </a:xfrm>
        </p:spPr>
        <p:txBody>
          <a:bodyPr>
            <a:normAutofit fontScale="77500" lnSpcReduction="20000"/>
          </a:bodyPr>
          <a:lstStyle/>
          <a:p>
            <a:r>
              <a:rPr lang="de-DE" sz="3300" b="1"/>
              <a:t>Ihr Kontakt:</a:t>
            </a:r>
          </a:p>
          <a:p>
            <a:r>
              <a:rPr lang="de-DE" sz="2400"/>
              <a:t>Marine Stewardship Council</a:t>
            </a:r>
          </a:p>
          <a:p>
            <a:r>
              <a:rPr lang="de-DE" sz="2400"/>
              <a:t>Schwedter Straße 9a</a:t>
            </a:r>
          </a:p>
          <a:p>
            <a:r>
              <a:rPr lang="de-DE" sz="2400"/>
              <a:t>10119 Berlin</a:t>
            </a:r>
          </a:p>
          <a:p>
            <a:r>
              <a:rPr lang="de-DE" sz="2400"/>
              <a:t>Deutschland</a:t>
            </a:r>
          </a:p>
          <a:p>
            <a:r>
              <a:rPr lang="de-DE" sz="2400"/>
              <a:t>Tel: +49 (0)30 609 8552-0</a:t>
            </a:r>
          </a:p>
          <a:p>
            <a:endParaRPr lang="de-DE" sz="2400"/>
          </a:p>
          <a:p>
            <a:r>
              <a:rPr lang="de-DE" sz="2400"/>
              <a:t>Stefanie Siebels: </a:t>
            </a:r>
            <a:r>
              <a:rPr lang="de-DE" sz="2400">
                <a:hlinkClick r:id="rId3">
                  <a:extLst>
                    <a:ext uri="{A12FA001-AC4F-418D-AE19-62706E023703}">
                      <ahyp:hlinkClr xmlns:ahyp="http://schemas.microsoft.com/office/drawing/2018/hyperlinkcolor" val="tx"/>
                    </a:ext>
                  </a:extLst>
                </a:hlinkClick>
              </a:rPr>
              <a:t>stefanie.siebels@msc.org</a:t>
            </a:r>
            <a:endParaRPr lang="de-DE" sz="2400"/>
          </a:p>
          <a:p>
            <a:r>
              <a:rPr lang="de-DE" sz="2400"/>
              <a:t>Götz Ahrens: </a:t>
            </a:r>
            <a:r>
              <a:rPr lang="de-DE" sz="2400">
                <a:hlinkClick r:id="rId4">
                  <a:extLst>
                    <a:ext uri="{A12FA001-AC4F-418D-AE19-62706E023703}">
                      <ahyp:hlinkClr xmlns:ahyp="http://schemas.microsoft.com/office/drawing/2018/hyperlinkcolor" val="tx"/>
                    </a:ext>
                  </a:extLst>
                </a:hlinkClick>
              </a:rPr>
              <a:t>goetz.ahrens@msc.org</a:t>
            </a:r>
            <a:endParaRPr lang="de-DE" sz="2400"/>
          </a:p>
          <a:p>
            <a:endParaRPr lang="de-DE" sz="2400"/>
          </a:p>
          <a:p>
            <a:r>
              <a:rPr lang="de-DE" sz="2400"/>
              <a:t> www.msc.org </a:t>
            </a:r>
          </a:p>
          <a:p>
            <a:endParaRPr lang="en-DE"/>
          </a:p>
        </p:txBody>
      </p:sp>
      <p:sp>
        <p:nvSpPr>
          <p:cNvPr id="4" name="Text Placeholder 3">
            <a:extLst>
              <a:ext uri="{FF2B5EF4-FFF2-40B4-BE49-F238E27FC236}">
                <a16:creationId xmlns:a16="http://schemas.microsoft.com/office/drawing/2014/main" id="{B95D6545-31BB-41A3-B770-6104F01977C0}"/>
              </a:ext>
            </a:extLst>
          </p:cNvPr>
          <p:cNvSpPr>
            <a:spLocks noGrp="1"/>
          </p:cNvSpPr>
          <p:nvPr>
            <p:ph type="body" sz="quarter" idx="12"/>
          </p:nvPr>
        </p:nvSpPr>
        <p:spPr>
          <a:xfrm>
            <a:off x="1034944" y="6368929"/>
            <a:ext cx="4525963" cy="344606"/>
          </a:xfrm>
        </p:spPr>
        <p:txBody>
          <a:bodyPr/>
          <a:lstStyle/>
          <a:p>
            <a:pPr marL="0" indent="0">
              <a:buNone/>
            </a:pPr>
            <a:r>
              <a:rPr lang="en-US"/>
              <a:t>@ Marine Stewardship Council 2020</a:t>
            </a:r>
          </a:p>
          <a:p>
            <a:pPr marL="0" indent="0">
              <a:buNone/>
            </a:pPr>
            <a:endParaRPr lang="en-DE"/>
          </a:p>
        </p:txBody>
      </p:sp>
    </p:spTree>
    <p:extLst>
      <p:ext uri="{BB962C8B-B14F-4D97-AF65-F5344CB8AC3E}">
        <p14:creationId xmlns:p14="http://schemas.microsoft.com/office/powerpoint/2010/main" val="2889734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951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E966CC-D4EC-464F-B049-EA73D9EA0239}"/>
              </a:ext>
            </a:extLst>
          </p:cNvPr>
          <p:cNvSpPr>
            <a:spLocks noGrp="1"/>
          </p:cNvSpPr>
          <p:nvPr>
            <p:ph type="body" sz="quarter" idx="11"/>
          </p:nvPr>
        </p:nvSpPr>
        <p:spPr/>
        <p:txBody>
          <a:bodyPr vert="horz" lIns="91440" tIns="45720" rIns="91440" bIns="45720" rtlCol="0" anchor="t">
            <a:normAutofit/>
          </a:bodyPr>
          <a:lstStyle/>
          <a:p>
            <a:endParaRPr lang="de-DE" sz="2400">
              <a:solidFill>
                <a:schemeClr val="accent5">
                  <a:lumMod val="50000"/>
                </a:schemeClr>
              </a:solidFill>
            </a:endParaRPr>
          </a:p>
          <a:p>
            <a:endParaRPr lang="de-DE"/>
          </a:p>
        </p:txBody>
      </p:sp>
      <p:sp>
        <p:nvSpPr>
          <p:cNvPr id="4" name="Title 3">
            <a:extLst>
              <a:ext uri="{FF2B5EF4-FFF2-40B4-BE49-F238E27FC236}">
                <a16:creationId xmlns:a16="http://schemas.microsoft.com/office/drawing/2014/main" id="{569C2C39-6824-48CB-894B-0670D7E24146}"/>
              </a:ext>
            </a:extLst>
          </p:cNvPr>
          <p:cNvSpPr>
            <a:spLocks noGrp="1"/>
          </p:cNvSpPr>
          <p:nvPr>
            <p:ph type="title"/>
          </p:nvPr>
        </p:nvSpPr>
        <p:spPr>
          <a:xfrm>
            <a:off x="542924" y="180071"/>
            <a:ext cx="8722996" cy="932296"/>
          </a:xfrm>
        </p:spPr>
        <p:txBody>
          <a:bodyPr>
            <a:noAutofit/>
          </a:bodyPr>
          <a:lstStyle/>
          <a:p>
            <a:r>
              <a:rPr lang="de-DE" sz="3600"/>
              <a:t>Zertifizierung durch unabhängige Dritte</a:t>
            </a:r>
          </a:p>
        </p:txBody>
      </p:sp>
      <p:pic>
        <p:nvPicPr>
          <p:cNvPr id="2" name="Picture 9" descr="A picture containing text, map&#10;&#10;Description generated with very high confidence">
            <a:extLst>
              <a:ext uri="{FF2B5EF4-FFF2-40B4-BE49-F238E27FC236}">
                <a16:creationId xmlns:a16="http://schemas.microsoft.com/office/drawing/2014/main" id="{2F8E4C96-3C8F-4915-A13F-7E867EA00D11}"/>
              </a:ext>
            </a:extLst>
          </p:cNvPr>
          <p:cNvPicPr>
            <a:picLocks noChangeAspect="1"/>
          </p:cNvPicPr>
          <p:nvPr/>
        </p:nvPicPr>
        <p:blipFill>
          <a:blip r:embed="rId3"/>
          <a:stretch>
            <a:fillRect/>
          </a:stretch>
        </p:blipFill>
        <p:spPr>
          <a:xfrm>
            <a:off x="6471138" y="1814603"/>
            <a:ext cx="5015592" cy="4640152"/>
          </a:xfrm>
          <a:prstGeom prst="rect">
            <a:avLst/>
          </a:prstGeom>
        </p:spPr>
      </p:pic>
      <p:sp>
        <p:nvSpPr>
          <p:cNvPr id="12" name="TextBox 11">
            <a:extLst>
              <a:ext uri="{FF2B5EF4-FFF2-40B4-BE49-F238E27FC236}">
                <a16:creationId xmlns:a16="http://schemas.microsoft.com/office/drawing/2014/main" id="{63B645C9-CD02-4F0E-AFA0-0825D7983E56}"/>
              </a:ext>
            </a:extLst>
          </p:cNvPr>
          <p:cNvSpPr txBox="1"/>
          <p:nvPr/>
        </p:nvSpPr>
        <p:spPr>
          <a:xfrm>
            <a:off x="424672" y="1718633"/>
            <a:ext cx="5535862"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200">
                <a:solidFill>
                  <a:schemeClr val="accent5">
                    <a:lumMod val="50000"/>
                  </a:schemeClr>
                </a:solidFill>
              </a:rPr>
              <a:t>Der MSC hat unter Einbindung verschiedener Interessengruppen den Umweltstandard für Fischereien und den Rückverfolgbarkeits-Standard für Lieferketten ins Leben gerufen und überarbeitet diese periodisch nach umfangreichen Konsultationen. Die Zertifizierung von Fischereien und Lieferkettenunternehmen hingegen wird von unabhängigen Zertifizierungsstellen durchgeführt.</a:t>
            </a:r>
          </a:p>
          <a:p>
            <a:endParaRPr lang="de-DE" sz="2200">
              <a:solidFill>
                <a:schemeClr val="accent5">
                  <a:lumMod val="50000"/>
                </a:schemeClr>
              </a:solidFill>
            </a:endParaRPr>
          </a:p>
          <a:p>
            <a:r>
              <a:rPr lang="de-DE" sz="2200">
                <a:solidFill>
                  <a:schemeClr val="accent5">
                    <a:lumMod val="50000"/>
                  </a:schemeClr>
                </a:solidFill>
              </a:rPr>
              <a:t>Dieses Drittparteienbewertungssystem gilt als „Beste Praxis“ unter glaubwürdigen Zertifizierungsprogrammen.</a:t>
            </a:r>
            <a:endParaRPr lang="de-DE" sz="2200">
              <a:solidFill>
                <a:schemeClr val="accent5">
                  <a:lumMod val="50000"/>
                </a:schemeClr>
              </a:solidFill>
              <a:cs typeface="Calibri"/>
            </a:endParaRPr>
          </a:p>
        </p:txBody>
      </p:sp>
    </p:spTree>
    <p:extLst>
      <p:ext uri="{BB962C8B-B14F-4D97-AF65-F5344CB8AC3E}">
        <p14:creationId xmlns:p14="http://schemas.microsoft.com/office/powerpoint/2010/main" val="2808352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83A2019-32BC-4E18-90F6-A297A1AF6A99}"/>
              </a:ext>
            </a:extLst>
          </p:cNvPr>
          <p:cNvSpPr>
            <a:spLocks noGrp="1"/>
          </p:cNvSpPr>
          <p:nvPr>
            <p:ph type="ctrTitle"/>
          </p:nvPr>
        </p:nvSpPr>
        <p:spPr>
          <a:xfrm>
            <a:off x="0" y="0"/>
            <a:ext cx="6119813" cy="6858000"/>
          </a:xfrm>
        </p:spPr>
        <p:txBody>
          <a:bodyPr tIns="2304000" anchor="b"/>
          <a:lstStyle/>
          <a:p>
            <a:pPr marL="612000">
              <a:lnSpc>
                <a:spcPct val="150000"/>
              </a:lnSpc>
            </a:pPr>
            <a:br>
              <a:rPr lang="de-DE" sz="3200"/>
            </a:br>
            <a:br>
              <a:rPr lang="de-DE" sz="3200"/>
            </a:br>
            <a:br>
              <a:rPr lang="de-DE" sz="3200"/>
            </a:br>
            <a:br>
              <a:rPr lang="de-DE" sz="3200"/>
            </a:br>
            <a:br>
              <a:rPr lang="de-DE" sz="3200"/>
            </a:br>
            <a:br>
              <a:rPr lang="de-DE" sz="3200"/>
            </a:br>
            <a:br>
              <a:rPr lang="de-DE" sz="3200"/>
            </a:br>
            <a:br>
              <a:rPr lang="de-DE" sz="3200"/>
            </a:br>
            <a:r>
              <a:rPr lang="de-DE" sz="2800"/>
              <a:t>Module des Schulungsmaterials</a:t>
            </a:r>
            <a:br>
              <a:rPr lang="de-DE" sz="2800"/>
            </a:br>
            <a:br>
              <a:rPr lang="de-DE" sz="2000">
                <a:latin typeface="Local Brewery Five" panose="02000506000000020004" pitchFamily="50" charset="0"/>
              </a:rPr>
            </a:br>
            <a:r>
              <a:rPr lang="de-DE" sz="2000" b="0">
                <a:solidFill>
                  <a:schemeClr val="bg1"/>
                </a:solidFill>
              </a:rPr>
              <a:t>1) 	Über den MSC</a:t>
            </a:r>
            <a:br>
              <a:rPr lang="de-DE" sz="2000"/>
            </a:br>
            <a:r>
              <a:rPr lang="de-DE" sz="2000">
                <a:solidFill>
                  <a:srgbClr val="FFC000"/>
                </a:solidFill>
              </a:rPr>
              <a:t>2) 	Der MSC-Umweltstandard für nachhaltige 	Fischerei</a:t>
            </a:r>
            <a:br>
              <a:rPr lang="de-DE" sz="2000"/>
            </a:br>
            <a:r>
              <a:rPr lang="de-DE" sz="2000" b="0"/>
              <a:t>3) 	Der MSC-Rückverfolgbarkeits-Standard für 	Unternehmen in der Lieferkette</a:t>
            </a:r>
            <a:br>
              <a:rPr lang="de-DE" sz="2000" b="0"/>
            </a:br>
            <a:r>
              <a:rPr lang="de-DE" sz="2000" b="0"/>
              <a:t>4) 	Das MSC-Siegel nutzen</a:t>
            </a:r>
            <a:br>
              <a:rPr lang="de-DE" sz="2000" b="0"/>
            </a:br>
            <a:r>
              <a:rPr lang="de-DE" sz="2000" b="0"/>
              <a:t>5) 	Arbeitsrechtliche Anforderungen zu Zwangs- und 	Kinderarbeit</a:t>
            </a:r>
            <a:br>
              <a:rPr lang="de-DE" sz="2000" b="0">
                <a:latin typeface="Local Brewery Five" panose="02000506000000020004" pitchFamily="50" charset="0"/>
              </a:rPr>
            </a:br>
            <a:r>
              <a:rPr lang="de-DE" sz="2000" b="0">
                <a:cs typeface="Calibri"/>
              </a:rPr>
              <a:t>6) 	 Kommunikation Ihres MSC-Engagements</a:t>
            </a:r>
            <a:br>
              <a:rPr lang="de-DE" sz="2000">
                <a:latin typeface="Calibri" panose="020F0502020204030204" pitchFamily="34" charset="0"/>
                <a:cs typeface="Calibri" panose="020F0502020204030204" pitchFamily="34" charset="0"/>
              </a:rPr>
            </a:br>
            <a:br>
              <a:rPr lang="de-DE" sz="2000"/>
            </a:br>
            <a:endParaRPr lang="en-DE" sz="2000"/>
          </a:p>
        </p:txBody>
      </p:sp>
    </p:spTree>
    <p:extLst>
      <p:ext uri="{BB962C8B-B14F-4D97-AF65-F5344CB8AC3E}">
        <p14:creationId xmlns:p14="http://schemas.microsoft.com/office/powerpoint/2010/main" val="3033312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47CE21-C88B-42DA-8C6B-55DE4A74CAC7}"/>
              </a:ext>
            </a:extLst>
          </p:cNvPr>
          <p:cNvSpPr/>
          <p:nvPr/>
        </p:nvSpPr>
        <p:spPr>
          <a:xfrm>
            <a:off x="0" y="0"/>
            <a:ext cx="6096000" cy="6858000"/>
          </a:xfrm>
          <a:prstGeom prst="rect">
            <a:avLst/>
          </a:prstGeom>
          <a:solidFill>
            <a:schemeClr val="accent5">
              <a:lumMod val="5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le 3">
            <a:extLst>
              <a:ext uri="{FF2B5EF4-FFF2-40B4-BE49-F238E27FC236}">
                <a16:creationId xmlns:a16="http://schemas.microsoft.com/office/drawing/2014/main" id="{7DB67A5F-7F44-4EED-9AEE-95715FB5C910}"/>
              </a:ext>
            </a:extLst>
          </p:cNvPr>
          <p:cNvSpPr txBox="1">
            <a:spLocks/>
          </p:cNvSpPr>
          <p:nvPr/>
        </p:nvSpPr>
        <p:spPr>
          <a:xfrm>
            <a:off x="154843" y="1685911"/>
            <a:ext cx="5941157" cy="5030574"/>
          </a:xfrm>
          <a:prstGeom prst="rect">
            <a:avLst/>
          </a:prstGeom>
        </p:spPr>
        <p:txBody>
          <a:bodyPr lIns="0" tIns="0" rIns="0" bIns="0" anchor="t" anchorCtr="0">
            <a:noAutofit/>
          </a:bodyPr>
          <a:lstStyle/>
          <a:p>
            <a:pPr marL="342900" indent="-342900">
              <a:spcBef>
                <a:spcPts val="1200"/>
              </a:spcBef>
              <a:buFont typeface="Arial,Sans-Serif" panose="020B0604020202020204" pitchFamily="34" charset="0"/>
              <a:buChar char="•"/>
            </a:pPr>
            <a:r>
              <a:rPr lang="de-DE" sz="2000">
                <a:solidFill>
                  <a:schemeClr val="bg1"/>
                </a:solidFill>
                <a:cs typeface="Arial"/>
              </a:rPr>
              <a:t>Wurde von mehr als 200 weltweit tätigen Experten aus Wissenschaft, Fischerei und Umweltschutz entwickelt.</a:t>
            </a:r>
            <a:endParaRPr lang="de-DE" sz="2000">
              <a:ea typeface="+mn-lt"/>
              <a:cs typeface="+mn-lt"/>
            </a:endParaRPr>
          </a:p>
          <a:p>
            <a:pPr marL="342900" indent="-342900">
              <a:spcBef>
                <a:spcPts val="1200"/>
              </a:spcBef>
              <a:buFont typeface="Arial,Sans-Serif" panose="020B0604020202020204" pitchFamily="34" charset="0"/>
              <a:buChar char="•"/>
            </a:pPr>
            <a:r>
              <a:rPr lang="de-DE" sz="2000">
                <a:solidFill>
                  <a:schemeClr val="bg1"/>
                </a:solidFill>
                <a:cs typeface="Arial"/>
              </a:rPr>
              <a:t>Ist anwendbar auf alle Fischereien, Spezies, Fanggeräte und Fanggebiete weltweit. Der Zertifizierer bewertet anhand des Umweltstandards für jede Fischerei individuell, ob sie nachhaltig arbeitet (Einzelfallbetrachtung).</a:t>
            </a:r>
            <a:endParaRPr lang="de-DE" sz="2000">
              <a:solidFill>
                <a:schemeClr val="bg1"/>
              </a:solidFill>
              <a:ea typeface="+mn-lt"/>
              <a:cs typeface="+mn-lt"/>
            </a:endParaRPr>
          </a:p>
          <a:p>
            <a:pPr marL="342900" indent="-342900">
              <a:spcBef>
                <a:spcPts val="1200"/>
              </a:spcBef>
              <a:buFont typeface="Arial,Sans-Serif" panose="020B0604020202020204" pitchFamily="34" charset="0"/>
              <a:buChar char="•"/>
            </a:pPr>
            <a:r>
              <a:rPr lang="de-DE" sz="2000">
                <a:solidFill>
                  <a:schemeClr val="bg1"/>
                </a:solidFill>
                <a:cs typeface="Arial"/>
              </a:rPr>
              <a:t>Wird in regelmäßigen Abständen überprüft und anhand der neusten wissenschaftlichen Erkenntnisse aktualisiert.</a:t>
            </a:r>
            <a:endParaRPr lang="de-DE" sz="2000">
              <a:ea typeface="+mn-lt"/>
              <a:cs typeface="+mn-lt"/>
            </a:endParaRPr>
          </a:p>
          <a:p>
            <a:pPr marL="342900" indent="-342900">
              <a:spcBef>
                <a:spcPts val="1200"/>
              </a:spcBef>
              <a:buFont typeface="Arial,Sans-Serif" panose="020B0604020202020204" pitchFamily="34" charset="0"/>
              <a:buChar char="•"/>
            </a:pPr>
            <a:r>
              <a:rPr lang="de-DE" sz="2000">
                <a:solidFill>
                  <a:srgbClr val="FFFFFF"/>
                </a:solidFill>
                <a:ea typeface="+mn-lt"/>
                <a:cs typeface="+mn-lt"/>
              </a:rPr>
              <a:t>Bildet die Grundlage für das weltweit führende Kennzeichnungsprogramm für nachhaltigen Fisch und Meeresfrüchte</a:t>
            </a:r>
            <a:endParaRPr lang="de-DE" sz="2000">
              <a:ea typeface="+mn-lt"/>
              <a:cs typeface="+mn-lt"/>
            </a:endParaRPr>
          </a:p>
          <a:p>
            <a:pPr marL="342900" indent="-342900">
              <a:spcBef>
                <a:spcPts val="1200"/>
              </a:spcBef>
              <a:buFont typeface="Arial" panose="020B0604020202020204" pitchFamily="34" charset="0"/>
              <a:buChar char="•"/>
            </a:pPr>
            <a:endParaRPr lang="de-DE" sz="2200" b="1">
              <a:solidFill>
                <a:srgbClr val="FFFFFF"/>
              </a:solidFill>
              <a:cs typeface="Calibri"/>
            </a:endParaRPr>
          </a:p>
        </p:txBody>
      </p:sp>
      <p:sp>
        <p:nvSpPr>
          <p:cNvPr id="4" name="Title 3">
            <a:extLst>
              <a:ext uri="{FF2B5EF4-FFF2-40B4-BE49-F238E27FC236}">
                <a16:creationId xmlns:a16="http://schemas.microsoft.com/office/drawing/2014/main" id="{48386F77-6112-4485-A766-5B7096F83337}"/>
              </a:ext>
            </a:extLst>
          </p:cNvPr>
          <p:cNvSpPr txBox="1">
            <a:spLocks/>
          </p:cNvSpPr>
          <p:nvPr/>
        </p:nvSpPr>
        <p:spPr>
          <a:xfrm>
            <a:off x="452625" y="350744"/>
            <a:ext cx="7354151" cy="430887"/>
          </a:xfrm>
          <a:prstGeom prst="rect">
            <a:avLst/>
          </a:prstGeom>
        </p:spPr>
        <p:txBody>
          <a:bodyPr lIns="0" tIns="0" rIns="0" bIns="0" anchor="t" anchorCtr="0">
            <a:noAutofit/>
          </a:bodyPr>
          <a:lstStyle/>
          <a:p>
            <a:pPr>
              <a:spcBef>
                <a:spcPct val="0"/>
              </a:spcBef>
              <a:defRPr/>
            </a:pPr>
            <a:r>
              <a:rPr lang="de-DE" sz="3000" b="1">
                <a:solidFill>
                  <a:srgbClr val="FFFFFF"/>
                </a:solidFill>
                <a:cs typeface="Calibri"/>
              </a:rPr>
              <a:t>Der MSC-Umweltstandard für </a:t>
            </a:r>
            <a:endParaRPr lang="de-DE" sz="3000" b="1">
              <a:solidFill>
                <a:srgbClr val="FFFFFF"/>
              </a:solidFill>
              <a:cs typeface="Calibri" pitchFamily="34" charset="0"/>
            </a:endParaRPr>
          </a:p>
          <a:p>
            <a:pPr>
              <a:spcBef>
                <a:spcPct val="0"/>
              </a:spcBef>
              <a:defRPr/>
            </a:pPr>
            <a:r>
              <a:rPr lang="de-DE" sz="3000" b="1">
                <a:solidFill>
                  <a:srgbClr val="FFFFFF"/>
                </a:solidFill>
                <a:cs typeface="Calibri"/>
              </a:rPr>
              <a:t>nachhaltige Fischerei</a:t>
            </a:r>
            <a:endParaRPr lang="de-DE" sz="3000" b="1">
              <a:solidFill>
                <a:srgbClr val="FFFFFF"/>
              </a:solidFill>
              <a:cs typeface="Calibri" pitchFamily="34" charset="0"/>
            </a:endParaRPr>
          </a:p>
        </p:txBody>
      </p:sp>
    </p:spTree>
    <p:extLst>
      <p:ext uri="{BB962C8B-B14F-4D97-AF65-F5344CB8AC3E}">
        <p14:creationId xmlns:p14="http://schemas.microsoft.com/office/powerpoint/2010/main" val="2247037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70738A-7256-42E0-ACF6-6C6022E7A6A8}"/>
              </a:ext>
            </a:extLst>
          </p:cNvPr>
          <p:cNvSpPr>
            <a:spLocks noGrp="1"/>
          </p:cNvSpPr>
          <p:nvPr>
            <p:ph type="title"/>
          </p:nvPr>
        </p:nvSpPr>
        <p:spPr/>
        <p:txBody>
          <a:bodyPr>
            <a:normAutofit/>
          </a:bodyPr>
          <a:lstStyle/>
          <a:p>
            <a:r>
              <a:rPr lang="de-DE" sz="4000"/>
              <a:t>Der MSC-Umweltstandard</a:t>
            </a:r>
          </a:p>
        </p:txBody>
      </p:sp>
      <p:grpSp>
        <p:nvGrpSpPr>
          <p:cNvPr id="4" name="Group 3">
            <a:extLst>
              <a:ext uri="{FF2B5EF4-FFF2-40B4-BE49-F238E27FC236}">
                <a16:creationId xmlns:a16="http://schemas.microsoft.com/office/drawing/2014/main" id="{7A94907C-16FD-4ED2-91AF-5C8F343C0900}"/>
              </a:ext>
            </a:extLst>
          </p:cNvPr>
          <p:cNvGrpSpPr/>
          <p:nvPr/>
        </p:nvGrpSpPr>
        <p:grpSpPr>
          <a:xfrm>
            <a:off x="390250" y="1815944"/>
            <a:ext cx="4876800" cy="4009099"/>
            <a:chOff x="330201" y="1322649"/>
            <a:chExt cx="4876800" cy="4009099"/>
          </a:xfrm>
        </p:grpSpPr>
        <p:grpSp>
          <p:nvGrpSpPr>
            <p:cNvPr id="5" name="Group 4">
              <a:extLst>
                <a:ext uri="{FF2B5EF4-FFF2-40B4-BE49-F238E27FC236}">
                  <a16:creationId xmlns:a16="http://schemas.microsoft.com/office/drawing/2014/main" id="{5229BDE3-5839-4B7B-9779-A1AD37DDD431}"/>
                </a:ext>
              </a:extLst>
            </p:cNvPr>
            <p:cNvGrpSpPr/>
            <p:nvPr/>
          </p:nvGrpSpPr>
          <p:grpSpPr>
            <a:xfrm>
              <a:off x="330201" y="1322649"/>
              <a:ext cx="4876800" cy="1260374"/>
              <a:chOff x="330201" y="1322649"/>
              <a:chExt cx="4876800" cy="1260374"/>
            </a:xfrm>
          </p:grpSpPr>
          <p:sp>
            <p:nvSpPr>
              <p:cNvPr id="12" name="Rounded Rectangle 23">
                <a:extLst>
                  <a:ext uri="{FF2B5EF4-FFF2-40B4-BE49-F238E27FC236}">
                    <a16:creationId xmlns:a16="http://schemas.microsoft.com/office/drawing/2014/main" id="{AE37EDF9-0D35-40F1-B791-C932FDE8473C}"/>
                  </a:ext>
                </a:extLst>
              </p:cNvPr>
              <p:cNvSpPr/>
              <p:nvPr/>
            </p:nvSpPr>
            <p:spPr>
              <a:xfrm>
                <a:off x="1301363" y="1504402"/>
                <a:ext cx="3905638" cy="96094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a:r>
                  <a:rPr lang="de-DE" sz="2000" b="1">
                    <a:solidFill>
                      <a:prstClr val="white"/>
                    </a:solidFill>
                  </a:rPr>
                  <a:t>Intakte Fischbestände</a:t>
                </a:r>
              </a:p>
            </p:txBody>
          </p:sp>
          <p:sp>
            <p:nvSpPr>
              <p:cNvPr id="13" name="Oval 12">
                <a:extLst>
                  <a:ext uri="{FF2B5EF4-FFF2-40B4-BE49-F238E27FC236}">
                    <a16:creationId xmlns:a16="http://schemas.microsoft.com/office/drawing/2014/main" id="{C12F96D6-AE79-46CE-9C67-4C7D1A537E8C}"/>
                  </a:ext>
                </a:extLst>
              </p:cNvPr>
              <p:cNvSpPr/>
              <p:nvPr/>
            </p:nvSpPr>
            <p:spPr>
              <a:xfrm>
                <a:off x="330201" y="1322649"/>
                <a:ext cx="1260374" cy="126037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0" b="1">
                    <a:solidFill>
                      <a:schemeClr val="accent5">
                        <a:lumMod val="50000"/>
                      </a:schemeClr>
                    </a:solidFill>
                  </a:rPr>
                  <a:t>1</a:t>
                </a:r>
              </a:p>
            </p:txBody>
          </p:sp>
        </p:grpSp>
        <p:grpSp>
          <p:nvGrpSpPr>
            <p:cNvPr id="6" name="Group 5">
              <a:extLst>
                <a:ext uri="{FF2B5EF4-FFF2-40B4-BE49-F238E27FC236}">
                  <a16:creationId xmlns:a16="http://schemas.microsoft.com/office/drawing/2014/main" id="{5A43FC69-15C3-4055-82F9-36935B88A859}"/>
                </a:ext>
              </a:extLst>
            </p:cNvPr>
            <p:cNvGrpSpPr/>
            <p:nvPr/>
          </p:nvGrpSpPr>
          <p:grpSpPr>
            <a:xfrm>
              <a:off x="330201" y="2708920"/>
              <a:ext cx="4876800" cy="1260374"/>
              <a:chOff x="330201" y="2708920"/>
              <a:chExt cx="4876800" cy="1260374"/>
            </a:xfrm>
          </p:grpSpPr>
          <p:sp>
            <p:nvSpPr>
              <p:cNvPr id="10" name="Rounded Rectangle 35">
                <a:extLst>
                  <a:ext uri="{FF2B5EF4-FFF2-40B4-BE49-F238E27FC236}">
                    <a16:creationId xmlns:a16="http://schemas.microsoft.com/office/drawing/2014/main" id="{5DF29518-02D4-47D4-A6B9-EA8C8C72A4CA}"/>
                  </a:ext>
                </a:extLst>
              </p:cNvPr>
              <p:cNvSpPr/>
              <p:nvPr/>
            </p:nvSpPr>
            <p:spPr>
              <a:xfrm>
                <a:off x="1301363" y="2858634"/>
                <a:ext cx="3905638" cy="96094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a:r>
                  <a:rPr lang="de-DE" sz="2000" b="1">
                    <a:solidFill>
                      <a:prstClr val="white"/>
                    </a:solidFill>
                  </a:rPr>
                  <a:t>Erhalt des  Ökosystems</a:t>
                </a:r>
              </a:p>
            </p:txBody>
          </p:sp>
          <p:sp>
            <p:nvSpPr>
              <p:cNvPr id="11" name="Oval 10">
                <a:extLst>
                  <a:ext uri="{FF2B5EF4-FFF2-40B4-BE49-F238E27FC236}">
                    <a16:creationId xmlns:a16="http://schemas.microsoft.com/office/drawing/2014/main" id="{F3E8766F-B1CA-4AD1-89BC-35B574ECC01D}"/>
                  </a:ext>
                </a:extLst>
              </p:cNvPr>
              <p:cNvSpPr/>
              <p:nvPr/>
            </p:nvSpPr>
            <p:spPr>
              <a:xfrm>
                <a:off x="330201" y="2708920"/>
                <a:ext cx="1260374" cy="126037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0" b="1">
                    <a:solidFill>
                      <a:schemeClr val="accent5">
                        <a:lumMod val="50000"/>
                      </a:schemeClr>
                    </a:solidFill>
                  </a:rPr>
                  <a:t>2</a:t>
                </a:r>
              </a:p>
            </p:txBody>
          </p:sp>
        </p:grpSp>
        <p:grpSp>
          <p:nvGrpSpPr>
            <p:cNvPr id="7" name="Group 6">
              <a:extLst>
                <a:ext uri="{FF2B5EF4-FFF2-40B4-BE49-F238E27FC236}">
                  <a16:creationId xmlns:a16="http://schemas.microsoft.com/office/drawing/2014/main" id="{D3DE62EF-B73E-4C5C-8DBA-64F7F158FB90}"/>
                </a:ext>
              </a:extLst>
            </p:cNvPr>
            <p:cNvGrpSpPr/>
            <p:nvPr/>
          </p:nvGrpSpPr>
          <p:grpSpPr>
            <a:xfrm>
              <a:off x="330201" y="4071374"/>
              <a:ext cx="4876800" cy="1260374"/>
              <a:chOff x="330201" y="4071374"/>
              <a:chExt cx="4876800" cy="1260374"/>
            </a:xfrm>
          </p:grpSpPr>
          <p:sp>
            <p:nvSpPr>
              <p:cNvPr id="8" name="Rounded Rectangle 38">
                <a:extLst>
                  <a:ext uri="{FF2B5EF4-FFF2-40B4-BE49-F238E27FC236}">
                    <a16:creationId xmlns:a16="http://schemas.microsoft.com/office/drawing/2014/main" id="{692B8C36-A383-4A47-B742-072F480AA96F}"/>
                  </a:ext>
                </a:extLst>
              </p:cNvPr>
              <p:cNvSpPr/>
              <p:nvPr/>
            </p:nvSpPr>
            <p:spPr>
              <a:xfrm>
                <a:off x="1301363" y="4221088"/>
                <a:ext cx="3905638" cy="96094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a:r>
                  <a:rPr lang="de-DE" sz="2000" b="1">
                    <a:solidFill>
                      <a:prstClr val="white"/>
                    </a:solidFill>
                  </a:rPr>
                  <a:t>Effektives Management</a:t>
                </a:r>
              </a:p>
            </p:txBody>
          </p:sp>
          <p:sp>
            <p:nvSpPr>
              <p:cNvPr id="9" name="Oval 8">
                <a:extLst>
                  <a:ext uri="{FF2B5EF4-FFF2-40B4-BE49-F238E27FC236}">
                    <a16:creationId xmlns:a16="http://schemas.microsoft.com/office/drawing/2014/main" id="{2C83809F-3F52-4B3F-B3F1-C11C57736308}"/>
                  </a:ext>
                </a:extLst>
              </p:cNvPr>
              <p:cNvSpPr/>
              <p:nvPr/>
            </p:nvSpPr>
            <p:spPr>
              <a:xfrm>
                <a:off x="330201" y="4071374"/>
                <a:ext cx="1260374" cy="126037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0" b="1">
                    <a:solidFill>
                      <a:schemeClr val="accent5">
                        <a:lumMod val="50000"/>
                      </a:schemeClr>
                    </a:solidFill>
                  </a:rPr>
                  <a:t>3</a:t>
                </a:r>
              </a:p>
            </p:txBody>
          </p:sp>
        </p:grpSp>
      </p:grpSp>
    </p:spTree>
    <p:extLst>
      <p:ext uri="{BB962C8B-B14F-4D97-AF65-F5344CB8AC3E}">
        <p14:creationId xmlns:p14="http://schemas.microsoft.com/office/powerpoint/2010/main" val="327856520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twurf ppt" id="{C9E8B444-33A5-48A3-B49B-09A636BD48B2}" vid="{EFBD0841-26CD-41FC-BB29-366C7989933B}"/>
    </a:ext>
  </a:extLst>
</a:theme>
</file>

<file path=ppt/theme/theme2.xml><?xml version="1.0" encoding="utf-8"?>
<a:theme xmlns:a="http://schemas.openxmlformats.org/drawingml/2006/main" name="MSC Template 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Q_x0020_Month xmlns="230c30b3-5bf2-4424-b964-6b55c85701d3">3. June</Q_x0020_Month>
    <TaxCatchAll xmlns="230c30b3-5bf2-4424-b964-6b55c85701d3">
      <Value>12</Value>
      <Value>31</Value>
      <Value>50</Value>
    </TaxCatchAll>
    <e242b3f222694370b37a2a251da74707 xmlns="230c30b3-5bf2-4424-b964-6b55c85701d3">
      <Terms xmlns="http://schemas.microsoft.com/office/infopath/2007/PartnerControls">
        <TermInfo xmlns="http://schemas.microsoft.com/office/infopath/2007/PartnerControls">
          <TermName xmlns="http://schemas.microsoft.com/office/infopath/2007/PartnerControls">MSC Overview</TermName>
          <TermId xmlns="http://schemas.microsoft.com/office/infopath/2007/PartnerControls">16f33c2d-7717-4fa1-835f-b4b85bcd72cb</TermId>
        </TermInfo>
      </Terms>
    </e242b3f222694370b37a2a251da74707>
    <Year xmlns="230c30b3-5bf2-4424-b964-6b55c85701d3">2015</Year>
    <b49947ffe1b84f9790a0de64dfa228a4 xmlns="230c30b3-5bf2-4424-b964-6b55c85701d3">
      <Terms xmlns="http://schemas.microsoft.com/office/infopath/2007/PartnerControls">
        <TermInfo xmlns="http://schemas.microsoft.com/office/infopath/2007/PartnerControls">
          <TermName xmlns="http://schemas.microsoft.com/office/infopath/2007/PartnerControls">Global</TermName>
          <TermId xmlns="http://schemas.microsoft.com/office/infopath/2007/PartnerControls">884f2976-6ea8-46b7-bd2e-687efde62a06</TermId>
        </TermInfo>
      </Terms>
    </b49947ffe1b84f9790a0de64dfa228a4>
    <Meeting_x0020_Date xmlns="230c30b3-5bf2-4424-b964-6b55c85701d3" xsi:nil="true"/>
    <lc2ee1b5168640739c6af8be6b9c1c4b xmlns="230c30b3-5bf2-4424-b964-6b55c85701d3">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e7fd3e69-cb85-4e18-8aac-87691f843532</TermId>
        </TermInfo>
      </Terms>
    </lc2ee1b5168640739c6af8be6b9c1c4b>
    <_dlc_DocId xmlns="230c30b3-5bf2-4424-b964-6b55c85701d3">MSCOUTREACH-1130144977-7204</_dlc_DocId>
    <_dlc_DocIdUrl xmlns="230c30b3-5bf2-4424-b964-6b55c85701d3">
      <Url>https://marinestewardshipcouncil.sharepoint.com/sites/outreach/germany/_layouts/15/DocIdRedir.aspx?ID=MSCOUTREACH-1130144977-7204</Url>
      <Description>MSCOUTREACH-1130144977-7204</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Germany Document" ma:contentTypeID="0x010100BAC41A1A34208A42BE102A7EF446F4F80D00DAD8583A2D46774D90BFE89D7A150F5D" ma:contentTypeVersion="23" ma:contentTypeDescription="" ma:contentTypeScope="" ma:versionID="2d273ebfff7c2a0094e56e51915bebd0">
  <xsd:schema xmlns:xsd="http://www.w3.org/2001/XMLSchema" xmlns:xs="http://www.w3.org/2001/XMLSchema" xmlns:p="http://schemas.microsoft.com/office/2006/metadata/properties" xmlns:ns2="230c30b3-5bf2-4424-b964-6b55c85701d3" xmlns:ns3="a8ba2ffd-c636-421d-a5da-a0d0581d006e" targetNamespace="http://schemas.microsoft.com/office/2006/metadata/properties" ma:root="true" ma:fieldsID="b4f471193676b8aea3da3fbd7e94cf95" ns2:_="" ns3:_="">
    <xsd:import namespace="230c30b3-5bf2-4424-b964-6b55c85701d3"/>
    <xsd:import namespace="a8ba2ffd-c636-421d-a5da-a0d0581d006e"/>
    <xsd:element name="properties">
      <xsd:complexType>
        <xsd:sequence>
          <xsd:element name="documentManagement">
            <xsd:complexType>
              <xsd:all>
                <xsd:element ref="ns2:Meeting_x0020_Date" minOccurs="0"/>
                <xsd:element ref="ns2:Q_x0020_Month" minOccurs="0"/>
                <xsd:element ref="ns2:Year" minOccurs="0"/>
                <xsd:element ref="ns2:b49947ffe1b84f9790a0de64dfa228a4" minOccurs="0"/>
                <xsd:element ref="ns2:TaxCatchAll" minOccurs="0"/>
                <xsd:element ref="ns2:TaxCatchAllLabel" minOccurs="0"/>
                <xsd:element ref="ns2:lc2ee1b5168640739c6af8be6b9c1c4b" minOccurs="0"/>
                <xsd:element ref="ns2:e242b3f222694370b37a2a251da74707" minOccurs="0"/>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2:_dlc_DocId" minOccurs="0"/>
                <xsd:element ref="ns2:_dlc_DocIdUrl" minOccurs="0"/>
                <xsd:element ref="ns2:_dlc_DocIdPersistId"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0c30b3-5bf2-4424-b964-6b55c85701d3" elementFormDefault="qualified">
    <xsd:import namespace="http://schemas.microsoft.com/office/2006/documentManagement/types"/>
    <xsd:import namespace="http://schemas.microsoft.com/office/infopath/2007/PartnerControls"/>
    <xsd:element name="Meeting_x0020_Date" ma:index="4" nillable="true" ma:displayName="Meeting Date" ma:format="DateOnly" ma:internalName="Meeting_x0020_Date">
      <xsd:simpleType>
        <xsd:restriction base="dms:DateTime"/>
      </xsd:simpleType>
    </xsd:element>
    <xsd:element name="Q_x0020_Month" ma:index="5" nillable="true" ma:displayName="Q Month" ma:format="Dropdown" ma:internalName="Q_x0020_Month">
      <xsd:simpleType>
        <xsd:restriction base="dms:Choice">
          <xsd:enumeration value="Q1"/>
          <xsd:enumeration value="1. April"/>
          <xsd:enumeration value="2. May"/>
          <xsd:enumeration value="3. June"/>
          <xsd:enumeration value="Q2"/>
          <xsd:enumeration value="4. July"/>
          <xsd:enumeration value="5. August"/>
          <xsd:enumeration value="6. September"/>
          <xsd:enumeration value="Q3"/>
          <xsd:enumeration value="7. October"/>
          <xsd:enumeration value="8. November"/>
          <xsd:enumeration value="9. December"/>
          <xsd:enumeration value="Q4"/>
          <xsd:enumeration value="10. January"/>
          <xsd:enumeration value="11. February"/>
          <xsd:enumeration value="12. March"/>
        </xsd:restriction>
      </xsd:simpleType>
    </xsd:element>
    <xsd:element name="Year" ma:index="6" nillable="true" ma:displayName="Year" ma:default="2020-2021" ma:format="Dropdown" ma:internalName="Year">
      <xsd:simpleType>
        <xsd:restriction base="dms:Choice">
          <xsd:enumeration value="2009"/>
          <xsd:enumeration value="2011"/>
          <xsd:enumeration value="2012"/>
          <xsd:enumeration value="2013"/>
          <xsd:enumeration value="2013-2014"/>
          <xsd:enumeration value="2014"/>
          <xsd:enumeration value="2014-2015"/>
          <xsd:enumeration value="2015"/>
          <xsd:enumeration value="2015-2016"/>
          <xsd:enumeration value="2016"/>
          <xsd:enumeration value="2016-2017"/>
          <xsd:enumeration value="2017"/>
          <xsd:enumeration value="2017-2018"/>
          <xsd:enumeration value="2018"/>
          <xsd:enumeration value="2018-2019"/>
          <xsd:enumeration value="2019"/>
          <xsd:enumeration value="2019-2020"/>
          <xsd:enumeration value="2020"/>
          <xsd:enumeration value="2020-2021"/>
          <xsd:enumeration value="2021"/>
          <xsd:enumeration value="2021-2022"/>
          <xsd:enumeration value="2022"/>
          <xsd:enumeration value="2022-2023"/>
          <xsd:enumeration value="2023"/>
          <xsd:enumeration value="2023-2024"/>
          <xsd:enumeration value="2024"/>
        </xsd:restriction>
      </xsd:simpleType>
    </xsd:element>
    <xsd:element name="b49947ffe1b84f9790a0de64dfa228a4" ma:index="8" nillable="true" ma:taxonomy="true" ma:internalName="b49947ffe1b84f9790a0de64dfa228a4" ma:taxonomyFieldName="MSC_x0020_Location" ma:displayName="MSC Location" ma:default="" ma:fieldId="{b49947ff-e1b8-4f97-90a0-de64dfa228a4}" ma:sspId="1b199611-8856-41f6-9a1b-e76f78ab8edd" ma:termSetId="6fed0f4b-0e9b-4910-a0d8-a7f1207b9516"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326ddb67-7561-45d9-bb13-5d2d8ab8f5b1}" ma:internalName="TaxCatchAll" ma:showField="CatchAllData" ma:web="230c30b3-5bf2-4424-b964-6b55c85701d3">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326ddb67-7561-45d9-bb13-5d2d8ab8f5b1}" ma:internalName="TaxCatchAllLabel" ma:readOnly="true" ma:showField="CatchAllDataLabel" ma:web="230c30b3-5bf2-4424-b964-6b55c85701d3">
      <xsd:complexType>
        <xsd:complexContent>
          <xsd:extension base="dms:MultiChoiceLookup">
            <xsd:sequence>
              <xsd:element name="Value" type="dms:Lookup" maxOccurs="unbounded" minOccurs="0" nillable="true"/>
            </xsd:sequence>
          </xsd:extension>
        </xsd:complexContent>
      </xsd:complexType>
    </xsd:element>
    <xsd:element name="lc2ee1b5168640739c6af8be6b9c1c4b" ma:index="14" nillable="true" ma:taxonomy="true" ma:internalName="lc2ee1b5168640739c6af8be6b9c1c4b" ma:taxonomyFieldName="Outreach_x0020_Doc_x0020_Type" ma:displayName="Outreach Doc Type" ma:default="" ma:fieldId="{5c2ee1b5-1686-4073-9c6a-f8be6b9c1c4b}" ma:sspId="1b199611-8856-41f6-9a1b-e76f78ab8edd" ma:termSetId="a027094f-a348-4905-846d-9c38e25da0ef" ma:anchorId="00000000-0000-0000-0000-000000000000" ma:open="false" ma:isKeyword="false">
      <xsd:complexType>
        <xsd:sequence>
          <xsd:element ref="pc:Terms" minOccurs="0" maxOccurs="1"/>
        </xsd:sequence>
      </xsd:complexType>
    </xsd:element>
    <xsd:element name="e242b3f222694370b37a2a251da74707" ma:index="17" nillable="true" ma:taxonomy="true" ma:internalName="e242b3f222694370b37a2a251da74707" ma:taxonomyFieldName="Outreach_x0020_Category" ma:displayName="Outreach Category" ma:default="" ma:fieldId="{e242b3f2-2269-4370-b37a-2a251da74707}" ma:sspId="1b199611-8856-41f6-9a1b-e76f78ab8edd" ma:termSetId="d064fb88-8834-4766-9621-b1d7b50354cc" ma:anchorId="00000000-0000-0000-0000-000000000000" ma:open="false" ma:isKeyword="false">
      <xsd:complexType>
        <xsd:sequence>
          <xsd:element ref="pc:Terms" minOccurs="0" maxOccurs="1"/>
        </xsd:sequence>
      </xsd:complexType>
    </xsd:element>
    <xsd:element name="SharedWithUsers" ma:index="1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description="" ma:internalName="SharedWithDetails" ma:readOnly="true">
      <xsd:simpleType>
        <xsd:restriction base="dms:Note">
          <xsd:maxLength value="255"/>
        </xsd:restriction>
      </xsd:simpleType>
    </xsd:element>
    <xsd:element name="LastSharedByUser" ma:index="21" nillable="true" ma:displayName="Last Shared By User" ma:internalName="LastSharedByUser" ma:readOnly="true">
      <xsd:simpleType>
        <xsd:restriction base="dms:Note">
          <xsd:maxLength value="255"/>
        </xsd:restriction>
      </xsd:simpleType>
    </xsd:element>
    <xsd:element name="LastSharedByTime" ma:index="22" nillable="true" ma:displayName="Last Shared By Time" ma:description="" ma:internalName="LastSharedByTime" ma:readOnly="true">
      <xsd:simpleType>
        <xsd:restriction base="dms:DateTime"/>
      </xsd:simpleType>
    </xsd:element>
    <xsd:element name="_dlc_DocId" ma:index="28" nillable="true" ma:displayName="Document ID Value" ma:description="The value of the document ID assigned to this item." ma:internalName="_dlc_DocId" ma:readOnly="true">
      <xsd:simpleType>
        <xsd:restriction base="dms:Text"/>
      </xsd:simpleType>
    </xsd:element>
    <xsd:element name="_dlc_DocIdUrl" ma:index="2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a8ba2ffd-c636-421d-a5da-a0d0581d006e" elementFormDefault="qualified">
    <xsd:import namespace="http://schemas.microsoft.com/office/2006/documentManagement/types"/>
    <xsd:import namespace="http://schemas.microsoft.com/office/infopath/2007/PartnerControls"/>
    <xsd:element name="MediaServiceMetadata" ma:index="23" nillable="true" ma:displayName="MediaServiceMetadata" ma:description="" ma:hidden="true" ma:internalName="MediaServiceMetadata" ma:readOnly="true">
      <xsd:simpleType>
        <xsd:restriction base="dms:Note"/>
      </xsd:simpleType>
    </xsd:element>
    <xsd:element name="MediaServiceFastMetadata" ma:index="24" nillable="true" ma:displayName="MediaServiceFastMetadata" ma:description="" ma:hidden="true" ma:internalName="MediaServiceFastMetadata" ma:readOnly="true">
      <xsd:simpleType>
        <xsd:restriction base="dms:Note"/>
      </xsd:simpleType>
    </xsd:element>
    <xsd:element name="MediaServiceDateTaken" ma:index="25" nillable="true" ma:displayName="MediaServiceDateTaken" ma:description="" ma:hidden="true" ma:internalName="MediaServiceDateTaken" ma:readOnly="true">
      <xsd:simpleType>
        <xsd:restriction base="dms:Text"/>
      </xsd:simpleType>
    </xsd:element>
    <xsd:element name="MediaServiceAutoTags" ma:index="26" nillable="true" ma:displayName="MediaServiceAutoTags" ma:internalName="MediaServiceAutoTags" ma:readOnly="true">
      <xsd:simpleType>
        <xsd:restriction base="dms:Text"/>
      </xsd:simpleType>
    </xsd:element>
    <xsd:element name="MediaServiceOCR" ma:index="27" nillable="true" ma:displayName="MediaServiceOCR" ma:internalName="MediaServiceOCR" ma:readOnly="true">
      <xsd:simpleType>
        <xsd:restriction base="dms:Note">
          <xsd:maxLength value="255"/>
        </xsd:restriction>
      </xsd:simpleType>
    </xsd:element>
    <xsd:element name="MediaServiceLocation" ma:index="31" nillable="true" ma:displayName="MediaServiceLocation" ma:internalName="MediaServiceLocation" ma:readOnly="true">
      <xsd:simpleType>
        <xsd:restriction base="dms:Text"/>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AutoKeyPoints" ma:index="34" nillable="true" ma:displayName="MediaServiceAutoKeyPoints" ma:hidden="true" ma:internalName="MediaServiceAutoKeyPoints" ma:readOnly="true">
      <xsd:simpleType>
        <xsd:restriction base="dms:Note"/>
      </xsd:simpleType>
    </xsd:element>
    <xsd:element name="MediaServiceKeyPoints" ma:index="3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4229AD-35AD-4B9C-B648-7F38AAE5C345}">
  <ds:schemaRefs>
    <ds:schemaRef ds:uri="http://schemas.microsoft.com/sharepoint/v3/contenttype/forms"/>
  </ds:schemaRefs>
</ds:datastoreItem>
</file>

<file path=customXml/itemProps2.xml><?xml version="1.0" encoding="utf-8"?>
<ds:datastoreItem xmlns:ds="http://schemas.openxmlformats.org/officeDocument/2006/customXml" ds:itemID="{4E0F57A7-7D56-4231-AC9B-869F73805D30}">
  <ds:schemaRefs>
    <ds:schemaRef ds:uri="http://schemas.microsoft.com/office/2006/metadata/properties"/>
    <ds:schemaRef ds:uri="http://schemas.microsoft.com/office/infopath/2007/PartnerControls"/>
    <ds:schemaRef ds:uri="230c30b3-5bf2-4424-b964-6b55c85701d3"/>
  </ds:schemaRefs>
</ds:datastoreItem>
</file>

<file path=customXml/itemProps3.xml><?xml version="1.0" encoding="utf-8"?>
<ds:datastoreItem xmlns:ds="http://schemas.openxmlformats.org/officeDocument/2006/customXml" ds:itemID="{E605DE89-75E1-4D2C-A5BB-A8F449363648}">
  <ds:schemaRefs>
    <ds:schemaRef ds:uri="http://schemas.microsoft.com/sharepoint/events"/>
  </ds:schemaRefs>
</ds:datastoreItem>
</file>

<file path=customXml/itemProps4.xml><?xml version="1.0" encoding="utf-8"?>
<ds:datastoreItem xmlns:ds="http://schemas.openxmlformats.org/officeDocument/2006/customXml" ds:itemID="{D1E77E36-F5A5-4A2C-8F09-E62F00C1ED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0c30b3-5bf2-4424-b964-6b55c85701d3"/>
    <ds:schemaRef ds:uri="a8ba2ffd-c636-421d-a5da-a0d0581d00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8854</Words>
  <Application>Microsoft Office PowerPoint</Application>
  <PresentationFormat>Widescreen</PresentationFormat>
  <Paragraphs>598</Paragraphs>
  <Slides>44</Slides>
  <Notes>41</Notes>
  <HiddenSlides>0</HiddenSlides>
  <MMClips>1</MMClip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Office</vt:lpstr>
      <vt:lpstr>MSC Template 2020</vt:lpstr>
      <vt:lpstr>MSC – Das Siegel für nachhaltigen Fischfang</vt:lpstr>
      <vt:lpstr>Module des Schulungsmaterials  1)  Über den MSC 2)  Der MSC-Umweltstandard für nachhaltige  Fischerei 3)  Der MSC-Rückverfolgbarkeits-Standard für  Unternehmen in der Lieferkette 4)  Das MSC-Siegel nutzen 5)  Arbeitsrechtliche Anforderungen zu Zwangs- und  Kinderarbeit 6)   Kommunikation Ihres MSC-Engagements  </vt:lpstr>
      <vt:lpstr>PowerPoint Presentation</vt:lpstr>
      <vt:lpstr>PowerPoint Presentation</vt:lpstr>
      <vt:lpstr>PowerPoint Presentation</vt:lpstr>
      <vt:lpstr>Zertifizierung durch unabhängige Dritte</vt:lpstr>
      <vt:lpstr>        Module des Schulungsmaterials  1)  Über den MSC 2)  Der MSC-Umweltstandard für nachhaltige  Fischerei 3)  Der MSC-Rückverfolgbarkeits-Standard für  Unternehmen in der Lieferkette 4)  Das MSC-Siegel nutzen 5)  Arbeitsrechtliche Anforderungen zu Zwangs- und  Kinderarbeit 6)   Kommunikation Ihres MSC-Engagements  </vt:lpstr>
      <vt:lpstr>PowerPoint Presentation</vt:lpstr>
      <vt:lpstr>Der MSC-Umweltstandard</vt:lpstr>
      <vt:lpstr>Zertifizierung mit Auflagen</vt:lpstr>
      <vt:lpstr>        Module des Schulungsmaterials  1)  Über den MSC 2)  Der MSC-Umweltstandard für nachhaltige  Fischerei 3)  Der MSC-Rückverfolgbarkeits-Standard für  Unternehmen in der Lieferkette 4)  Das MSC-Siegel nutzen 5)  Arbeitsrechtliche Anforderungen zu Zwangs- und  Kinderarbeit 6)   Kommunikation Ihres MSC-Engagements  </vt:lpstr>
      <vt:lpstr> </vt:lpstr>
      <vt:lpstr>Der MSC-Rückverfolgbarkeits-Standard</vt:lpstr>
      <vt:lpstr>Zusammenarbeit MSC/ASC</vt:lpstr>
      <vt:lpstr>Prinzip 1: Einkauf von zertifizierten Lieferanten</vt:lpstr>
      <vt:lpstr>Prinzip 2: Zertifizierte Produkte sind identifizierbar</vt:lpstr>
      <vt:lpstr>Prinzip 2: Zertifizierte Produkte sind identifizierbar</vt:lpstr>
      <vt:lpstr>PowerPoint Presentation</vt:lpstr>
      <vt:lpstr>Prinzip 4: Zertifizierte Produkte sind rückverfolgbar und                  Mengen werden aufgezeichnet</vt:lpstr>
      <vt:lpstr>Prinzip 4: Zertifizierte Produkte sind rückverfolgbar und                  Mengen werden aufgezeichnet</vt:lpstr>
      <vt:lpstr>Prinzip 5: Das Managementsystem des Unternehmens                   setzt die Anforderungen dieses Standards um</vt:lpstr>
      <vt:lpstr>Prinzip 5: Das Managementsystem des Unternehmens                   setzt die Anforderungen dieses Standards um</vt:lpstr>
      <vt:lpstr>Prinzip 5: Das Managementsystem des Unternehmens                   setzt die Anforderungen dieses Standards um</vt:lpstr>
      <vt:lpstr>Überblick: Audit</vt:lpstr>
      <vt:lpstr>Dokumentation für das Audit</vt:lpstr>
      <vt:lpstr>Checkliste für das Audit</vt:lpstr>
      <vt:lpstr>Schulungsvideos des MSC</vt:lpstr>
      <vt:lpstr>PowerPoint Presentation</vt:lpstr>
      <vt:lpstr>Überblick: Nutzung des MSC-Siegels auf Produkten</vt:lpstr>
      <vt:lpstr>Nutzung des MSC-Siegels auf Produkten</vt:lpstr>
      <vt:lpstr>Freigabe der Nutzung des MSC-Siegels auf Produkten</vt:lpstr>
      <vt:lpstr>Freigabe von Kommunikations- und Werbematerialien</vt:lpstr>
      <vt:lpstr>Freigabe von Kommunikations- und Werbematerialien</vt:lpstr>
      <vt:lpstr>Lizenzgebühren für die Siegelnutzung</vt:lpstr>
      <vt:lpstr>Checkliste für die Nutzung des MSC-Siegels</vt:lpstr>
      <vt:lpstr>        Module des Schulungsmaterials  1)  Über den MSC 2)  Der MSC-Umweltstandard für nachhaltige  Fischerei 3)  Der MSC-Rückverfolgbarkeits-Standard für  Unternehmen in der Lieferkette 4)  Das MSC-Siegel nutzen 5)  Arbeitsrechtliche Anforderungen zu Zwangs- und  Kinderarbeit 6)  Kommunikation Ihres MSC-Engagements  </vt:lpstr>
      <vt:lpstr>Arbeitsrechtsprogramme für Unternehmen in der Lieferkette</vt:lpstr>
      <vt:lpstr>Wann ist ein Arbeitsrechtsaudit notwendig?</vt:lpstr>
      <vt:lpstr>        Module des Schulungsmaterials  1)  Über den MSC 2)  Der MSC-Umweltstandard für nachhaltige  Fischerei 3)  Der MSC-Rückverfolgbarkeits-Standard für  Unternehmen in der Lieferkette 4)  Das MSC-Siegel nutzen 5)  Arbeitsrechtliche Anforderungen zu Zwangs- und  Kinderarbeit 6)  Kommunikation Ihres MSC-Engagements  </vt:lpstr>
      <vt:lpstr>Kommunizieren Sie Ihr Engagement</vt:lpstr>
      <vt:lpstr>Videos zum Einbinden in Ihre Kanäle</vt:lpstr>
      <vt:lpstr>MSC Multimedia Library</vt:lpstr>
      <vt:lpstr>Fischereigeschichten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MSC – Das Siegel für nachhaltigen Fischfang</dc:title>
  <dc:creator>Nele Burgund</dc:creator>
  <cp:lastModifiedBy>Nele Burgund</cp:lastModifiedBy>
  <cp:revision>2</cp:revision>
  <cp:lastPrinted>1601-01-01T00:00:00Z</cp:lastPrinted>
  <dcterms:created xsi:type="dcterms:W3CDTF">2020-05-14T11:00:30Z</dcterms:created>
  <dcterms:modified xsi:type="dcterms:W3CDTF">2020-07-21T14:29:27Z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utreach Doc Type">
    <vt:lpwstr>31;#Presentation|e7fd3e69-cb85-4e18-8aac-87691f843532</vt:lpwstr>
  </property>
  <property fmtid="{D5CDD505-2E9C-101B-9397-08002B2CF9AE}" pid="3" name="Outreach Category">
    <vt:lpwstr>50;#MSC Overview|16f33c2d-7717-4fa1-835f-b4b85bcd72cb</vt:lpwstr>
  </property>
  <property fmtid="{D5CDD505-2E9C-101B-9397-08002B2CF9AE}" pid="4" name="MSC Location">
    <vt:lpwstr>12;#Global|884f2976-6ea8-46b7-bd2e-687efde62a06</vt:lpwstr>
  </property>
  <property fmtid="{D5CDD505-2E9C-101B-9397-08002B2CF9AE}" pid="5" name="ContentTypeId">
    <vt:lpwstr>0x010100BAC41A1A34208A42BE102A7EF446F4F80D00DAD8583A2D46774D90BFE89D7A150F5D</vt:lpwstr>
  </property>
</Properties>
</file>